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546" r:id="rId2"/>
    <p:sldId id="1602" r:id="rId3"/>
    <p:sldId id="2319" r:id="rId4"/>
    <p:sldId id="2342" r:id="rId5"/>
    <p:sldId id="2345" r:id="rId6"/>
    <p:sldId id="2346" r:id="rId7"/>
    <p:sldId id="1603" r:id="rId8"/>
    <p:sldId id="322" r:id="rId9"/>
    <p:sldId id="2347" r:id="rId10"/>
    <p:sldId id="1604" r:id="rId11"/>
    <p:sldId id="1610" r:id="rId12"/>
    <p:sldId id="269" r:id="rId13"/>
    <p:sldId id="270" r:id="rId14"/>
    <p:sldId id="259" r:id="rId15"/>
    <p:sldId id="1542" r:id="rId16"/>
    <p:sldId id="2261" r:id="rId17"/>
    <p:sldId id="2331" r:id="rId18"/>
    <p:sldId id="1544" r:id="rId19"/>
    <p:sldId id="1607" r:id="rId20"/>
    <p:sldId id="1608" r:id="rId21"/>
    <p:sldId id="1609" r:id="rId22"/>
    <p:sldId id="1545" r:id="rId23"/>
    <p:sldId id="1606" r:id="rId24"/>
    <p:sldId id="2329" r:id="rId25"/>
    <p:sldId id="2332" r:id="rId26"/>
    <p:sldId id="1547" r:id="rId27"/>
    <p:sldId id="2340" r:id="rId28"/>
    <p:sldId id="1611" r:id="rId29"/>
    <p:sldId id="1612" r:id="rId30"/>
    <p:sldId id="1597" r:id="rId31"/>
    <p:sldId id="2304" r:id="rId32"/>
    <p:sldId id="2289" r:id="rId33"/>
    <p:sldId id="1585" r:id="rId34"/>
    <p:sldId id="279" r:id="rId35"/>
    <p:sldId id="267"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5800"/>
    <a:srgbClr val="F0B268"/>
    <a:srgbClr val="EF787C"/>
    <a:srgbClr val="1D1D1D"/>
    <a:srgbClr val="30699C"/>
    <a:srgbClr val="498989"/>
    <a:srgbClr val="9F5E42"/>
    <a:srgbClr val="45B384"/>
    <a:srgbClr val="1C6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3" autoAdjust="0"/>
    <p:restoredTop sz="96357" autoAdjust="0"/>
  </p:normalViewPr>
  <p:slideViewPr>
    <p:cSldViewPr snapToGrid="0">
      <p:cViewPr varScale="1">
        <p:scale>
          <a:sx n="76" d="100"/>
          <a:sy n="76" d="100"/>
        </p:scale>
        <p:origin x="112" y="56"/>
      </p:cViewPr>
      <p:guideLst>
        <p:guide orient="horz" pos="397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13" d="100"/>
          <a:sy n="113" d="100"/>
        </p:scale>
        <p:origin x="402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32E26-E46A-48F8-B157-2C4D1BF2E67B}" type="doc">
      <dgm:prSet loTypeId="urn:microsoft.com/office/officeart/2005/8/layout/process1" loCatId="process" qsTypeId="urn:microsoft.com/office/officeart/2005/8/quickstyle/simple1" qsCatId="simple" csTypeId="urn:microsoft.com/office/officeart/2005/8/colors/accent1_2" csCatId="accent1" phldr="1"/>
      <dgm:spPr/>
    </dgm:pt>
    <dgm:pt modelId="{63840BE6-1E9E-435C-AC88-39E0AD578507}">
      <dgm:prSet phldrT="[Texte]" custT="1">
        <dgm:style>
          <a:lnRef idx="2">
            <a:schemeClr val="accent2">
              <a:shade val="50000"/>
            </a:schemeClr>
          </a:lnRef>
          <a:fillRef idx="1">
            <a:schemeClr val="accent2"/>
          </a:fillRef>
          <a:effectRef idx="0">
            <a:schemeClr val="accent2"/>
          </a:effectRef>
          <a:fontRef idx="minor">
            <a:schemeClr val="lt1"/>
          </a:fontRef>
        </dgm:style>
      </dgm:prSet>
      <dgm:spPr>
        <a:solidFill>
          <a:srgbClr val="FF5800"/>
        </a:solidFill>
        <a:ln>
          <a:noFill/>
        </a:ln>
      </dgm:spPr>
      <dgm:t>
        <a:bodyPr/>
        <a:lstStyle/>
        <a:p>
          <a:r>
            <a:rPr lang="fr-FR" sz="1400" dirty="0"/>
            <a:t>Positionnement pédagogique</a:t>
          </a:r>
        </a:p>
      </dgm:t>
    </dgm:pt>
    <dgm:pt modelId="{64A334C5-E907-4596-B41A-429C59990A36}" type="parTrans" cxnId="{E35360D6-CE18-47B7-A6B8-3B2E92CBCAA8}">
      <dgm:prSet/>
      <dgm:spPr/>
      <dgm:t>
        <a:bodyPr/>
        <a:lstStyle/>
        <a:p>
          <a:endParaRPr lang="fr-FR"/>
        </a:p>
      </dgm:t>
    </dgm:pt>
    <dgm:pt modelId="{9EB39C31-ABE9-4AE7-8921-0703D844888D}" type="sibTrans" cxnId="{E35360D6-CE18-47B7-A6B8-3B2E92CBCAA8}">
      <dgm:prSet>
        <dgm:style>
          <a:lnRef idx="2">
            <a:schemeClr val="accent2">
              <a:shade val="50000"/>
            </a:schemeClr>
          </a:lnRef>
          <a:fillRef idx="1">
            <a:schemeClr val="accent2"/>
          </a:fillRef>
          <a:effectRef idx="0">
            <a:schemeClr val="accent2"/>
          </a:effectRef>
          <a:fontRef idx="minor">
            <a:schemeClr val="lt1"/>
          </a:fontRef>
        </dgm:style>
      </dgm:prSet>
      <dgm:spPr>
        <a:solidFill>
          <a:srgbClr val="FF5800"/>
        </a:solidFill>
        <a:ln>
          <a:noFill/>
        </a:ln>
      </dgm:spPr>
      <dgm:t>
        <a:bodyPr/>
        <a:lstStyle/>
        <a:p>
          <a:endParaRPr lang="fr-FR"/>
        </a:p>
      </dgm:t>
    </dgm:pt>
    <dgm:pt modelId="{3D6E940D-BD66-4311-96D3-CB5756A334A4}">
      <dgm:prSet phldrT="[Texte]" custT="1">
        <dgm:style>
          <a:lnRef idx="2">
            <a:schemeClr val="accent2">
              <a:shade val="50000"/>
            </a:schemeClr>
          </a:lnRef>
          <a:fillRef idx="1">
            <a:schemeClr val="accent2"/>
          </a:fillRef>
          <a:effectRef idx="0">
            <a:schemeClr val="accent2"/>
          </a:effectRef>
          <a:fontRef idx="minor">
            <a:schemeClr val="lt1"/>
          </a:fontRef>
        </dgm:style>
      </dgm:prSet>
      <dgm:spPr>
        <a:solidFill>
          <a:srgbClr val="FF5800"/>
        </a:solidFill>
        <a:ln>
          <a:noFill/>
        </a:ln>
      </dgm:spPr>
      <dgm:t>
        <a:bodyPr/>
        <a:lstStyle/>
        <a:p>
          <a:r>
            <a:rPr lang="fr-FR" sz="1400" dirty="0"/>
            <a:t>Séquences de formation</a:t>
          </a:r>
        </a:p>
      </dgm:t>
    </dgm:pt>
    <dgm:pt modelId="{28A9809A-C7E3-4D3B-A10C-E468CBD49BE9}" type="parTrans" cxnId="{F5111200-F419-4B17-A2D2-445C9EC53AA2}">
      <dgm:prSet/>
      <dgm:spPr/>
      <dgm:t>
        <a:bodyPr/>
        <a:lstStyle/>
        <a:p>
          <a:endParaRPr lang="fr-FR"/>
        </a:p>
      </dgm:t>
    </dgm:pt>
    <dgm:pt modelId="{9B16425C-3DEA-44BD-800A-E185FA61D41D}" type="sibTrans" cxnId="{F5111200-F419-4B17-A2D2-445C9EC53AA2}">
      <dgm:prSet>
        <dgm:style>
          <a:lnRef idx="2">
            <a:schemeClr val="accent2">
              <a:shade val="50000"/>
            </a:schemeClr>
          </a:lnRef>
          <a:fillRef idx="1">
            <a:schemeClr val="accent2"/>
          </a:fillRef>
          <a:effectRef idx="0">
            <a:schemeClr val="accent2"/>
          </a:effectRef>
          <a:fontRef idx="minor">
            <a:schemeClr val="lt1"/>
          </a:fontRef>
        </dgm:style>
      </dgm:prSet>
      <dgm:spPr>
        <a:solidFill>
          <a:srgbClr val="FF5800"/>
        </a:solidFill>
        <a:ln>
          <a:noFill/>
        </a:ln>
      </dgm:spPr>
      <dgm:t>
        <a:bodyPr/>
        <a:lstStyle/>
        <a:p>
          <a:endParaRPr lang="fr-FR"/>
        </a:p>
      </dgm:t>
    </dgm:pt>
    <dgm:pt modelId="{03363BB9-04EF-44E9-AF75-8B7915D13CAE}">
      <dgm:prSet phldrT="[Texte]" custT="1">
        <dgm:style>
          <a:lnRef idx="2">
            <a:schemeClr val="accent2">
              <a:shade val="50000"/>
            </a:schemeClr>
          </a:lnRef>
          <a:fillRef idx="1">
            <a:schemeClr val="accent2"/>
          </a:fillRef>
          <a:effectRef idx="0">
            <a:schemeClr val="accent2"/>
          </a:effectRef>
          <a:fontRef idx="minor">
            <a:schemeClr val="lt1"/>
          </a:fontRef>
        </dgm:style>
      </dgm:prSet>
      <dgm:spPr>
        <a:solidFill>
          <a:srgbClr val="FF5800"/>
        </a:solidFill>
        <a:ln>
          <a:noFill/>
        </a:ln>
      </dgm:spPr>
      <dgm:t>
        <a:bodyPr/>
        <a:lstStyle/>
        <a:p>
          <a:r>
            <a:rPr lang="fr-FR" sz="1200" dirty="0"/>
            <a:t>Evaluation</a:t>
          </a:r>
        </a:p>
      </dgm:t>
    </dgm:pt>
    <dgm:pt modelId="{85EEFBC4-5EF3-4F4D-8663-005548BE4636}" type="parTrans" cxnId="{B3B04F71-DCCE-496B-873A-06797EEA607B}">
      <dgm:prSet/>
      <dgm:spPr/>
      <dgm:t>
        <a:bodyPr/>
        <a:lstStyle/>
        <a:p>
          <a:endParaRPr lang="fr-FR"/>
        </a:p>
      </dgm:t>
    </dgm:pt>
    <dgm:pt modelId="{CD879D0C-4F05-44DD-A826-63426C3D060D}" type="sibTrans" cxnId="{B3B04F71-DCCE-496B-873A-06797EEA607B}">
      <dgm:prSet/>
      <dgm:spPr/>
      <dgm:t>
        <a:bodyPr/>
        <a:lstStyle/>
        <a:p>
          <a:endParaRPr lang="fr-FR"/>
        </a:p>
      </dgm:t>
    </dgm:pt>
    <dgm:pt modelId="{FDA9471E-FA9A-4F92-BC05-C8ACA44FF113}" type="pres">
      <dgm:prSet presAssocID="{9C932E26-E46A-48F8-B157-2C4D1BF2E67B}" presName="Name0" presStyleCnt="0">
        <dgm:presLayoutVars>
          <dgm:dir/>
          <dgm:resizeHandles val="exact"/>
        </dgm:presLayoutVars>
      </dgm:prSet>
      <dgm:spPr/>
    </dgm:pt>
    <dgm:pt modelId="{A7CF20D0-595B-4C93-B009-52E2470E4EF6}" type="pres">
      <dgm:prSet presAssocID="{63840BE6-1E9E-435C-AC88-39E0AD578507}" presName="node" presStyleLbl="node1" presStyleIdx="0" presStyleCnt="3">
        <dgm:presLayoutVars>
          <dgm:bulletEnabled val="1"/>
        </dgm:presLayoutVars>
      </dgm:prSet>
      <dgm:spPr/>
    </dgm:pt>
    <dgm:pt modelId="{946B5636-23C1-4E8A-8D07-580784E64514}" type="pres">
      <dgm:prSet presAssocID="{9EB39C31-ABE9-4AE7-8921-0703D844888D}" presName="sibTrans" presStyleLbl="sibTrans2D1" presStyleIdx="0" presStyleCnt="2"/>
      <dgm:spPr/>
    </dgm:pt>
    <dgm:pt modelId="{636A006A-D95D-46B8-B8D2-0DAA616A86B1}" type="pres">
      <dgm:prSet presAssocID="{9EB39C31-ABE9-4AE7-8921-0703D844888D}" presName="connectorText" presStyleLbl="sibTrans2D1" presStyleIdx="0" presStyleCnt="2"/>
      <dgm:spPr/>
    </dgm:pt>
    <dgm:pt modelId="{DECF7379-FF22-49C0-BA23-C2E51F881B88}" type="pres">
      <dgm:prSet presAssocID="{3D6E940D-BD66-4311-96D3-CB5756A334A4}" presName="node" presStyleLbl="node1" presStyleIdx="1" presStyleCnt="3">
        <dgm:presLayoutVars>
          <dgm:bulletEnabled val="1"/>
        </dgm:presLayoutVars>
      </dgm:prSet>
      <dgm:spPr/>
    </dgm:pt>
    <dgm:pt modelId="{F3A43B31-1E21-48CA-9D3A-797703701D04}" type="pres">
      <dgm:prSet presAssocID="{9B16425C-3DEA-44BD-800A-E185FA61D41D}" presName="sibTrans" presStyleLbl="sibTrans2D1" presStyleIdx="1" presStyleCnt="2"/>
      <dgm:spPr/>
    </dgm:pt>
    <dgm:pt modelId="{3B0E7FDE-5D31-40C5-AD40-03C723D9D6D1}" type="pres">
      <dgm:prSet presAssocID="{9B16425C-3DEA-44BD-800A-E185FA61D41D}" presName="connectorText" presStyleLbl="sibTrans2D1" presStyleIdx="1" presStyleCnt="2"/>
      <dgm:spPr/>
    </dgm:pt>
    <dgm:pt modelId="{8BC88AFD-472A-45D7-8E52-7A226DEF6B7B}" type="pres">
      <dgm:prSet presAssocID="{03363BB9-04EF-44E9-AF75-8B7915D13CAE}" presName="node" presStyleLbl="node1" presStyleIdx="2" presStyleCnt="3">
        <dgm:presLayoutVars>
          <dgm:bulletEnabled val="1"/>
        </dgm:presLayoutVars>
      </dgm:prSet>
      <dgm:spPr/>
    </dgm:pt>
  </dgm:ptLst>
  <dgm:cxnLst>
    <dgm:cxn modelId="{F5111200-F419-4B17-A2D2-445C9EC53AA2}" srcId="{9C932E26-E46A-48F8-B157-2C4D1BF2E67B}" destId="{3D6E940D-BD66-4311-96D3-CB5756A334A4}" srcOrd="1" destOrd="0" parTransId="{28A9809A-C7E3-4D3B-A10C-E468CBD49BE9}" sibTransId="{9B16425C-3DEA-44BD-800A-E185FA61D41D}"/>
    <dgm:cxn modelId="{005ACC0A-5D62-429F-8EED-2E31E93C0544}" type="presOf" srcId="{03363BB9-04EF-44E9-AF75-8B7915D13CAE}" destId="{8BC88AFD-472A-45D7-8E52-7A226DEF6B7B}" srcOrd="0" destOrd="0" presId="urn:microsoft.com/office/officeart/2005/8/layout/process1"/>
    <dgm:cxn modelId="{A44DDD0D-2868-4DE9-B269-AFB2E9D052F0}" type="presOf" srcId="{63840BE6-1E9E-435C-AC88-39E0AD578507}" destId="{A7CF20D0-595B-4C93-B009-52E2470E4EF6}" srcOrd="0" destOrd="0" presId="urn:microsoft.com/office/officeart/2005/8/layout/process1"/>
    <dgm:cxn modelId="{AFF75B14-B143-4531-881E-E7B6A4FFA807}" type="presOf" srcId="{9EB39C31-ABE9-4AE7-8921-0703D844888D}" destId="{946B5636-23C1-4E8A-8D07-580784E64514}" srcOrd="0" destOrd="0" presId="urn:microsoft.com/office/officeart/2005/8/layout/process1"/>
    <dgm:cxn modelId="{A8D68423-03AA-4D9C-BA78-2344AC3444AB}" type="presOf" srcId="{9B16425C-3DEA-44BD-800A-E185FA61D41D}" destId="{F3A43B31-1E21-48CA-9D3A-797703701D04}" srcOrd="0" destOrd="0" presId="urn:microsoft.com/office/officeart/2005/8/layout/process1"/>
    <dgm:cxn modelId="{8040C54D-3B09-456F-94F5-CC6F71BDC7F5}" type="presOf" srcId="{9EB39C31-ABE9-4AE7-8921-0703D844888D}" destId="{636A006A-D95D-46B8-B8D2-0DAA616A86B1}" srcOrd="1" destOrd="0" presId="urn:microsoft.com/office/officeart/2005/8/layout/process1"/>
    <dgm:cxn modelId="{B3B04F71-DCCE-496B-873A-06797EEA607B}" srcId="{9C932E26-E46A-48F8-B157-2C4D1BF2E67B}" destId="{03363BB9-04EF-44E9-AF75-8B7915D13CAE}" srcOrd="2" destOrd="0" parTransId="{85EEFBC4-5EF3-4F4D-8663-005548BE4636}" sibTransId="{CD879D0C-4F05-44DD-A826-63426C3D060D}"/>
    <dgm:cxn modelId="{9219B1A0-188F-4D84-837E-4E22AD8C4255}" type="presOf" srcId="{9B16425C-3DEA-44BD-800A-E185FA61D41D}" destId="{3B0E7FDE-5D31-40C5-AD40-03C723D9D6D1}" srcOrd="1" destOrd="0" presId="urn:microsoft.com/office/officeart/2005/8/layout/process1"/>
    <dgm:cxn modelId="{2855A1A6-665D-4A9F-8936-6EB62BFB1F85}" type="presOf" srcId="{3D6E940D-BD66-4311-96D3-CB5756A334A4}" destId="{DECF7379-FF22-49C0-BA23-C2E51F881B88}" srcOrd="0" destOrd="0" presId="urn:microsoft.com/office/officeart/2005/8/layout/process1"/>
    <dgm:cxn modelId="{7F7EB9BF-BE92-4EDB-A751-C7565B3310E0}" type="presOf" srcId="{9C932E26-E46A-48F8-B157-2C4D1BF2E67B}" destId="{FDA9471E-FA9A-4F92-BC05-C8ACA44FF113}" srcOrd="0" destOrd="0" presId="urn:microsoft.com/office/officeart/2005/8/layout/process1"/>
    <dgm:cxn modelId="{E35360D6-CE18-47B7-A6B8-3B2E92CBCAA8}" srcId="{9C932E26-E46A-48F8-B157-2C4D1BF2E67B}" destId="{63840BE6-1E9E-435C-AC88-39E0AD578507}" srcOrd="0" destOrd="0" parTransId="{64A334C5-E907-4596-B41A-429C59990A36}" sibTransId="{9EB39C31-ABE9-4AE7-8921-0703D844888D}"/>
    <dgm:cxn modelId="{1360A4C9-6067-42C4-AF7C-182CA702C1E4}" type="presParOf" srcId="{FDA9471E-FA9A-4F92-BC05-C8ACA44FF113}" destId="{A7CF20D0-595B-4C93-B009-52E2470E4EF6}" srcOrd="0" destOrd="0" presId="urn:microsoft.com/office/officeart/2005/8/layout/process1"/>
    <dgm:cxn modelId="{763F24C9-75D8-47F1-A14B-FB3F85308D7A}" type="presParOf" srcId="{FDA9471E-FA9A-4F92-BC05-C8ACA44FF113}" destId="{946B5636-23C1-4E8A-8D07-580784E64514}" srcOrd="1" destOrd="0" presId="urn:microsoft.com/office/officeart/2005/8/layout/process1"/>
    <dgm:cxn modelId="{FC6724A4-911B-48CD-BCC1-7949761B2023}" type="presParOf" srcId="{946B5636-23C1-4E8A-8D07-580784E64514}" destId="{636A006A-D95D-46B8-B8D2-0DAA616A86B1}" srcOrd="0" destOrd="0" presId="urn:microsoft.com/office/officeart/2005/8/layout/process1"/>
    <dgm:cxn modelId="{3649B940-98E4-4A7E-8945-6FBEE43B985B}" type="presParOf" srcId="{FDA9471E-FA9A-4F92-BC05-C8ACA44FF113}" destId="{DECF7379-FF22-49C0-BA23-C2E51F881B88}" srcOrd="2" destOrd="0" presId="urn:microsoft.com/office/officeart/2005/8/layout/process1"/>
    <dgm:cxn modelId="{3368EF83-5F3B-4418-A5F1-9C2AB5A2DEF4}" type="presParOf" srcId="{FDA9471E-FA9A-4F92-BC05-C8ACA44FF113}" destId="{F3A43B31-1E21-48CA-9D3A-797703701D04}" srcOrd="3" destOrd="0" presId="urn:microsoft.com/office/officeart/2005/8/layout/process1"/>
    <dgm:cxn modelId="{303228BB-7308-4003-BBF1-0375472591DF}" type="presParOf" srcId="{F3A43B31-1E21-48CA-9D3A-797703701D04}" destId="{3B0E7FDE-5D31-40C5-AD40-03C723D9D6D1}" srcOrd="0" destOrd="0" presId="urn:microsoft.com/office/officeart/2005/8/layout/process1"/>
    <dgm:cxn modelId="{C0E34F80-91F8-4DBE-B46B-B69EC714F76B}" type="presParOf" srcId="{FDA9471E-FA9A-4F92-BC05-C8ACA44FF113}" destId="{8BC88AFD-472A-45D7-8E52-7A226DEF6B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42027F-8004-478F-B388-263D085B829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FR"/>
        </a:p>
      </dgm:t>
    </dgm:pt>
    <dgm:pt modelId="{DD4E6AA4-AF87-4258-91D3-C8C99862C177}">
      <dgm:prSet phldrT="[Texte]" custT="1"/>
      <dgm:spPr/>
      <dgm:t>
        <a:bodyPr/>
        <a:lstStyle/>
        <a:p>
          <a:r>
            <a:rPr lang="fr-FR" sz="1800" b="1" dirty="0"/>
            <a:t>RH</a:t>
          </a:r>
        </a:p>
      </dgm:t>
    </dgm:pt>
    <dgm:pt modelId="{0B9AC0A6-5BA5-4DCB-8391-D44259C19214}" type="parTrans" cxnId="{9579698D-EFE2-4741-8B9F-81D09481F2BE}">
      <dgm:prSet/>
      <dgm:spPr/>
      <dgm:t>
        <a:bodyPr/>
        <a:lstStyle/>
        <a:p>
          <a:endParaRPr lang="fr-FR" b="1"/>
        </a:p>
      </dgm:t>
    </dgm:pt>
    <dgm:pt modelId="{A3797801-C33A-471D-96D8-083FEAB4D8B9}" type="sibTrans" cxnId="{9579698D-EFE2-4741-8B9F-81D09481F2BE}">
      <dgm:prSet/>
      <dgm:spPr/>
      <dgm:t>
        <a:bodyPr/>
        <a:lstStyle/>
        <a:p>
          <a:endParaRPr lang="fr-FR" b="1"/>
        </a:p>
      </dgm:t>
    </dgm:pt>
    <dgm:pt modelId="{A863ED10-C9D7-4E93-AD07-2B4FFB53BFC1}">
      <dgm:prSet phldrT="[Texte]" custT="1"/>
      <dgm:spPr/>
      <dgm:t>
        <a:bodyPr/>
        <a:lstStyle/>
        <a:p>
          <a:r>
            <a:rPr lang="fr-FR" sz="1800" b="1" dirty="0"/>
            <a:t>Rebondir</a:t>
          </a:r>
        </a:p>
      </dgm:t>
    </dgm:pt>
    <dgm:pt modelId="{3CCEA13C-76BB-4D18-A483-58B7E4E40F78}" type="parTrans" cxnId="{75E12219-F1EB-4874-A487-E715D636E515}">
      <dgm:prSet/>
      <dgm:spPr/>
      <dgm:t>
        <a:bodyPr/>
        <a:lstStyle/>
        <a:p>
          <a:endParaRPr lang="fr-FR" b="1"/>
        </a:p>
      </dgm:t>
    </dgm:pt>
    <dgm:pt modelId="{2514DD7C-D4B0-49E3-900B-1C65E157F51E}" type="sibTrans" cxnId="{75E12219-F1EB-4874-A487-E715D636E515}">
      <dgm:prSet/>
      <dgm:spPr/>
      <dgm:t>
        <a:bodyPr/>
        <a:lstStyle/>
        <a:p>
          <a:endParaRPr lang="fr-FR" b="1"/>
        </a:p>
      </dgm:t>
    </dgm:pt>
    <dgm:pt modelId="{B330596C-C71A-4BCA-8440-BA69B56A53E4}">
      <dgm:prSet phldrT="[Texte]" custT="1"/>
      <dgm:spPr/>
      <dgm:t>
        <a:bodyPr/>
        <a:lstStyle/>
        <a:p>
          <a:r>
            <a:rPr lang="fr-FR" sz="1800" b="1" dirty="0"/>
            <a:t>RSE</a:t>
          </a:r>
        </a:p>
      </dgm:t>
    </dgm:pt>
    <dgm:pt modelId="{68CA2D8A-88E5-452D-83AF-673E68C0BB84}" type="parTrans" cxnId="{481225C2-2B45-4521-815E-58FA4ECF0DB5}">
      <dgm:prSet/>
      <dgm:spPr/>
      <dgm:t>
        <a:bodyPr/>
        <a:lstStyle/>
        <a:p>
          <a:endParaRPr lang="fr-FR" b="1"/>
        </a:p>
      </dgm:t>
    </dgm:pt>
    <dgm:pt modelId="{830D5C1A-D1FC-444F-99BB-6E872FF6D36A}" type="sibTrans" cxnId="{481225C2-2B45-4521-815E-58FA4ECF0DB5}">
      <dgm:prSet/>
      <dgm:spPr/>
      <dgm:t>
        <a:bodyPr/>
        <a:lstStyle/>
        <a:p>
          <a:endParaRPr lang="fr-FR" b="1"/>
        </a:p>
      </dgm:t>
    </dgm:pt>
    <dgm:pt modelId="{8A1F99AB-5E01-4765-8519-94953D981676}">
      <dgm:prSet phldrT="[Texte]" custT="1"/>
      <dgm:spPr/>
      <dgm:t>
        <a:bodyPr/>
        <a:lstStyle/>
        <a:p>
          <a:r>
            <a:rPr lang="fr-FR" sz="1800" b="1" dirty="0"/>
            <a:t>RH </a:t>
          </a:r>
          <a:r>
            <a:rPr lang="fr-FR" sz="1800" b="1" dirty="0" err="1"/>
            <a:t>Transco</a:t>
          </a:r>
          <a:endParaRPr lang="fr-FR" sz="1800" b="1" dirty="0"/>
        </a:p>
      </dgm:t>
    </dgm:pt>
    <dgm:pt modelId="{02257FEF-C40A-44F0-82FD-FD3DA9CC9F3A}" type="parTrans" cxnId="{00B31DC7-481A-4D5C-ADA4-4C4EA9FB5C39}">
      <dgm:prSet/>
      <dgm:spPr/>
      <dgm:t>
        <a:bodyPr/>
        <a:lstStyle/>
        <a:p>
          <a:endParaRPr lang="fr-FR" b="1"/>
        </a:p>
      </dgm:t>
    </dgm:pt>
    <dgm:pt modelId="{83A0E749-66B2-4982-AF47-FC78E2EDD66B}" type="sibTrans" cxnId="{00B31DC7-481A-4D5C-ADA4-4C4EA9FB5C39}">
      <dgm:prSet/>
      <dgm:spPr/>
      <dgm:t>
        <a:bodyPr/>
        <a:lstStyle/>
        <a:p>
          <a:endParaRPr lang="fr-FR" b="1"/>
        </a:p>
      </dgm:t>
    </dgm:pt>
    <dgm:pt modelId="{3FDB21C9-AE39-4733-8A76-2B336AC322B3}">
      <dgm:prSet phldrT="[Texte]" custT="1"/>
      <dgm:spPr/>
      <dgm:t>
        <a:bodyPr/>
        <a:lstStyle/>
        <a:p>
          <a:r>
            <a:rPr lang="fr-FR" sz="1800" b="1" dirty="0"/>
            <a:t>Transformation digitale</a:t>
          </a:r>
        </a:p>
      </dgm:t>
    </dgm:pt>
    <dgm:pt modelId="{26D609C8-3156-4A94-B549-F011A87C79F9}" type="parTrans" cxnId="{D316A8B0-8F82-4A4C-AF37-B0D3B7F2C6AC}">
      <dgm:prSet/>
      <dgm:spPr/>
      <dgm:t>
        <a:bodyPr/>
        <a:lstStyle/>
        <a:p>
          <a:endParaRPr lang="fr-FR" b="1"/>
        </a:p>
      </dgm:t>
    </dgm:pt>
    <dgm:pt modelId="{F25E4405-8519-467E-B2E4-34341D0BA4DA}" type="sibTrans" cxnId="{D316A8B0-8F82-4A4C-AF37-B0D3B7F2C6AC}">
      <dgm:prSet/>
      <dgm:spPr/>
      <dgm:t>
        <a:bodyPr/>
        <a:lstStyle/>
        <a:p>
          <a:endParaRPr lang="fr-FR" b="1"/>
        </a:p>
      </dgm:t>
    </dgm:pt>
    <dgm:pt modelId="{39EBC281-A205-4CBB-8353-711B5ACCE9B2}">
      <dgm:prSet custT="1"/>
      <dgm:spPr/>
      <dgm:t>
        <a:bodyPr/>
        <a:lstStyle/>
        <a:p>
          <a:r>
            <a:rPr lang="fr-FR" sz="1800" b="1" dirty="0"/>
            <a:t>Cybersécurité</a:t>
          </a:r>
        </a:p>
      </dgm:t>
    </dgm:pt>
    <dgm:pt modelId="{58F7496D-6DED-46A6-93EE-78BDC5B978F0}" type="parTrans" cxnId="{46FD7131-F54A-47F2-A5DF-43E4F4B6152B}">
      <dgm:prSet/>
      <dgm:spPr/>
      <dgm:t>
        <a:bodyPr/>
        <a:lstStyle/>
        <a:p>
          <a:endParaRPr lang="fr-FR" b="1"/>
        </a:p>
      </dgm:t>
    </dgm:pt>
    <dgm:pt modelId="{9DB03659-FB12-4DE3-B1BC-C673023E2E19}" type="sibTrans" cxnId="{46FD7131-F54A-47F2-A5DF-43E4F4B6152B}">
      <dgm:prSet/>
      <dgm:spPr/>
      <dgm:t>
        <a:bodyPr/>
        <a:lstStyle/>
        <a:p>
          <a:endParaRPr lang="fr-FR" b="1"/>
        </a:p>
      </dgm:t>
    </dgm:pt>
    <dgm:pt modelId="{73F8AD2B-9B83-4C8E-80FB-E82176234986}">
      <dgm:prSet custT="1"/>
      <dgm:spPr/>
      <dgm:t>
        <a:bodyPr/>
        <a:lstStyle/>
        <a:p>
          <a:r>
            <a:rPr lang="fr-FR" sz="1800" b="1" dirty="0"/>
            <a:t>Agir pour le handicap</a:t>
          </a:r>
        </a:p>
      </dgm:t>
    </dgm:pt>
    <dgm:pt modelId="{E9232A18-F531-4D6B-93F4-3E0D7C74B761}" type="parTrans" cxnId="{846BDD4A-A500-464F-B1AE-8D0B07AD303E}">
      <dgm:prSet/>
      <dgm:spPr/>
      <dgm:t>
        <a:bodyPr/>
        <a:lstStyle/>
        <a:p>
          <a:endParaRPr lang="fr-FR" b="1"/>
        </a:p>
      </dgm:t>
    </dgm:pt>
    <dgm:pt modelId="{4A44EB9D-155C-4A3A-9132-E3CC3F0A8033}" type="sibTrans" cxnId="{846BDD4A-A500-464F-B1AE-8D0B07AD303E}">
      <dgm:prSet/>
      <dgm:spPr/>
      <dgm:t>
        <a:bodyPr/>
        <a:lstStyle/>
        <a:p>
          <a:endParaRPr lang="fr-FR" b="1"/>
        </a:p>
      </dgm:t>
    </dgm:pt>
    <dgm:pt modelId="{5C26B42B-3935-470E-9DDC-89694B49FAC2}">
      <dgm:prSet custT="1"/>
      <dgm:spPr/>
      <dgm:t>
        <a:bodyPr/>
        <a:lstStyle/>
        <a:p>
          <a:r>
            <a:rPr lang="fr-FR" sz="1800" b="1" dirty="0"/>
            <a:t>Egalité professionnelle</a:t>
          </a:r>
        </a:p>
      </dgm:t>
    </dgm:pt>
    <dgm:pt modelId="{3F3525BA-C9F6-49D6-B11F-641B6DB27662}" type="parTrans" cxnId="{0A68B340-F2A7-4A5D-B94A-B6217A135311}">
      <dgm:prSet/>
      <dgm:spPr/>
      <dgm:t>
        <a:bodyPr/>
        <a:lstStyle/>
        <a:p>
          <a:endParaRPr lang="fr-FR" b="1"/>
        </a:p>
      </dgm:t>
    </dgm:pt>
    <dgm:pt modelId="{9DCA6860-78DB-44F8-8CFD-A1ECEB5E7703}" type="sibTrans" cxnId="{0A68B340-F2A7-4A5D-B94A-B6217A135311}">
      <dgm:prSet/>
      <dgm:spPr/>
      <dgm:t>
        <a:bodyPr/>
        <a:lstStyle/>
        <a:p>
          <a:endParaRPr lang="fr-FR" b="1"/>
        </a:p>
      </dgm:t>
    </dgm:pt>
    <dgm:pt modelId="{77BF1190-4E31-44DD-B058-85CEF1AC627A}" type="pres">
      <dgm:prSet presAssocID="{AD42027F-8004-478F-B388-263D085B8299}" presName="cycle" presStyleCnt="0">
        <dgm:presLayoutVars>
          <dgm:dir/>
          <dgm:resizeHandles val="exact"/>
        </dgm:presLayoutVars>
      </dgm:prSet>
      <dgm:spPr/>
    </dgm:pt>
    <dgm:pt modelId="{AAD54EB8-83D2-4FD1-8C68-F0CED75E7FF5}" type="pres">
      <dgm:prSet presAssocID="{DD4E6AA4-AF87-4258-91D3-C8C99862C177}" presName="node" presStyleLbl="node1" presStyleIdx="0" presStyleCnt="8" custScaleX="135081" custScaleY="147723" custRadScaleRad="101745" custRadScaleInc="4107">
        <dgm:presLayoutVars>
          <dgm:bulletEnabled val="1"/>
        </dgm:presLayoutVars>
      </dgm:prSet>
      <dgm:spPr/>
    </dgm:pt>
    <dgm:pt modelId="{3DE44499-5649-4A1D-82AE-29EA81C63FC1}" type="pres">
      <dgm:prSet presAssocID="{DD4E6AA4-AF87-4258-91D3-C8C99862C177}" presName="spNode" presStyleCnt="0"/>
      <dgm:spPr/>
    </dgm:pt>
    <dgm:pt modelId="{A79B73FE-CDA7-492F-A93F-4E0AFF94BA7D}" type="pres">
      <dgm:prSet presAssocID="{A3797801-C33A-471D-96D8-083FEAB4D8B9}" presName="sibTrans" presStyleLbl="sibTrans1D1" presStyleIdx="0" presStyleCnt="8"/>
      <dgm:spPr/>
    </dgm:pt>
    <dgm:pt modelId="{3BD01095-2B91-4F94-B050-A2F45B01A1A4}" type="pres">
      <dgm:prSet presAssocID="{A863ED10-C9D7-4E93-AD07-2B4FFB53BFC1}" presName="node" presStyleLbl="node1" presStyleIdx="1" presStyleCnt="8" custScaleX="140274" custScaleY="195390" custRadScaleRad="99133" custRadScaleInc="15915">
        <dgm:presLayoutVars>
          <dgm:bulletEnabled val="1"/>
        </dgm:presLayoutVars>
      </dgm:prSet>
      <dgm:spPr/>
    </dgm:pt>
    <dgm:pt modelId="{7A4F0C88-21AF-4325-8B85-78EC0DB87F7E}" type="pres">
      <dgm:prSet presAssocID="{A863ED10-C9D7-4E93-AD07-2B4FFB53BFC1}" presName="spNode" presStyleCnt="0"/>
      <dgm:spPr/>
    </dgm:pt>
    <dgm:pt modelId="{E21DAD0B-9247-431F-A73C-AEC55D4418D4}" type="pres">
      <dgm:prSet presAssocID="{2514DD7C-D4B0-49E3-900B-1C65E157F51E}" presName="sibTrans" presStyleLbl="sibTrans1D1" presStyleIdx="1" presStyleCnt="8"/>
      <dgm:spPr/>
    </dgm:pt>
    <dgm:pt modelId="{9E59B9FC-D122-4A77-871C-955FBA655312}" type="pres">
      <dgm:prSet presAssocID="{B330596C-C71A-4BCA-8440-BA69B56A53E4}" presName="node" presStyleLbl="node1" presStyleIdx="2" presStyleCnt="8" custScaleX="117907" custScaleY="174890">
        <dgm:presLayoutVars>
          <dgm:bulletEnabled val="1"/>
        </dgm:presLayoutVars>
      </dgm:prSet>
      <dgm:spPr/>
    </dgm:pt>
    <dgm:pt modelId="{E1C0AAF5-0B22-42FD-9D7B-E999E4F989DB}" type="pres">
      <dgm:prSet presAssocID="{B330596C-C71A-4BCA-8440-BA69B56A53E4}" presName="spNode" presStyleCnt="0"/>
      <dgm:spPr/>
    </dgm:pt>
    <dgm:pt modelId="{21BDCE89-95F6-4D6E-A4AA-2751B9385BE8}" type="pres">
      <dgm:prSet presAssocID="{830D5C1A-D1FC-444F-99BB-6E872FF6D36A}" presName="sibTrans" presStyleLbl="sibTrans1D1" presStyleIdx="2" presStyleCnt="8"/>
      <dgm:spPr/>
    </dgm:pt>
    <dgm:pt modelId="{2542A7C6-CF11-4262-90CB-26600A40D2EC}" type="pres">
      <dgm:prSet presAssocID="{8A1F99AB-5E01-4765-8519-94953D981676}" presName="node" presStyleLbl="node1" presStyleIdx="3" presStyleCnt="8" custScaleX="131974" custScaleY="169943" custRadScaleRad="94131" custRadScaleInc="-38733">
        <dgm:presLayoutVars>
          <dgm:bulletEnabled val="1"/>
        </dgm:presLayoutVars>
      </dgm:prSet>
      <dgm:spPr/>
    </dgm:pt>
    <dgm:pt modelId="{0519EF00-C321-4161-B06D-A9C685438C0C}" type="pres">
      <dgm:prSet presAssocID="{8A1F99AB-5E01-4765-8519-94953D981676}" presName="spNode" presStyleCnt="0"/>
      <dgm:spPr/>
    </dgm:pt>
    <dgm:pt modelId="{4982E748-CD14-4FAF-9C20-AB32CA4882F7}" type="pres">
      <dgm:prSet presAssocID="{83A0E749-66B2-4982-AF47-FC78E2EDD66B}" presName="sibTrans" presStyleLbl="sibTrans1D1" presStyleIdx="3" presStyleCnt="8"/>
      <dgm:spPr/>
    </dgm:pt>
    <dgm:pt modelId="{9E909E21-81DF-4D1F-8BE4-13E5B6956228}" type="pres">
      <dgm:prSet presAssocID="{3FDB21C9-AE39-4733-8A76-2B336AC322B3}" presName="node" presStyleLbl="node1" presStyleIdx="4" presStyleCnt="8" custScaleX="183454" custScaleY="169224" custRadScaleRad="86222" custRadScaleInc="-3980">
        <dgm:presLayoutVars>
          <dgm:bulletEnabled val="1"/>
        </dgm:presLayoutVars>
      </dgm:prSet>
      <dgm:spPr/>
    </dgm:pt>
    <dgm:pt modelId="{0E1F1CD2-F7E3-4712-ACE3-1201D3EFE3FB}" type="pres">
      <dgm:prSet presAssocID="{3FDB21C9-AE39-4733-8A76-2B336AC322B3}" presName="spNode" presStyleCnt="0"/>
      <dgm:spPr/>
    </dgm:pt>
    <dgm:pt modelId="{4D1A86D1-F660-4019-A512-2516D75C8230}" type="pres">
      <dgm:prSet presAssocID="{F25E4405-8519-467E-B2E4-34341D0BA4DA}" presName="sibTrans" presStyleLbl="sibTrans1D1" presStyleIdx="4" presStyleCnt="8"/>
      <dgm:spPr/>
    </dgm:pt>
    <dgm:pt modelId="{27BE80EA-17AD-429E-8508-14B8B4B1A3E1}" type="pres">
      <dgm:prSet presAssocID="{39EBC281-A205-4CBB-8353-711B5ACCE9B2}" presName="node" presStyleLbl="node1" presStyleIdx="5" presStyleCnt="8" custScaleX="176955" custScaleY="160311" custRadScaleRad="97385" custRadScaleInc="79287">
        <dgm:presLayoutVars>
          <dgm:bulletEnabled val="1"/>
        </dgm:presLayoutVars>
      </dgm:prSet>
      <dgm:spPr/>
    </dgm:pt>
    <dgm:pt modelId="{F3A58D1F-3EBD-424E-B475-4CDFFE9FEFD3}" type="pres">
      <dgm:prSet presAssocID="{39EBC281-A205-4CBB-8353-711B5ACCE9B2}" presName="spNode" presStyleCnt="0"/>
      <dgm:spPr/>
    </dgm:pt>
    <dgm:pt modelId="{2C0E7834-7CDB-45EA-B884-3E801A1FE757}" type="pres">
      <dgm:prSet presAssocID="{9DB03659-FB12-4DE3-B1BC-C673023E2E19}" presName="sibTrans" presStyleLbl="sibTrans1D1" presStyleIdx="5" presStyleCnt="8"/>
      <dgm:spPr/>
    </dgm:pt>
    <dgm:pt modelId="{2F22D07B-7B2E-410D-94DF-B3B5DAE84AEC}" type="pres">
      <dgm:prSet presAssocID="{73F8AD2B-9B83-4C8E-80FB-E82176234986}" presName="node" presStyleLbl="node1" presStyleIdx="6" presStyleCnt="8" custScaleX="172067" custScaleY="179313" custRadScaleRad="99274" custRadScaleInc="22482">
        <dgm:presLayoutVars>
          <dgm:bulletEnabled val="1"/>
        </dgm:presLayoutVars>
      </dgm:prSet>
      <dgm:spPr/>
    </dgm:pt>
    <dgm:pt modelId="{E4DA7BEC-F89C-41FD-A3F3-52E78A7108DC}" type="pres">
      <dgm:prSet presAssocID="{73F8AD2B-9B83-4C8E-80FB-E82176234986}" presName="spNode" presStyleCnt="0"/>
      <dgm:spPr/>
    </dgm:pt>
    <dgm:pt modelId="{2F5A110B-FA03-4345-BA30-B042133AFC76}" type="pres">
      <dgm:prSet presAssocID="{4A44EB9D-155C-4A3A-9132-E3CC3F0A8033}" presName="sibTrans" presStyleLbl="sibTrans1D1" presStyleIdx="6" presStyleCnt="8"/>
      <dgm:spPr/>
    </dgm:pt>
    <dgm:pt modelId="{94A17B69-2283-440B-B586-D4CE96376AF2}" type="pres">
      <dgm:prSet presAssocID="{5C26B42B-3935-470E-9DDC-89694B49FAC2}" presName="node" presStyleLbl="node1" presStyleIdx="7" presStyleCnt="8" custScaleX="191541" custScaleY="151675" custRadScaleRad="97591" custRadScaleInc="-19900">
        <dgm:presLayoutVars>
          <dgm:bulletEnabled val="1"/>
        </dgm:presLayoutVars>
      </dgm:prSet>
      <dgm:spPr/>
    </dgm:pt>
    <dgm:pt modelId="{5AD1B37D-7931-4832-AD65-C5C66E7F6BDF}" type="pres">
      <dgm:prSet presAssocID="{5C26B42B-3935-470E-9DDC-89694B49FAC2}" presName="spNode" presStyleCnt="0"/>
      <dgm:spPr/>
    </dgm:pt>
    <dgm:pt modelId="{D3740104-18B2-49BD-A645-BA63D165BFD7}" type="pres">
      <dgm:prSet presAssocID="{9DCA6860-78DB-44F8-8CFD-A1ECEB5E7703}" presName="sibTrans" presStyleLbl="sibTrans1D1" presStyleIdx="7" presStyleCnt="8"/>
      <dgm:spPr/>
    </dgm:pt>
  </dgm:ptLst>
  <dgm:cxnLst>
    <dgm:cxn modelId="{88FBB209-90BA-4A7E-BDC8-13AD30F42FA0}" type="presOf" srcId="{9DCA6860-78DB-44F8-8CFD-A1ECEB5E7703}" destId="{D3740104-18B2-49BD-A645-BA63D165BFD7}" srcOrd="0" destOrd="0" presId="urn:microsoft.com/office/officeart/2005/8/layout/cycle6"/>
    <dgm:cxn modelId="{17F3150B-D395-4669-B02F-85538381FD73}" type="presOf" srcId="{2514DD7C-D4B0-49E3-900B-1C65E157F51E}" destId="{E21DAD0B-9247-431F-A73C-AEC55D4418D4}" srcOrd="0" destOrd="0" presId="urn:microsoft.com/office/officeart/2005/8/layout/cycle6"/>
    <dgm:cxn modelId="{4289F40D-4117-4B17-8993-A6F32D5A5335}" type="presOf" srcId="{4A44EB9D-155C-4A3A-9132-E3CC3F0A8033}" destId="{2F5A110B-FA03-4345-BA30-B042133AFC76}" srcOrd="0" destOrd="0" presId="urn:microsoft.com/office/officeart/2005/8/layout/cycle6"/>
    <dgm:cxn modelId="{3571FF17-A4DD-4CEC-B3FA-010E12C3D9DE}" type="presOf" srcId="{830D5C1A-D1FC-444F-99BB-6E872FF6D36A}" destId="{21BDCE89-95F6-4D6E-A4AA-2751B9385BE8}" srcOrd="0" destOrd="0" presId="urn:microsoft.com/office/officeart/2005/8/layout/cycle6"/>
    <dgm:cxn modelId="{75E12219-F1EB-4874-A487-E715D636E515}" srcId="{AD42027F-8004-478F-B388-263D085B8299}" destId="{A863ED10-C9D7-4E93-AD07-2B4FFB53BFC1}" srcOrd="1" destOrd="0" parTransId="{3CCEA13C-76BB-4D18-A483-58B7E4E40F78}" sibTransId="{2514DD7C-D4B0-49E3-900B-1C65E157F51E}"/>
    <dgm:cxn modelId="{C80FA01D-011F-4B6C-B320-67C57482BE4B}" type="presOf" srcId="{DD4E6AA4-AF87-4258-91D3-C8C99862C177}" destId="{AAD54EB8-83D2-4FD1-8C68-F0CED75E7FF5}" srcOrd="0" destOrd="0" presId="urn:microsoft.com/office/officeart/2005/8/layout/cycle6"/>
    <dgm:cxn modelId="{B465511F-43BE-4DFF-ADAE-CB2C9B9E5194}" type="presOf" srcId="{8A1F99AB-5E01-4765-8519-94953D981676}" destId="{2542A7C6-CF11-4262-90CB-26600A40D2EC}" srcOrd="0" destOrd="0" presId="urn:microsoft.com/office/officeart/2005/8/layout/cycle6"/>
    <dgm:cxn modelId="{4C070022-5595-4D7E-B61C-5BA53DED21F7}" type="presOf" srcId="{B330596C-C71A-4BCA-8440-BA69B56A53E4}" destId="{9E59B9FC-D122-4A77-871C-955FBA655312}" srcOrd="0" destOrd="0" presId="urn:microsoft.com/office/officeart/2005/8/layout/cycle6"/>
    <dgm:cxn modelId="{8AD3D625-AC2B-4F61-95DA-10027B4EF414}" type="presOf" srcId="{9DB03659-FB12-4DE3-B1BC-C673023E2E19}" destId="{2C0E7834-7CDB-45EA-B884-3E801A1FE757}" srcOrd="0" destOrd="0" presId="urn:microsoft.com/office/officeart/2005/8/layout/cycle6"/>
    <dgm:cxn modelId="{07F6602B-466C-491A-9EC0-78FBBF991311}" type="presOf" srcId="{A3797801-C33A-471D-96D8-083FEAB4D8B9}" destId="{A79B73FE-CDA7-492F-A93F-4E0AFF94BA7D}" srcOrd="0" destOrd="0" presId="urn:microsoft.com/office/officeart/2005/8/layout/cycle6"/>
    <dgm:cxn modelId="{46FD7131-F54A-47F2-A5DF-43E4F4B6152B}" srcId="{AD42027F-8004-478F-B388-263D085B8299}" destId="{39EBC281-A205-4CBB-8353-711B5ACCE9B2}" srcOrd="5" destOrd="0" parTransId="{58F7496D-6DED-46A6-93EE-78BDC5B978F0}" sibTransId="{9DB03659-FB12-4DE3-B1BC-C673023E2E19}"/>
    <dgm:cxn modelId="{1BB9EE3C-138B-4049-8EE4-4746A115C9D6}" type="presOf" srcId="{73F8AD2B-9B83-4C8E-80FB-E82176234986}" destId="{2F22D07B-7B2E-410D-94DF-B3B5DAE84AEC}" srcOrd="0" destOrd="0" presId="urn:microsoft.com/office/officeart/2005/8/layout/cycle6"/>
    <dgm:cxn modelId="{0A68B340-F2A7-4A5D-B94A-B6217A135311}" srcId="{AD42027F-8004-478F-B388-263D085B8299}" destId="{5C26B42B-3935-470E-9DDC-89694B49FAC2}" srcOrd="7" destOrd="0" parTransId="{3F3525BA-C9F6-49D6-B11F-641B6DB27662}" sibTransId="{9DCA6860-78DB-44F8-8CFD-A1ECEB5E7703}"/>
    <dgm:cxn modelId="{D7D09767-93C1-4D34-A0AC-B59FED8EE615}" type="presOf" srcId="{39EBC281-A205-4CBB-8353-711B5ACCE9B2}" destId="{27BE80EA-17AD-429E-8508-14B8B4B1A3E1}" srcOrd="0" destOrd="0" presId="urn:microsoft.com/office/officeart/2005/8/layout/cycle6"/>
    <dgm:cxn modelId="{4D85F847-6AF7-485D-AAAC-DAA467C3EA4B}" type="presOf" srcId="{A863ED10-C9D7-4E93-AD07-2B4FFB53BFC1}" destId="{3BD01095-2B91-4F94-B050-A2F45B01A1A4}" srcOrd="0" destOrd="0" presId="urn:microsoft.com/office/officeart/2005/8/layout/cycle6"/>
    <dgm:cxn modelId="{846BDD4A-A500-464F-B1AE-8D0B07AD303E}" srcId="{AD42027F-8004-478F-B388-263D085B8299}" destId="{73F8AD2B-9B83-4C8E-80FB-E82176234986}" srcOrd="6" destOrd="0" parTransId="{E9232A18-F531-4D6B-93F4-3E0D7C74B761}" sibTransId="{4A44EB9D-155C-4A3A-9132-E3CC3F0A8033}"/>
    <dgm:cxn modelId="{ECC3C573-B649-4B7B-80E2-373A1226AA67}" type="presOf" srcId="{F25E4405-8519-467E-B2E4-34341D0BA4DA}" destId="{4D1A86D1-F660-4019-A512-2516D75C8230}" srcOrd="0" destOrd="0" presId="urn:microsoft.com/office/officeart/2005/8/layout/cycle6"/>
    <dgm:cxn modelId="{8F1EFF58-9D05-4286-9B33-C078DC865CC0}" type="presOf" srcId="{3FDB21C9-AE39-4733-8A76-2B336AC322B3}" destId="{9E909E21-81DF-4D1F-8BE4-13E5B6956228}" srcOrd="0" destOrd="0" presId="urn:microsoft.com/office/officeart/2005/8/layout/cycle6"/>
    <dgm:cxn modelId="{9579698D-EFE2-4741-8B9F-81D09481F2BE}" srcId="{AD42027F-8004-478F-B388-263D085B8299}" destId="{DD4E6AA4-AF87-4258-91D3-C8C99862C177}" srcOrd="0" destOrd="0" parTransId="{0B9AC0A6-5BA5-4DCB-8391-D44259C19214}" sibTransId="{A3797801-C33A-471D-96D8-083FEAB4D8B9}"/>
    <dgm:cxn modelId="{12AFFF93-D49E-4253-8E17-33ADEB5DD659}" type="presOf" srcId="{AD42027F-8004-478F-B388-263D085B8299}" destId="{77BF1190-4E31-44DD-B058-85CEF1AC627A}" srcOrd="0" destOrd="0" presId="urn:microsoft.com/office/officeart/2005/8/layout/cycle6"/>
    <dgm:cxn modelId="{D316A8B0-8F82-4A4C-AF37-B0D3B7F2C6AC}" srcId="{AD42027F-8004-478F-B388-263D085B8299}" destId="{3FDB21C9-AE39-4733-8A76-2B336AC322B3}" srcOrd="4" destOrd="0" parTransId="{26D609C8-3156-4A94-B549-F011A87C79F9}" sibTransId="{F25E4405-8519-467E-B2E4-34341D0BA4DA}"/>
    <dgm:cxn modelId="{A70AFFC1-1A29-4F7E-826D-A059B044D3E8}" type="presOf" srcId="{5C26B42B-3935-470E-9DDC-89694B49FAC2}" destId="{94A17B69-2283-440B-B586-D4CE96376AF2}" srcOrd="0" destOrd="0" presId="urn:microsoft.com/office/officeart/2005/8/layout/cycle6"/>
    <dgm:cxn modelId="{481225C2-2B45-4521-815E-58FA4ECF0DB5}" srcId="{AD42027F-8004-478F-B388-263D085B8299}" destId="{B330596C-C71A-4BCA-8440-BA69B56A53E4}" srcOrd="2" destOrd="0" parTransId="{68CA2D8A-88E5-452D-83AF-673E68C0BB84}" sibTransId="{830D5C1A-D1FC-444F-99BB-6E872FF6D36A}"/>
    <dgm:cxn modelId="{00B31DC7-481A-4D5C-ADA4-4C4EA9FB5C39}" srcId="{AD42027F-8004-478F-B388-263D085B8299}" destId="{8A1F99AB-5E01-4765-8519-94953D981676}" srcOrd="3" destOrd="0" parTransId="{02257FEF-C40A-44F0-82FD-FD3DA9CC9F3A}" sibTransId="{83A0E749-66B2-4982-AF47-FC78E2EDD66B}"/>
    <dgm:cxn modelId="{E21CD6E6-7EE9-47FF-82AE-AF803CF17E23}" type="presOf" srcId="{83A0E749-66B2-4982-AF47-FC78E2EDD66B}" destId="{4982E748-CD14-4FAF-9C20-AB32CA4882F7}" srcOrd="0" destOrd="0" presId="urn:microsoft.com/office/officeart/2005/8/layout/cycle6"/>
    <dgm:cxn modelId="{3FB4F265-706F-4B9D-B72B-4BDF4C1E55DD}" type="presParOf" srcId="{77BF1190-4E31-44DD-B058-85CEF1AC627A}" destId="{AAD54EB8-83D2-4FD1-8C68-F0CED75E7FF5}" srcOrd="0" destOrd="0" presId="urn:microsoft.com/office/officeart/2005/8/layout/cycle6"/>
    <dgm:cxn modelId="{B2854870-0979-4164-93F9-01200D60867D}" type="presParOf" srcId="{77BF1190-4E31-44DD-B058-85CEF1AC627A}" destId="{3DE44499-5649-4A1D-82AE-29EA81C63FC1}" srcOrd="1" destOrd="0" presId="urn:microsoft.com/office/officeart/2005/8/layout/cycle6"/>
    <dgm:cxn modelId="{15A0E91A-F7AD-4193-9B61-5CFF42AFD792}" type="presParOf" srcId="{77BF1190-4E31-44DD-B058-85CEF1AC627A}" destId="{A79B73FE-CDA7-492F-A93F-4E0AFF94BA7D}" srcOrd="2" destOrd="0" presId="urn:microsoft.com/office/officeart/2005/8/layout/cycle6"/>
    <dgm:cxn modelId="{39BD54C6-91C0-43D2-81C9-282455132094}" type="presParOf" srcId="{77BF1190-4E31-44DD-B058-85CEF1AC627A}" destId="{3BD01095-2B91-4F94-B050-A2F45B01A1A4}" srcOrd="3" destOrd="0" presId="urn:microsoft.com/office/officeart/2005/8/layout/cycle6"/>
    <dgm:cxn modelId="{A50E409E-B302-406B-87B5-0D74E39F1D6A}" type="presParOf" srcId="{77BF1190-4E31-44DD-B058-85CEF1AC627A}" destId="{7A4F0C88-21AF-4325-8B85-78EC0DB87F7E}" srcOrd="4" destOrd="0" presId="urn:microsoft.com/office/officeart/2005/8/layout/cycle6"/>
    <dgm:cxn modelId="{CA0B3ADA-39AC-4F1B-A326-F2AD21072FAF}" type="presParOf" srcId="{77BF1190-4E31-44DD-B058-85CEF1AC627A}" destId="{E21DAD0B-9247-431F-A73C-AEC55D4418D4}" srcOrd="5" destOrd="0" presId="urn:microsoft.com/office/officeart/2005/8/layout/cycle6"/>
    <dgm:cxn modelId="{820FA394-AD75-4237-B443-E6A6A39BD8FE}" type="presParOf" srcId="{77BF1190-4E31-44DD-B058-85CEF1AC627A}" destId="{9E59B9FC-D122-4A77-871C-955FBA655312}" srcOrd="6" destOrd="0" presId="urn:microsoft.com/office/officeart/2005/8/layout/cycle6"/>
    <dgm:cxn modelId="{5EB1FC4E-881E-4CEB-85CD-5CA539770433}" type="presParOf" srcId="{77BF1190-4E31-44DD-B058-85CEF1AC627A}" destId="{E1C0AAF5-0B22-42FD-9D7B-E999E4F989DB}" srcOrd="7" destOrd="0" presId="urn:microsoft.com/office/officeart/2005/8/layout/cycle6"/>
    <dgm:cxn modelId="{EA7ED686-75B2-4AA3-AE5F-4826344DE0EF}" type="presParOf" srcId="{77BF1190-4E31-44DD-B058-85CEF1AC627A}" destId="{21BDCE89-95F6-4D6E-A4AA-2751B9385BE8}" srcOrd="8" destOrd="0" presId="urn:microsoft.com/office/officeart/2005/8/layout/cycle6"/>
    <dgm:cxn modelId="{812C80C6-4566-4F73-8E76-1A89F7D528DE}" type="presParOf" srcId="{77BF1190-4E31-44DD-B058-85CEF1AC627A}" destId="{2542A7C6-CF11-4262-90CB-26600A40D2EC}" srcOrd="9" destOrd="0" presId="urn:microsoft.com/office/officeart/2005/8/layout/cycle6"/>
    <dgm:cxn modelId="{D0AD2CF0-02CD-41C5-8816-C95480E7DF82}" type="presParOf" srcId="{77BF1190-4E31-44DD-B058-85CEF1AC627A}" destId="{0519EF00-C321-4161-B06D-A9C685438C0C}" srcOrd="10" destOrd="0" presId="urn:microsoft.com/office/officeart/2005/8/layout/cycle6"/>
    <dgm:cxn modelId="{388BADB7-C338-4ECF-8E41-F2BA2D44E801}" type="presParOf" srcId="{77BF1190-4E31-44DD-B058-85CEF1AC627A}" destId="{4982E748-CD14-4FAF-9C20-AB32CA4882F7}" srcOrd="11" destOrd="0" presId="urn:microsoft.com/office/officeart/2005/8/layout/cycle6"/>
    <dgm:cxn modelId="{649D53C4-8256-43D6-AD8C-85B1876FECBE}" type="presParOf" srcId="{77BF1190-4E31-44DD-B058-85CEF1AC627A}" destId="{9E909E21-81DF-4D1F-8BE4-13E5B6956228}" srcOrd="12" destOrd="0" presId="urn:microsoft.com/office/officeart/2005/8/layout/cycle6"/>
    <dgm:cxn modelId="{58B12583-D85A-4D9F-893E-30B9C1B93755}" type="presParOf" srcId="{77BF1190-4E31-44DD-B058-85CEF1AC627A}" destId="{0E1F1CD2-F7E3-4712-ACE3-1201D3EFE3FB}" srcOrd="13" destOrd="0" presId="urn:microsoft.com/office/officeart/2005/8/layout/cycle6"/>
    <dgm:cxn modelId="{F9FC5A2B-9855-47C7-9361-94887D2B967F}" type="presParOf" srcId="{77BF1190-4E31-44DD-B058-85CEF1AC627A}" destId="{4D1A86D1-F660-4019-A512-2516D75C8230}" srcOrd="14" destOrd="0" presId="urn:microsoft.com/office/officeart/2005/8/layout/cycle6"/>
    <dgm:cxn modelId="{BBF5CC3F-68FC-4CC8-9007-F5AFEA971E70}" type="presParOf" srcId="{77BF1190-4E31-44DD-B058-85CEF1AC627A}" destId="{27BE80EA-17AD-429E-8508-14B8B4B1A3E1}" srcOrd="15" destOrd="0" presId="urn:microsoft.com/office/officeart/2005/8/layout/cycle6"/>
    <dgm:cxn modelId="{FE312301-4212-4013-9364-A90CF1380BB2}" type="presParOf" srcId="{77BF1190-4E31-44DD-B058-85CEF1AC627A}" destId="{F3A58D1F-3EBD-424E-B475-4CDFFE9FEFD3}" srcOrd="16" destOrd="0" presId="urn:microsoft.com/office/officeart/2005/8/layout/cycle6"/>
    <dgm:cxn modelId="{81677CD1-A270-4987-8B11-C7847575126D}" type="presParOf" srcId="{77BF1190-4E31-44DD-B058-85CEF1AC627A}" destId="{2C0E7834-7CDB-45EA-B884-3E801A1FE757}" srcOrd="17" destOrd="0" presId="urn:microsoft.com/office/officeart/2005/8/layout/cycle6"/>
    <dgm:cxn modelId="{76D2BFA6-2C20-4D40-9479-C9A800D0CEFF}" type="presParOf" srcId="{77BF1190-4E31-44DD-B058-85CEF1AC627A}" destId="{2F22D07B-7B2E-410D-94DF-B3B5DAE84AEC}" srcOrd="18" destOrd="0" presId="urn:microsoft.com/office/officeart/2005/8/layout/cycle6"/>
    <dgm:cxn modelId="{DC3F7B39-00E1-4617-B17C-487C0B4E5099}" type="presParOf" srcId="{77BF1190-4E31-44DD-B058-85CEF1AC627A}" destId="{E4DA7BEC-F89C-41FD-A3F3-52E78A7108DC}" srcOrd="19" destOrd="0" presId="urn:microsoft.com/office/officeart/2005/8/layout/cycle6"/>
    <dgm:cxn modelId="{E7943D88-6BD9-4745-9941-842A94524EE1}" type="presParOf" srcId="{77BF1190-4E31-44DD-B058-85CEF1AC627A}" destId="{2F5A110B-FA03-4345-BA30-B042133AFC76}" srcOrd="20" destOrd="0" presId="urn:microsoft.com/office/officeart/2005/8/layout/cycle6"/>
    <dgm:cxn modelId="{F0A06251-D2F8-4A16-A252-B73D513410A8}" type="presParOf" srcId="{77BF1190-4E31-44DD-B058-85CEF1AC627A}" destId="{94A17B69-2283-440B-B586-D4CE96376AF2}" srcOrd="21" destOrd="0" presId="urn:microsoft.com/office/officeart/2005/8/layout/cycle6"/>
    <dgm:cxn modelId="{027A45CC-6A04-4FCC-93D8-FB12F68A0F0A}" type="presParOf" srcId="{77BF1190-4E31-44DD-B058-85CEF1AC627A}" destId="{5AD1B37D-7931-4832-AD65-C5C66E7F6BDF}" srcOrd="22" destOrd="0" presId="urn:microsoft.com/office/officeart/2005/8/layout/cycle6"/>
    <dgm:cxn modelId="{4B95ED29-87FF-4452-9C17-873404B33F1E}" type="presParOf" srcId="{77BF1190-4E31-44DD-B058-85CEF1AC627A}" destId="{D3740104-18B2-49BD-A645-BA63D165BFD7}"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9B3BA-D1A4-4418-B5A9-6843CCE1BC2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A874BB83-26D8-45EC-A2FB-CB6F15AEB3B1}">
      <dgm:prSet phldrT="[Texte]"/>
      <dgm:spPr>
        <a:solidFill>
          <a:schemeClr val="accent2"/>
        </a:solidFill>
      </dgm:spPr>
      <dgm:t>
        <a:bodyPr/>
        <a:lstStyle/>
        <a:p>
          <a:r>
            <a:rPr lang="fr-FR" dirty="0"/>
            <a:t>Sensibiliser</a:t>
          </a:r>
        </a:p>
      </dgm:t>
    </dgm:pt>
    <dgm:pt modelId="{84C0B563-BA2F-4DB9-9D37-0D45CFBBE453}" type="parTrans" cxnId="{D7C7016B-6047-4EB4-BCC2-F9016D740D55}">
      <dgm:prSet/>
      <dgm:spPr/>
      <dgm:t>
        <a:bodyPr/>
        <a:lstStyle/>
        <a:p>
          <a:endParaRPr lang="fr-FR"/>
        </a:p>
      </dgm:t>
    </dgm:pt>
    <dgm:pt modelId="{30881BC3-1E1E-4DC9-B4D9-4B8716065964}" type="sibTrans" cxnId="{D7C7016B-6047-4EB4-BCC2-F9016D740D55}">
      <dgm:prSet/>
      <dgm:spPr>
        <a:solidFill>
          <a:schemeClr val="accent2">
            <a:lumMod val="20000"/>
            <a:lumOff val="80000"/>
          </a:schemeClr>
        </a:solidFill>
      </dgm:spPr>
      <dgm:t>
        <a:bodyPr/>
        <a:lstStyle/>
        <a:p>
          <a:endParaRPr lang="fr-FR"/>
        </a:p>
      </dgm:t>
    </dgm:pt>
    <dgm:pt modelId="{FB358831-9F64-44D9-86B9-00B3E14DE04B}">
      <dgm:prSet phldrT="[Texte]" custT="1"/>
      <dgm:spPr/>
      <dgm:t>
        <a:bodyPr/>
        <a:lstStyle/>
        <a:p>
          <a:r>
            <a:rPr lang="fr-FR" sz="1100" b="0" i="1" dirty="0">
              <a:solidFill>
                <a:schemeClr val="accent2">
                  <a:lumMod val="75000"/>
                </a:schemeClr>
              </a:solidFill>
            </a:rPr>
            <a:t>pour prendre conscience des risques et des enjeux pour son entreprise</a:t>
          </a:r>
          <a:endParaRPr lang="fr-FR" sz="1100" i="1" dirty="0">
            <a:solidFill>
              <a:schemeClr val="accent2">
                <a:lumMod val="75000"/>
              </a:schemeClr>
            </a:solidFill>
          </a:endParaRPr>
        </a:p>
      </dgm:t>
    </dgm:pt>
    <dgm:pt modelId="{85A9A6F6-2B47-4D07-96C5-99180C5918C9}" type="parTrans" cxnId="{362C9B20-9A6D-48D6-9E26-507998282A79}">
      <dgm:prSet/>
      <dgm:spPr/>
      <dgm:t>
        <a:bodyPr/>
        <a:lstStyle/>
        <a:p>
          <a:endParaRPr lang="fr-FR"/>
        </a:p>
      </dgm:t>
    </dgm:pt>
    <dgm:pt modelId="{47D739AA-9EA2-4FCE-AEFE-D119E054E2BF}" type="sibTrans" cxnId="{362C9B20-9A6D-48D6-9E26-507998282A79}">
      <dgm:prSet/>
      <dgm:spPr/>
      <dgm:t>
        <a:bodyPr/>
        <a:lstStyle/>
        <a:p>
          <a:endParaRPr lang="fr-FR"/>
        </a:p>
      </dgm:t>
    </dgm:pt>
    <dgm:pt modelId="{7C5B5438-AC84-4590-BD5B-BE550A3F4781}">
      <dgm:prSet phldrT="[Texte]"/>
      <dgm:spPr>
        <a:solidFill>
          <a:schemeClr val="accent4"/>
        </a:solidFill>
      </dgm:spPr>
      <dgm:t>
        <a:bodyPr/>
        <a:lstStyle/>
        <a:p>
          <a:r>
            <a:rPr lang="fr-FR" dirty="0"/>
            <a:t>Former</a:t>
          </a:r>
        </a:p>
      </dgm:t>
    </dgm:pt>
    <dgm:pt modelId="{2EA7EA14-8EC4-4C68-841C-00C1B912A42F}" type="parTrans" cxnId="{766D30DA-C64F-470A-A6AF-58CECD03D46F}">
      <dgm:prSet/>
      <dgm:spPr/>
      <dgm:t>
        <a:bodyPr/>
        <a:lstStyle/>
        <a:p>
          <a:endParaRPr lang="fr-FR"/>
        </a:p>
      </dgm:t>
    </dgm:pt>
    <dgm:pt modelId="{356FF84F-54CD-4A34-A090-6DC4646C7544}" type="sibTrans" cxnId="{766D30DA-C64F-470A-A6AF-58CECD03D46F}">
      <dgm:prSet/>
      <dgm:spPr>
        <a:solidFill>
          <a:schemeClr val="accent4">
            <a:lumMod val="40000"/>
            <a:lumOff val="60000"/>
          </a:schemeClr>
        </a:solidFill>
      </dgm:spPr>
      <dgm:t>
        <a:bodyPr/>
        <a:lstStyle/>
        <a:p>
          <a:endParaRPr lang="fr-FR"/>
        </a:p>
      </dgm:t>
    </dgm:pt>
    <dgm:pt modelId="{E06248C2-356F-4917-94FC-BCDEE0D19F52}">
      <dgm:prSet phldrT="[Texte]" custT="1"/>
      <dgm:spPr/>
      <dgm:t>
        <a:bodyPr/>
        <a:lstStyle/>
        <a:p>
          <a:r>
            <a:rPr lang="fr-FR" sz="1100" b="0" i="1" dirty="0">
              <a:solidFill>
                <a:schemeClr val="accent4">
                  <a:lumMod val="50000"/>
                </a:schemeClr>
              </a:solidFill>
            </a:rPr>
            <a:t>pour professionnaliser l’ensemble des salariés aux bonnes pratiques  </a:t>
          </a:r>
          <a:endParaRPr lang="fr-FR" sz="1100" i="1" dirty="0">
            <a:solidFill>
              <a:schemeClr val="accent4">
                <a:lumMod val="50000"/>
              </a:schemeClr>
            </a:solidFill>
          </a:endParaRPr>
        </a:p>
      </dgm:t>
    </dgm:pt>
    <dgm:pt modelId="{28A3F226-9CA5-4904-8361-B48D03708FB8}" type="parTrans" cxnId="{C90CE8DF-D54B-478A-911F-99564B80E983}">
      <dgm:prSet/>
      <dgm:spPr/>
      <dgm:t>
        <a:bodyPr/>
        <a:lstStyle/>
        <a:p>
          <a:endParaRPr lang="fr-FR"/>
        </a:p>
      </dgm:t>
    </dgm:pt>
    <dgm:pt modelId="{4759A601-8971-4A78-9E0D-425A941C6F3A}" type="sibTrans" cxnId="{C90CE8DF-D54B-478A-911F-99564B80E983}">
      <dgm:prSet/>
      <dgm:spPr/>
      <dgm:t>
        <a:bodyPr/>
        <a:lstStyle/>
        <a:p>
          <a:endParaRPr lang="fr-FR"/>
        </a:p>
      </dgm:t>
    </dgm:pt>
    <dgm:pt modelId="{9251C415-361F-4FBD-AFCC-687B202CBECD}">
      <dgm:prSet phldrT="[Texte]"/>
      <dgm:spPr>
        <a:solidFill>
          <a:schemeClr val="accent6"/>
        </a:solidFill>
      </dgm:spPr>
      <dgm:t>
        <a:bodyPr/>
        <a:lstStyle/>
        <a:p>
          <a:r>
            <a:rPr lang="fr-FR" dirty="0"/>
            <a:t>Accompagner</a:t>
          </a:r>
        </a:p>
      </dgm:t>
    </dgm:pt>
    <dgm:pt modelId="{C624A2F6-A7FE-48DB-9F62-7BF6FC38AD41}" type="parTrans" cxnId="{D1E72FB8-C76F-40B6-94E6-B01F744DC0D0}">
      <dgm:prSet/>
      <dgm:spPr/>
      <dgm:t>
        <a:bodyPr/>
        <a:lstStyle/>
        <a:p>
          <a:endParaRPr lang="fr-FR"/>
        </a:p>
      </dgm:t>
    </dgm:pt>
    <dgm:pt modelId="{7E6D5A48-58A7-4FD0-AA2A-DCC7D5D05E57}" type="sibTrans" cxnId="{D1E72FB8-C76F-40B6-94E6-B01F744DC0D0}">
      <dgm:prSet/>
      <dgm:spPr>
        <a:solidFill>
          <a:schemeClr val="accent6">
            <a:lumMod val="40000"/>
            <a:lumOff val="60000"/>
          </a:schemeClr>
        </a:solidFill>
      </dgm:spPr>
      <dgm:t>
        <a:bodyPr/>
        <a:lstStyle/>
        <a:p>
          <a:endParaRPr lang="fr-FR"/>
        </a:p>
      </dgm:t>
    </dgm:pt>
    <dgm:pt modelId="{21D11FC7-B776-4197-A551-A31A71A28C9F}">
      <dgm:prSet phldrT="[Texte]" custT="1"/>
      <dgm:spPr/>
      <dgm:t>
        <a:bodyPr/>
        <a:lstStyle/>
        <a:p>
          <a:r>
            <a:rPr lang="fr-FR" sz="1100" b="0" i="1" dirty="0">
              <a:solidFill>
                <a:schemeClr val="accent6">
                  <a:lumMod val="50000"/>
                </a:schemeClr>
              </a:solidFill>
            </a:rPr>
            <a:t>pour diagnostiquer l’existant et établir un plan d’action</a:t>
          </a:r>
          <a:endParaRPr lang="fr-FR" sz="1100" i="1" dirty="0">
            <a:solidFill>
              <a:schemeClr val="accent6">
                <a:lumMod val="50000"/>
              </a:schemeClr>
            </a:solidFill>
          </a:endParaRPr>
        </a:p>
      </dgm:t>
    </dgm:pt>
    <dgm:pt modelId="{CD6598BF-832B-45FF-8626-569985A0EEA9}" type="parTrans" cxnId="{E68CBE36-A790-49F8-A085-D1E01238CF97}">
      <dgm:prSet/>
      <dgm:spPr/>
      <dgm:t>
        <a:bodyPr/>
        <a:lstStyle/>
        <a:p>
          <a:endParaRPr lang="fr-FR"/>
        </a:p>
      </dgm:t>
    </dgm:pt>
    <dgm:pt modelId="{8407915B-5137-4B5A-8085-49997DB34A4D}" type="sibTrans" cxnId="{E68CBE36-A790-49F8-A085-D1E01238CF97}">
      <dgm:prSet/>
      <dgm:spPr/>
      <dgm:t>
        <a:bodyPr/>
        <a:lstStyle/>
        <a:p>
          <a:endParaRPr lang="fr-FR"/>
        </a:p>
      </dgm:t>
    </dgm:pt>
    <dgm:pt modelId="{223F187C-354C-4EEF-BC82-973E14000E54}" type="pres">
      <dgm:prSet presAssocID="{6EC9B3BA-D1A4-4418-B5A9-6843CCE1BC2A}" presName="Name0" presStyleCnt="0">
        <dgm:presLayoutVars>
          <dgm:chMax/>
          <dgm:chPref/>
          <dgm:dir/>
          <dgm:animLvl val="lvl"/>
        </dgm:presLayoutVars>
      </dgm:prSet>
      <dgm:spPr/>
    </dgm:pt>
    <dgm:pt modelId="{723F70A4-D210-436B-BA99-DEEDB579127A}" type="pres">
      <dgm:prSet presAssocID="{A874BB83-26D8-45EC-A2FB-CB6F15AEB3B1}" presName="composite" presStyleCnt="0"/>
      <dgm:spPr/>
    </dgm:pt>
    <dgm:pt modelId="{8A1E2FE8-A0A0-46A0-9652-CFEEC39614A3}" type="pres">
      <dgm:prSet presAssocID="{A874BB83-26D8-45EC-A2FB-CB6F15AEB3B1}" presName="Parent1" presStyleLbl="node1" presStyleIdx="0" presStyleCnt="6">
        <dgm:presLayoutVars>
          <dgm:chMax val="1"/>
          <dgm:chPref val="1"/>
          <dgm:bulletEnabled val="1"/>
        </dgm:presLayoutVars>
      </dgm:prSet>
      <dgm:spPr/>
    </dgm:pt>
    <dgm:pt modelId="{CF517C5D-47E2-470E-A3DE-409449683CE1}" type="pres">
      <dgm:prSet presAssocID="{A874BB83-26D8-45EC-A2FB-CB6F15AEB3B1}" presName="Childtext1" presStyleLbl="revTx" presStyleIdx="0" presStyleCnt="3">
        <dgm:presLayoutVars>
          <dgm:chMax val="0"/>
          <dgm:chPref val="0"/>
          <dgm:bulletEnabled val="1"/>
        </dgm:presLayoutVars>
      </dgm:prSet>
      <dgm:spPr/>
    </dgm:pt>
    <dgm:pt modelId="{935EC991-C7C7-4D43-B372-FD87A891F8FE}" type="pres">
      <dgm:prSet presAssocID="{A874BB83-26D8-45EC-A2FB-CB6F15AEB3B1}" presName="BalanceSpacing" presStyleCnt="0"/>
      <dgm:spPr/>
    </dgm:pt>
    <dgm:pt modelId="{EAD2CA2D-DBEB-4E3F-A249-E4DF93DAC590}" type="pres">
      <dgm:prSet presAssocID="{A874BB83-26D8-45EC-A2FB-CB6F15AEB3B1}" presName="BalanceSpacing1" presStyleCnt="0"/>
      <dgm:spPr/>
    </dgm:pt>
    <dgm:pt modelId="{AB57B180-D80C-43BA-AA19-E4A7CDC0FA71}" type="pres">
      <dgm:prSet presAssocID="{30881BC3-1E1E-4DC9-B4D9-4B8716065964}" presName="Accent1Text" presStyleLbl="node1" presStyleIdx="1" presStyleCnt="6"/>
      <dgm:spPr/>
    </dgm:pt>
    <dgm:pt modelId="{1D7B3446-0FF8-4AB7-A94A-EF4EAE99C0F8}" type="pres">
      <dgm:prSet presAssocID="{30881BC3-1E1E-4DC9-B4D9-4B8716065964}" presName="spaceBetweenRectangles" presStyleCnt="0"/>
      <dgm:spPr/>
    </dgm:pt>
    <dgm:pt modelId="{EF0C27AF-FD04-4346-981C-E129D363FDB5}" type="pres">
      <dgm:prSet presAssocID="{7C5B5438-AC84-4590-BD5B-BE550A3F4781}" presName="composite" presStyleCnt="0"/>
      <dgm:spPr/>
    </dgm:pt>
    <dgm:pt modelId="{8184673E-8AA5-4F34-86AD-98FC6A09A0CE}" type="pres">
      <dgm:prSet presAssocID="{7C5B5438-AC84-4590-BD5B-BE550A3F4781}" presName="Parent1" presStyleLbl="node1" presStyleIdx="2" presStyleCnt="6">
        <dgm:presLayoutVars>
          <dgm:chMax val="1"/>
          <dgm:chPref val="1"/>
          <dgm:bulletEnabled val="1"/>
        </dgm:presLayoutVars>
      </dgm:prSet>
      <dgm:spPr/>
    </dgm:pt>
    <dgm:pt modelId="{364D584E-A597-4234-ACD2-F52D31409CCE}" type="pres">
      <dgm:prSet presAssocID="{7C5B5438-AC84-4590-BD5B-BE550A3F4781}" presName="Childtext1" presStyleLbl="revTx" presStyleIdx="1" presStyleCnt="3">
        <dgm:presLayoutVars>
          <dgm:chMax val="0"/>
          <dgm:chPref val="0"/>
          <dgm:bulletEnabled val="1"/>
        </dgm:presLayoutVars>
      </dgm:prSet>
      <dgm:spPr/>
    </dgm:pt>
    <dgm:pt modelId="{D017EE73-FC22-4EB7-AB41-0C907DA5C470}" type="pres">
      <dgm:prSet presAssocID="{7C5B5438-AC84-4590-BD5B-BE550A3F4781}" presName="BalanceSpacing" presStyleCnt="0"/>
      <dgm:spPr/>
    </dgm:pt>
    <dgm:pt modelId="{885E9700-AF49-4F0B-B699-B1918BE963A7}" type="pres">
      <dgm:prSet presAssocID="{7C5B5438-AC84-4590-BD5B-BE550A3F4781}" presName="BalanceSpacing1" presStyleCnt="0"/>
      <dgm:spPr/>
    </dgm:pt>
    <dgm:pt modelId="{B4C53AE8-F26B-42AB-AE5B-AE46F85820C0}" type="pres">
      <dgm:prSet presAssocID="{356FF84F-54CD-4A34-A090-6DC4646C7544}" presName="Accent1Text" presStyleLbl="node1" presStyleIdx="3" presStyleCnt="6"/>
      <dgm:spPr/>
    </dgm:pt>
    <dgm:pt modelId="{168F8282-8B0D-4590-8928-19F8F38D542A}" type="pres">
      <dgm:prSet presAssocID="{356FF84F-54CD-4A34-A090-6DC4646C7544}" presName="spaceBetweenRectangles" presStyleCnt="0"/>
      <dgm:spPr/>
    </dgm:pt>
    <dgm:pt modelId="{8C2F4B48-7722-44AB-B1DB-EC98745A0B9B}" type="pres">
      <dgm:prSet presAssocID="{9251C415-361F-4FBD-AFCC-687B202CBECD}" presName="composite" presStyleCnt="0"/>
      <dgm:spPr/>
    </dgm:pt>
    <dgm:pt modelId="{369CFCBD-6AB7-4BD4-8F95-8514D5BDF36F}" type="pres">
      <dgm:prSet presAssocID="{9251C415-361F-4FBD-AFCC-687B202CBECD}" presName="Parent1" presStyleLbl="node1" presStyleIdx="4" presStyleCnt="6">
        <dgm:presLayoutVars>
          <dgm:chMax val="1"/>
          <dgm:chPref val="1"/>
          <dgm:bulletEnabled val="1"/>
        </dgm:presLayoutVars>
      </dgm:prSet>
      <dgm:spPr/>
    </dgm:pt>
    <dgm:pt modelId="{4548B8AA-EC9D-475C-9439-AB7DD6A9A89E}" type="pres">
      <dgm:prSet presAssocID="{9251C415-361F-4FBD-AFCC-687B202CBECD}" presName="Childtext1" presStyleLbl="revTx" presStyleIdx="2" presStyleCnt="3">
        <dgm:presLayoutVars>
          <dgm:chMax val="0"/>
          <dgm:chPref val="0"/>
          <dgm:bulletEnabled val="1"/>
        </dgm:presLayoutVars>
      </dgm:prSet>
      <dgm:spPr/>
    </dgm:pt>
    <dgm:pt modelId="{826A20DC-9E33-4EF5-A4B4-6686FBB54773}" type="pres">
      <dgm:prSet presAssocID="{9251C415-361F-4FBD-AFCC-687B202CBECD}" presName="BalanceSpacing" presStyleCnt="0"/>
      <dgm:spPr/>
    </dgm:pt>
    <dgm:pt modelId="{CB0C8D93-DCBA-416A-98DE-832718B0A682}" type="pres">
      <dgm:prSet presAssocID="{9251C415-361F-4FBD-AFCC-687B202CBECD}" presName="BalanceSpacing1" presStyleCnt="0"/>
      <dgm:spPr/>
    </dgm:pt>
    <dgm:pt modelId="{894675EE-95F1-49C3-A621-9B25E4BE7875}" type="pres">
      <dgm:prSet presAssocID="{7E6D5A48-58A7-4FD0-AA2A-DCC7D5D05E57}" presName="Accent1Text" presStyleLbl="node1" presStyleIdx="5" presStyleCnt="6"/>
      <dgm:spPr/>
    </dgm:pt>
  </dgm:ptLst>
  <dgm:cxnLst>
    <dgm:cxn modelId="{D739BE00-0DD5-4A7B-831B-166D5A51364F}" type="presOf" srcId="{6EC9B3BA-D1A4-4418-B5A9-6843CCE1BC2A}" destId="{223F187C-354C-4EEF-BC82-973E14000E54}" srcOrd="0" destOrd="0" presId="urn:microsoft.com/office/officeart/2008/layout/AlternatingHexagons"/>
    <dgm:cxn modelId="{C7B65410-BEB8-4CE2-8B69-8137AFF8C1C8}" type="presOf" srcId="{A874BB83-26D8-45EC-A2FB-CB6F15AEB3B1}" destId="{8A1E2FE8-A0A0-46A0-9652-CFEEC39614A3}" srcOrd="0" destOrd="0" presId="urn:microsoft.com/office/officeart/2008/layout/AlternatingHexagons"/>
    <dgm:cxn modelId="{B81EDA14-3E9A-4CA8-9092-9998474044A8}" type="presOf" srcId="{FB358831-9F64-44D9-86B9-00B3E14DE04B}" destId="{CF517C5D-47E2-470E-A3DE-409449683CE1}" srcOrd="0" destOrd="0" presId="urn:microsoft.com/office/officeart/2008/layout/AlternatingHexagons"/>
    <dgm:cxn modelId="{362C9B20-9A6D-48D6-9E26-507998282A79}" srcId="{A874BB83-26D8-45EC-A2FB-CB6F15AEB3B1}" destId="{FB358831-9F64-44D9-86B9-00B3E14DE04B}" srcOrd="0" destOrd="0" parTransId="{85A9A6F6-2B47-4D07-96C5-99180C5918C9}" sibTransId="{47D739AA-9EA2-4FCE-AEFE-D119E054E2BF}"/>
    <dgm:cxn modelId="{70C1FA2D-1C28-4D22-BD88-89C46423B73C}" type="presOf" srcId="{7E6D5A48-58A7-4FD0-AA2A-DCC7D5D05E57}" destId="{894675EE-95F1-49C3-A621-9B25E4BE7875}" srcOrd="0" destOrd="0" presId="urn:microsoft.com/office/officeart/2008/layout/AlternatingHexagons"/>
    <dgm:cxn modelId="{C020EE31-7746-41F5-982F-2175387A1927}" type="presOf" srcId="{21D11FC7-B776-4197-A551-A31A71A28C9F}" destId="{4548B8AA-EC9D-475C-9439-AB7DD6A9A89E}" srcOrd="0" destOrd="0" presId="urn:microsoft.com/office/officeart/2008/layout/AlternatingHexagons"/>
    <dgm:cxn modelId="{E68CBE36-A790-49F8-A085-D1E01238CF97}" srcId="{9251C415-361F-4FBD-AFCC-687B202CBECD}" destId="{21D11FC7-B776-4197-A551-A31A71A28C9F}" srcOrd="0" destOrd="0" parTransId="{CD6598BF-832B-45FF-8626-569985A0EEA9}" sibTransId="{8407915B-5137-4B5A-8085-49997DB34A4D}"/>
    <dgm:cxn modelId="{D7C7016B-6047-4EB4-BCC2-F9016D740D55}" srcId="{6EC9B3BA-D1A4-4418-B5A9-6843CCE1BC2A}" destId="{A874BB83-26D8-45EC-A2FB-CB6F15AEB3B1}" srcOrd="0" destOrd="0" parTransId="{84C0B563-BA2F-4DB9-9D37-0D45CFBBE453}" sibTransId="{30881BC3-1E1E-4DC9-B4D9-4B8716065964}"/>
    <dgm:cxn modelId="{46B36271-5E14-442C-B8DE-405191784366}" type="presOf" srcId="{E06248C2-356F-4917-94FC-BCDEE0D19F52}" destId="{364D584E-A597-4234-ACD2-F52D31409CCE}" srcOrd="0" destOrd="0" presId="urn:microsoft.com/office/officeart/2008/layout/AlternatingHexagons"/>
    <dgm:cxn modelId="{600E6771-8B12-4AAA-900B-311B6F8496F3}" type="presOf" srcId="{356FF84F-54CD-4A34-A090-6DC4646C7544}" destId="{B4C53AE8-F26B-42AB-AE5B-AE46F85820C0}" srcOrd="0" destOrd="0" presId="urn:microsoft.com/office/officeart/2008/layout/AlternatingHexagons"/>
    <dgm:cxn modelId="{9F6355AE-920C-43F6-B9E1-B773FCC347D4}" type="presOf" srcId="{30881BC3-1E1E-4DC9-B4D9-4B8716065964}" destId="{AB57B180-D80C-43BA-AA19-E4A7CDC0FA71}" srcOrd="0" destOrd="0" presId="urn:microsoft.com/office/officeart/2008/layout/AlternatingHexagons"/>
    <dgm:cxn modelId="{D1E72FB8-C76F-40B6-94E6-B01F744DC0D0}" srcId="{6EC9B3BA-D1A4-4418-B5A9-6843CCE1BC2A}" destId="{9251C415-361F-4FBD-AFCC-687B202CBECD}" srcOrd="2" destOrd="0" parTransId="{C624A2F6-A7FE-48DB-9F62-7BF6FC38AD41}" sibTransId="{7E6D5A48-58A7-4FD0-AA2A-DCC7D5D05E57}"/>
    <dgm:cxn modelId="{766D30DA-C64F-470A-A6AF-58CECD03D46F}" srcId="{6EC9B3BA-D1A4-4418-B5A9-6843CCE1BC2A}" destId="{7C5B5438-AC84-4590-BD5B-BE550A3F4781}" srcOrd="1" destOrd="0" parTransId="{2EA7EA14-8EC4-4C68-841C-00C1B912A42F}" sibTransId="{356FF84F-54CD-4A34-A090-6DC4646C7544}"/>
    <dgm:cxn modelId="{C90CE8DF-D54B-478A-911F-99564B80E983}" srcId="{7C5B5438-AC84-4590-BD5B-BE550A3F4781}" destId="{E06248C2-356F-4917-94FC-BCDEE0D19F52}" srcOrd="0" destOrd="0" parTransId="{28A3F226-9CA5-4904-8361-B48D03708FB8}" sibTransId="{4759A601-8971-4A78-9E0D-425A941C6F3A}"/>
    <dgm:cxn modelId="{ABA2B8F6-60C9-489F-A4A0-E7702BBA3B81}" type="presOf" srcId="{9251C415-361F-4FBD-AFCC-687B202CBECD}" destId="{369CFCBD-6AB7-4BD4-8F95-8514D5BDF36F}" srcOrd="0" destOrd="0" presId="urn:microsoft.com/office/officeart/2008/layout/AlternatingHexagons"/>
    <dgm:cxn modelId="{356C3EFE-1BBC-4694-8948-107506E34F8C}" type="presOf" srcId="{7C5B5438-AC84-4590-BD5B-BE550A3F4781}" destId="{8184673E-8AA5-4F34-86AD-98FC6A09A0CE}" srcOrd="0" destOrd="0" presId="urn:microsoft.com/office/officeart/2008/layout/AlternatingHexagons"/>
    <dgm:cxn modelId="{9AA9A501-572D-4767-A508-0651D6DEBCE3}" type="presParOf" srcId="{223F187C-354C-4EEF-BC82-973E14000E54}" destId="{723F70A4-D210-436B-BA99-DEEDB579127A}" srcOrd="0" destOrd="0" presId="urn:microsoft.com/office/officeart/2008/layout/AlternatingHexagons"/>
    <dgm:cxn modelId="{F90A2C65-2D7D-47B9-BF78-552EF1C2A396}" type="presParOf" srcId="{723F70A4-D210-436B-BA99-DEEDB579127A}" destId="{8A1E2FE8-A0A0-46A0-9652-CFEEC39614A3}" srcOrd="0" destOrd="0" presId="urn:microsoft.com/office/officeart/2008/layout/AlternatingHexagons"/>
    <dgm:cxn modelId="{D35AF440-BF13-413A-925F-8D731DE24533}" type="presParOf" srcId="{723F70A4-D210-436B-BA99-DEEDB579127A}" destId="{CF517C5D-47E2-470E-A3DE-409449683CE1}" srcOrd="1" destOrd="0" presId="urn:microsoft.com/office/officeart/2008/layout/AlternatingHexagons"/>
    <dgm:cxn modelId="{FA62142D-0F04-4056-ADA6-CA7EF316F9BB}" type="presParOf" srcId="{723F70A4-D210-436B-BA99-DEEDB579127A}" destId="{935EC991-C7C7-4D43-B372-FD87A891F8FE}" srcOrd="2" destOrd="0" presId="urn:microsoft.com/office/officeart/2008/layout/AlternatingHexagons"/>
    <dgm:cxn modelId="{DB90E446-4336-42D1-922B-2D77A5AA21D5}" type="presParOf" srcId="{723F70A4-D210-436B-BA99-DEEDB579127A}" destId="{EAD2CA2D-DBEB-4E3F-A249-E4DF93DAC590}" srcOrd="3" destOrd="0" presId="urn:microsoft.com/office/officeart/2008/layout/AlternatingHexagons"/>
    <dgm:cxn modelId="{FF04F970-BBF2-45FF-B24F-C683A31E6C19}" type="presParOf" srcId="{723F70A4-D210-436B-BA99-DEEDB579127A}" destId="{AB57B180-D80C-43BA-AA19-E4A7CDC0FA71}" srcOrd="4" destOrd="0" presId="urn:microsoft.com/office/officeart/2008/layout/AlternatingHexagons"/>
    <dgm:cxn modelId="{193CA88C-7403-4C98-904D-51E877B1F8C2}" type="presParOf" srcId="{223F187C-354C-4EEF-BC82-973E14000E54}" destId="{1D7B3446-0FF8-4AB7-A94A-EF4EAE99C0F8}" srcOrd="1" destOrd="0" presId="urn:microsoft.com/office/officeart/2008/layout/AlternatingHexagons"/>
    <dgm:cxn modelId="{851D4CD4-CA4F-4418-ADB1-E49905DA19FB}" type="presParOf" srcId="{223F187C-354C-4EEF-BC82-973E14000E54}" destId="{EF0C27AF-FD04-4346-981C-E129D363FDB5}" srcOrd="2" destOrd="0" presId="urn:microsoft.com/office/officeart/2008/layout/AlternatingHexagons"/>
    <dgm:cxn modelId="{36C172DF-B41E-417B-9BF1-C450D6EF7BF5}" type="presParOf" srcId="{EF0C27AF-FD04-4346-981C-E129D363FDB5}" destId="{8184673E-8AA5-4F34-86AD-98FC6A09A0CE}" srcOrd="0" destOrd="0" presId="urn:microsoft.com/office/officeart/2008/layout/AlternatingHexagons"/>
    <dgm:cxn modelId="{2BAE9C0A-4E79-470E-9E58-E8CC525F203C}" type="presParOf" srcId="{EF0C27AF-FD04-4346-981C-E129D363FDB5}" destId="{364D584E-A597-4234-ACD2-F52D31409CCE}" srcOrd="1" destOrd="0" presId="urn:microsoft.com/office/officeart/2008/layout/AlternatingHexagons"/>
    <dgm:cxn modelId="{33AB3157-CFDC-438E-8A28-C1AD4D1F7D6A}" type="presParOf" srcId="{EF0C27AF-FD04-4346-981C-E129D363FDB5}" destId="{D017EE73-FC22-4EB7-AB41-0C907DA5C470}" srcOrd="2" destOrd="0" presId="urn:microsoft.com/office/officeart/2008/layout/AlternatingHexagons"/>
    <dgm:cxn modelId="{D513B40E-AB19-4453-B0AD-8290FD1BD634}" type="presParOf" srcId="{EF0C27AF-FD04-4346-981C-E129D363FDB5}" destId="{885E9700-AF49-4F0B-B699-B1918BE963A7}" srcOrd="3" destOrd="0" presId="urn:microsoft.com/office/officeart/2008/layout/AlternatingHexagons"/>
    <dgm:cxn modelId="{7CA0AF03-0911-4584-AB00-A2A6AE46B4B5}" type="presParOf" srcId="{EF0C27AF-FD04-4346-981C-E129D363FDB5}" destId="{B4C53AE8-F26B-42AB-AE5B-AE46F85820C0}" srcOrd="4" destOrd="0" presId="urn:microsoft.com/office/officeart/2008/layout/AlternatingHexagons"/>
    <dgm:cxn modelId="{1CBB5D41-3935-4556-8A03-8162151FBBF4}" type="presParOf" srcId="{223F187C-354C-4EEF-BC82-973E14000E54}" destId="{168F8282-8B0D-4590-8928-19F8F38D542A}" srcOrd="3" destOrd="0" presId="urn:microsoft.com/office/officeart/2008/layout/AlternatingHexagons"/>
    <dgm:cxn modelId="{0387560B-AF21-4FE5-896C-5B69891B26AD}" type="presParOf" srcId="{223F187C-354C-4EEF-BC82-973E14000E54}" destId="{8C2F4B48-7722-44AB-B1DB-EC98745A0B9B}" srcOrd="4" destOrd="0" presId="urn:microsoft.com/office/officeart/2008/layout/AlternatingHexagons"/>
    <dgm:cxn modelId="{068092AD-1DFF-44D6-A8CC-92E7678331C9}" type="presParOf" srcId="{8C2F4B48-7722-44AB-B1DB-EC98745A0B9B}" destId="{369CFCBD-6AB7-4BD4-8F95-8514D5BDF36F}" srcOrd="0" destOrd="0" presId="urn:microsoft.com/office/officeart/2008/layout/AlternatingHexagons"/>
    <dgm:cxn modelId="{EC8F92A3-C19E-48CE-B374-D2F1713AFFA6}" type="presParOf" srcId="{8C2F4B48-7722-44AB-B1DB-EC98745A0B9B}" destId="{4548B8AA-EC9D-475C-9439-AB7DD6A9A89E}" srcOrd="1" destOrd="0" presId="urn:microsoft.com/office/officeart/2008/layout/AlternatingHexagons"/>
    <dgm:cxn modelId="{3C71B348-A602-4226-B75B-4686B8BFBAAD}" type="presParOf" srcId="{8C2F4B48-7722-44AB-B1DB-EC98745A0B9B}" destId="{826A20DC-9E33-4EF5-A4B4-6686FBB54773}" srcOrd="2" destOrd="0" presId="urn:microsoft.com/office/officeart/2008/layout/AlternatingHexagons"/>
    <dgm:cxn modelId="{3FF5973C-6C49-4651-A564-D4F6C55DCA6A}" type="presParOf" srcId="{8C2F4B48-7722-44AB-B1DB-EC98745A0B9B}" destId="{CB0C8D93-DCBA-416A-98DE-832718B0A682}" srcOrd="3" destOrd="0" presId="urn:microsoft.com/office/officeart/2008/layout/AlternatingHexagons"/>
    <dgm:cxn modelId="{92EDCD02-D313-4F82-AC68-5DB75770379E}" type="presParOf" srcId="{8C2F4B48-7722-44AB-B1DB-EC98745A0B9B}" destId="{894675EE-95F1-49C3-A621-9B25E4BE7875}"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F20D0-595B-4C93-B009-52E2470E4EF6}">
      <dsp:nvSpPr>
        <dsp:cNvPr id="0" name=""/>
        <dsp:cNvSpPr/>
      </dsp:nvSpPr>
      <dsp:spPr>
        <a:xfrm>
          <a:off x="5435" y="209029"/>
          <a:ext cx="1624563" cy="974738"/>
        </a:xfrm>
        <a:prstGeom prst="roundRect">
          <a:avLst>
            <a:gd name="adj" fmla="val 10000"/>
          </a:avLst>
        </a:prstGeom>
        <a:solidFill>
          <a:srgbClr val="FF5800"/>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Positionnement pédagogique</a:t>
          </a:r>
        </a:p>
      </dsp:txBody>
      <dsp:txXfrm>
        <a:off x="33984" y="237578"/>
        <a:ext cx="1567465" cy="917640"/>
      </dsp:txXfrm>
    </dsp:sp>
    <dsp:sp modelId="{946B5636-23C1-4E8A-8D07-580784E64514}">
      <dsp:nvSpPr>
        <dsp:cNvPr id="0" name=""/>
        <dsp:cNvSpPr/>
      </dsp:nvSpPr>
      <dsp:spPr>
        <a:xfrm>
          <a:off x="1792455" y="494952"/>
          <a:ext cx="344407" cy="402891"/>
        </a:xfrm>
        <a:prstGeom prst="rightArrow">
          <a:avLst>
            <a:gd name="adj1" fmla="val 60000"/>
            <a:gd name="adj2" fmla="val 50000"/>
          </a:avLst>
        </a:prstGeom>
        <a:solidFill>
          <a:srgbClr val="FF5800"/>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a:off x="1792455" y="575530"/>
        <a:ext cx="241085" cy="241735"/>
      </dsp:txXfrm>
    </dsp:sp>
    <dsp:sp modelId="{DECF7379-FF22-49C0-BA23-C2E51F881B88}">
      <dsp:nvSpPr>
        <dsp:cNvPr id="0" name=""/>
        <dsp:cNvSpPr/>
      </dsp:nvSpPr>
      <dsp:spPr>
        <a:xfrm>
          <a:off x="2279824" y="209029"/>
          <a:ext cx="1624563" cy="974738"/>
        </a:xfrm>
        <a:prstGeom prst="roundRect">
          <a:avLst>
            <a:gd name="adj" fmla="val 10000"/>
          </a:avLst>
        </a:prstGeom>
        <a:solidFill>
          <a:srgbClr val="FF5800"/>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Séquences de formation</a:t>
          </a:r>
        </a:p>
      </dsp:txBody>
      <dsp:txXfrm>
        <a:off x="2308373" y="237578"/>
        <a:ext cx="1567465" cy="917640"/>
      </dsp:txXfrm>
    </dsp:sp>
    <dsp:sp modelId="{F3A43B31-1E21-48CA-9D3A-797703701D04}">
      <dsp:nvSpPr>
        <dsp:cNvPr id="0" name=""/>
        <dsp:cNvSpPr/>
      </dsp:nvSpPr>
      <dsp:spPr>
        <a:xfrm>
          <a:off x="4066844" y="494952"/>
          <a:ext cx="344407" cy="402891"/>
        </a:xfrm>
        <a:prstGeom prst="rightArrow">
          <a:avLst>
            <a:gd name="adj1" fmla="val 60000"/>
            <a:gd name="adj2" fmla="val 50000"/>
          </a:avLst>
        </a:prstGeom>
        <a:solidFill>
          <a:srgbClr val="FF5800"/>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a:off x="4066844" y="575530"/>
        <a:ext cx="241085" cy="241735"/>
      </dsp:txXfrm>
    </dsp:sp>
    <dsp:sp modelId="{8BC88AFD-472A-45D7-8E52-7A226DEF6B7B}">
      <dsp:nvSpPr>
        <dsp:cNvPr id="0" name=""/>
        <dsp:cNvSpPr/>
      </dsp:nvSpPr>
      <dsp:spPr>
        <a:xfrm>
          <a:off x="4554213" y="209029"/>
          <a:ext cx="1624563" cy="974738"/>
        </a:xfrm>
        <a:prstGeom prst="roundRect">
          <a:avLst>
            <a:gd name="adj" fmla="val 10000"/>
          </a:avLst>
        </a:prstGeom>
        <a:solidFill>
          <a:srgbClr val="FF5800"/>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Evaluation</a:t>
          </a:r>
        </a:p>
      </dsp:txBody>
      <dsp:txXfrm>
        <a:off x="4582762" y="237578"/>
        <a:ext cx="1567465" cy="917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54EB8-83D2-4FD1-8C68-F0CED75E7FF5}">
      <dsp:nvSpPr>
        <dsp:cNvPr id="0" name=""/>
        <dsp:cNvSpPr/>
      </dsp:nvSpPr>
      <dsp:spPr>
        <a:xfrm>
          <a:off x="3524103" y="-197288"/>
          <a:ext cx="1415311" cy="1006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RH</a:t>
          </a:r>
        </a:p>
      </dsp:txBody>
      <dsp:txXfrm>
        <a:off x="3573214" y="-148177"/>
        <a:ext cx="1317089" cy="907827"/>
      </dsp:txXfrm>
    </dsp:sp>
    <dsp:sp modelId="{A79B73FE-CDA7-492F-A93F-4E0AFF94BA7D}">
      <dsp:nvSpPr>
        <dsp:cNvPr id="0" name=""/>
        <dsp:cNvSpPr/>
      </dsp:nvSpPr>
      <dsp:spPr>
        <a:xfrm>
          <a:off x="1678709" y="246915"/>
          <a:ext cx="4733980" cy="4733980"/>
        </a:xfrm>
        <a:custGeom>
          <a:avLst/>
          <a:gdLst/>
          <a:ahLst/>
          <a:cxnLst/>
          <a:rect l="0" t="0" r="0" b="0"/>
          <a:pathLst>
            <a:path>
              <a:moveTo>
                <a:pt x="3263359" y="176290"/>
              </a:moveTo>
              <a:arcTo wR="2366990" hR="2366990" stAng="17535176" swAng="40837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D01095-2B91-4F94-B050-A2F45B01A1A4}">
      <dsp:nvSpPr>
        <dsp:cNvPr id="0" name=""/>
        <dsp:cNvSpPr/>
      </dsp:nvSpPr>
      <dsp:spPr>
        <a:xfrm>
          <a:off x="5197879" y="418734"/>
          <a:ext cx="1469720" cy="1330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Rebondir</a:t>
          </a:r>
        </a:p>
      </dsp:txBody>
      <dsp:txXfrm>
        <a:off x="5262837" y="483692"/>
        <a:ext cx="1339804" cy="1200763"/>
      </dsp:txXfrm>
    </dsp:sp>
    <dsp:sp modelId="{E21DAD0B-9247-431F-A73C-AEC55D4418D4}">
      <dsp:nvSpPr>
        <dsp:cNvPr id="0" name=""/>
        <dsp:cNvSpPr/>
      </dsp:nvSpPr>
      <dsp:spPr>
        <a:xfrm>
          <a:off x="1877280" y="437625"/>
          <a:ext cx="4733980" cy="4733980"/>
        </a:xfrm>
        <a:custGeom>
          <a:avLst/>
          <a:gdLst/>
          <a:ahLst/>
          <a:cxnLst/>
          <a:rect l="0" t="0" r="0" b="0"/>
          <a:pathLst>
            <a:path>
              <a:moveTo>
                <a:pt x="4487336" y="1314957"/>
              </a:moveTo>
              <a:arcTo wR="2366990" hR="2366990" stAng="20016672" swAng="50432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59B9FC-D122-4A77-871C-955FBA655312}">
      <dsp:nvSpPr>
        <dsp:cNvPr id="0" name=""/>
        <dsp:cNvSpPr/>
      </dsp:nvSpPr>
      <dsp:spPr>
        <a:xfrm>
          <a:off x="5955170" y="2077192"/>
          <a:ext cx="1235370" cy="11910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RSE</a:t>
          </a:r>
        </a:p>
      </dsp:txBody>
      <dsp:txXfrm>
        <a:off x="6013313" y="2135335"/>
        <a:ext cx="1119084" cy="1074780"/>
      </dsp:txXfrm>
    </dsp:sp>
    <dsp:sp modelId="{21BDCE89-95F6-4D6E-A4AA-2751B9385BE8}">
      <dsp:nvSpPr>
        <dsp:cNvPr id="0" name=""/>
        <dsp:cNvSpPr/>
      </dsp:nvSpPr>
      <dsp:spPr>
        <a:xfrm>
          <a:off x="2309265" y="-611535"/>
          <a:ext cx="4733980" cy="4733980"/>
        </a:xfrm>
        <a:custGeom>
          <a:avLst/>
          <a:gdLst/>
          <a:ahLst/>
          <a:cxnLst/>
          <a:rect l="0" t="0" r="0" b="0"/>
          <a:pathLst>
            <a:path>
              <a:moveTo>
                <a:pt x="4185381" y="3882276"/>
              </a:moveTo>
              <a:arcTo wR="2366990" hR="2366990" stAng="2388290" swAng="459950"/>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42A7C6-CF11-4262-90CB-26600A40D2EC}">
      <dsp:nvSpPr>
        <dsp:cNvPr id="0" name=""/>
        <dsp:cNvSpPr/>
      </dsp:nvSpPr>
      <dsp:spPr>
        <a:xfrm>
          <a:off x="5241362" y="3501944"/>
          <a:ext cx="1382757" cy="11573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RH </a:t>
          </a:r>
          <a:r>
            <a:rPr lang="fr-FR" sz="1800" b="1" kern="1200" dirty="0" err="1"/>
            <a:t>Transco</a:t>
          </a:r>
          <a:endParaRPr lang="fr-FR" sz="1800" b="1" kern="1200" dirty="0"/>
        </a:p>
      </dsp:txBody>
      <dsp:txXfrm>
        <a:off x="5297860" y="3558442"/>
        <a:ext cx="1269761" cy="1044379"/>
      </dsp:txXfrm>
    </dsp:sp>
    <dsp:sp modelId="{4982E748-CD14-4FAF-9C20-AB32CA4882F7}">
      <dsp:nvSpPr>
        <dsp:cNvPr id="0" name=""/>
        <dsp:cNvSpPr/>
      </dsp:nvSpPr>
      <dsp:spPr>
        <a:xfrm>
          <a:off x="5119839" y="1529885"/>
          <a:ext cx="4733980" cy="4733980"/>
        </a:xfrm>
        <a:custGeom>
          <a:avLst/>
          <a:gdLst/>
          <a:ahLst/>
          <a:cxnLst/>
          <a:rect l="0" t="0" r="0" b="0"/>
          <a:pathLst>
            <a:path>
              <a:moveTo>
                <a:pt x="120917" y="3113851"/>
              </a:moveTo>
              <a:arcTo wR="2366990" hR="2366990" stAng="9696424" swAng="27258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909E21-81DF-4D1F-8BE4-13E5B6956228}">
      <dsp:nvSpPr>
        <dsp:cNvPr id="0" name=""/>
        <dsp:cNvSpPr/>
      </dsp:nvSpPr>
      <dsp:spPr>
        <a:xfrm>
          <a:off x="3266060" y="4137241"/>
          <a:ext cx="1922139" cy="11524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Transformation digitale</a:t>
          </a:r>
        </a:p>
      </dsp:txBody>
      <dsp:txXfrm>
        <a:off x="3322319" y="4193500"/>
        <a:ext cx="1809621" cy="1039960"/>
      </dsp:txXfrm>
    </dsp:sp>
    <dsp:sp modelId="{4D1A86D1-F660-4019-A512-2516D75C8230}">
      <dsp:nvSpPr>
        <dsp:cNvPr id="0" name=""/>
        <dsp:cNvSpPr/>
      </dsp:nvSpPr>
      <dsp:spPr>
        <a:xfrm>
          <a:off x="683846" y="-239847"/>
          <a:ext cx="4733980" cy="4733980"/>
        </a:xfrm>
        <a:custGeom>
          <a:avLst/>
          <a:gdLst/>
          <a:ahLst/>
          <a:cxnLst/>
          <a:rect l="0" t="0" r="0" b="0"/>
          <a:pathLst>
            <a:path>
              <a:moveTo>
                <a:pt x="2577294" y="4724618"/>
              </a:moveTo>
              <a:arcTo wR="2366990" hR="2366990" stAng="5094157" swAng="70442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BE80EA-17AD-429E-8508-14B8B4B1A3E1}">
      <dsp:nvSpPr>
        <dsp:cNvPr id="0" name=""/>
        <dsp:cNvSpPr/>
      </dsp:nvSpPr>
      <dsp:spPr>
        <a:xfrm>
          <a:off x="1347975" y="3385887"/>
          <a:ext cx="1854046" cy="1091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Cybersécurité</a:t>
          </a:r>
        </a:p>
      </dsp:txBody>
      <dsp:txXfrm>
        <a:off x="1401271" y="3439183"/>
        <a:ext cx="1747454" cy="985186"/>
      </dsp:txXfrm>
    </dsp:sp>
    <dsp:sp modelId="{2C0E7834-7CDB-45EA-B884-3E801A1FE757}">
      <dsp:nvSpPr>
        <dsp:cNvPr id="0" name=""/>
        <dsp:cNvSpPr/>
      </dsp:nvSpPr>
      <dsp:spPr>
        <a:xfrm>
          <a:off x="1742108" y="-82306"/>
          <a:ext cx="4733980" cy="4733980"/>
        </a:xfrm>
        <a:custGeom>
          <a:avLst/>
          <a:gdLst/>
          <a:ahLst/>
          <a:cxnLst/>
          <a:rect l="0" t="0" r="0" b="0"/>
          <a:pathLst>
            <a:path>
              <a:moveTo>
                <a:pt x="270529" y="3465850"/>
              </a:moveTo>
              <a:arcTo wR="2366990" hR="2366990" stAng="9140323" swAng="37689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22D07B-7B2E-410D-94DF-B3B5DAE84AEC}">
      <dsp:nvSpPr>
        <dsp:cNvPr id="0" name=""/>
        <dsp:cNvSpPr/>
      </dsp:nvSpPr>
      <dsp:spPr>
        <a:xfrm>
          <a:off x="958712" y="1923907"/>
          <a:ext cx="1802831" cy="12211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Agir pour le handicap</a:t>
          </a:r>
        </a:p>
      </dsp:txBody>
      <dsp:txXfrm>
        <a:off x="1018325" y="1983520"/>
        <a:ext cx="1683605" cy="1101962"/>
      </dsp:txXfrm>
    </dsp:sp>
    <dsp:sp modelId="{2F5A110B-FA03-4345-BA30-B042133AFC76}">
      <dsp:nvSpPr>
        <dsp:cNvPr id="0" name=""/>
        <dsp:cNvSpPr/>
      </dsp:nvSpPr>
      <dsp:spPr>
        <a:xfrm>
          <a:off x="1744713" y="582767"/>
          <a:ext cx="4733980" cy="4733980"/>
        </a:xfrm>
        <a:custGeom>
          <a:avLst/>
          <a:gdLst/>
          <a:ahLst/>
          <a:cxnLst/>
          <a:rect l="0" t="0" r="0" b="0"/>
          <a:pathLst>
            <a:path>
              <a:moveTo>
                <a:pt x="235254" y="1338230"/>
              </a:moveTo>
              <a:arcTo wR="2366990" hR="2366990" stAng="12345697" swAng="46003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A17B69-2283-440B-B586-D4CE96376AF2}">
      <dsp:nvSpPr>
        <dsp:cNvPr id="0" name=""/>
        <dsp:cNvSpPr/>
      </dsp:nvSpPr>
      <dsp:spPr>
        <a:xfrm>
          <a:off x="1486192" y="610123"/>
          <a:ext cx="2006870" cy="10329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Egalité professionnelle</a:t>
          </a:r>
        </a:p>
      </dsp:txBody>
      <dsp:txXfrm>
        <a:off x="1536617" y="660548"/>
        <a:ext cx="1906020" cy="932113"/>
      </dsp:txXfrm>
    </dsp:sp>
    <dsp:sp modelId="{D3740104-18B2-49BD-A645-BA63D165BFD7}">
      <dsp:nvSpPr>
        <dsp:cNvPr id="0" name=""/>
        <dsp:cNvSpPr/>
      </dsp:nvSpPr>
      <dsp:spPr>
        <a:xfrm>
          <a:off x="2145770" y="189534"/>
          <a:ext cx="4733980" cy="4733980"/>
        </a:xfrm>
        <a:custGeom>
          <a:avLst/>
          <a:gdLst/>
          <a:ahLst/>
          <a:cxnLst/>
          <a:rect l="0" t="0" r="0" b="0"/>
          <a:pathLst>
            <a:path>
              <a:moveTo>
                <a:pt x="1023473" y="418245"/>
              </a:moveTo>
              <a:arcTo wR="2366990" hR="2366990" stAng="14124996" swAng="58770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B6D0386-170B-FF40-8A06-B2FB491EFE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BA1C7A6-09DF-CE47-9238-B42C4093BD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53174-3B90-944D-B73B-B7402EBDC07D}" type="datetimeFigureOut">
              <a:rPr lang="fr-FR" smtClean="0"/>
              <a:t>28/02/2022</a:t>
            </a:fld>
            <a:endParaRPr lang="fr-FR"/>
          </a:p>
        </p:txBody>
      </p:sp>
      <p:sp>
        <p:nvSpPr>
          <p:cNvPr id="4" name="Espace réservé du pied de page 3">
            <a:extLst>
              <a:ext uri="{FF2B5EF4-FFF2-40B4-BE49-F238E27FC236}">
                <a16:creationId xmlns:a16="http://schemas.microsoft.com/office/drawing/2014/main" id="{461C1BA6-25C2-4042-80C6-C01DC06555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E4A142F-30EF-2643-9698-2DA42A37FE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9A2198-7133-9B4F-BC1F-E104B93D7821}" type="slidenum">
              <a:rPr lang="fr-FR" smtClean="0"/>
              <a:t>‹N°›</a:t>
            </a:fld>
            <a:endParaRPr lang="fr-FR"/>
          </a:p>
        </p:txBody>
      </p:sp>
    </p:spTree>
    <p:extLst>
      <p:ext uri="{BB962C8B-B14F-4D97-AF65-F5344CB8AC3E}">
        <p14:creationId xmlns:p14="http://schemas.microsoft.com/office/powerpoint/2010/main" val="2942309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901BC-5B8C-4A3B-A9DC-2C0D14BA5C70}" type="datetimeFigureOut">
              <a:rPr lang="fr-FR" smtClean="0"/>
              <a:t>28/02/2022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53F30-F359-4C60-9784-D24413722954}" type="slidenum">
              <a:rPr lang="fr-FR" smtClean="0"/>
              <a:t>‹N°›</a:t>
            </a:fld>
            <a:endParaRPr lang="fr-FR"/>
          </a:p>
        </p:txBody>
      </p:sp>
    </p:spTree>
    <p:extLst>
      <p:ext uri="{BB962C8B-B14F-4D97-AF65-F5344CB8AC3E}">
        <p14:creationId xmlns:p14="http://schemas.microsoft.com/office/powerpoint/2010/main" val="380796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2</a:t>
            </a:fld>
            <a:endParaRPr lang="fr-FR"/>
          </a:p>
        </p:txBody>
      </p:sp>
    </p:spTree>
    <p:extLst>
      <p:ext uri="{BB962C8B-B14F-4D97-AF65-F5344CB8AC3E}">
        <p14:creationId xmlns:p14="http://schemas.microsoft.com/office/powerpoint/2010/main" val="74705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7</a:t>
            </a:fld>
            <a:endParaRPr lang="fr-FR"/>
          </a:p>
        </p:txBody>
      </p:sp>
    </p:spTree>
    <p:extLst>
      <p:ext uri="{BB962C8B-B14F-4D97-AF65-F5344CB8AC3E}">
        <p14:creationId xmlns:p14="http://schemas.microsoft.com/office/powerpoint/2010/main" val="126524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Année paradoxale: pleine crise sanitaire / augure de moins d’apprentissage et pourtant ! </a:t>
            </a:r>
          </a:p>
          <a:p>
            <a:endParaRPr lang="fr-FR" dirty="0"/>
          </a:p>
          <a:p>
            <a:endParaRPr lang="fr-FR" dirty="0"/>
          </a:p>
          <a:p>
            <a:r>
              <a:rPr lang="fr-FR" dirty="0"/>
              <a:t>Plus de 60 % des CA signés par les adhérents de nos branches visent des titres inférieurs à des niveaux 5 (Bac +2) </a:t>
            </a:r>
          </a:p>
          <a:p>
            <a:endParaRPr lang="fr-FR" dirty="0"/>
          </a:p>
          <a:p>
            <a:r>
              <a:rPr lang="fr-FR" dirty="0"/>
              <a:t>6% avec du CAP de jardiniers pour les Golf, ou le CAP Métiers du </a:t>
            </a:r>
            <a:r>
              <a:rPr lang="fr-FR" dirty="0" err="1"/>
              <a:t>Footbal</a:t>
            </a:r>
            <a:r>
              <a:rPr lang="fr-FR" dirty="0"/>
              <a:t>, les CPJEPS animateur d’activité de vie quotidienne … )  </a:t>
            </a:r>
          </a:p>
          <a:p>
            <a:r>
              <a:rPr lang="fr-FR" dirty="0"/>
              <a:t>33 % pour des CA de niveau 4 (Niveau BAC) des BPJEPS ASV, APT, Loisirs tout public, Bac pro </a:t>
            </a:r>
            <a:r>
              <a:rPr lang="fr-FR" dirty="0" err="1"/>
              <a:t>esthetique</a:t>
            </a:r>
            <a:r>
              <a:rPr lang="fr-FR" dirty="0"/>
              <a:t>, … )</a:t>
            </a:r>
          </a:p>
          <a:p>
            <a:r>
              <a:rPr lang="fr-FR" dirty="0"/>
              <a:t>22 % pour des CA de niveau 5 (Niveau BAC+2)  BTS TOURISME, NDRC, MCO, .... Des DEUST, des DEJEPS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21 % pour des CA de niveau 6 (Niveau BAC+3)  Des licences pro , des </a:t>
            </a:r>
            <a:r>
              <a:rPr lang="fr-FR" dirty="0" err="1"/>
              <a:t>Bachelor</a:t>
            </a:r>
            <a:r>
              <a:rPr lang="fr-FR" dirty="0"/>
              <a:t> Webdesigner, Animateur Musical et Scénique,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18 % pour des CA de niveau 7 (Niveau BAC+5 Master grandes Ecoles) MASTER 2 Marketing Connecté et Communication Digitale, Master 2 Management et ingénierie des événements, Master Manager Culturel, Master Journalisme,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16</a:t>
            </a:fld>
            <a:endParaRPr lang="fr-FR"/>
          </a:p>
        </p:txBody>
      </p:sp>
      <p:sp>
        <p:nvSpPr>
          <p:cNvPr id="6" name="Espace réservé du pied de page 5">
            <a:extLst>
              <a:ext uri="{FF2B5EF4-FFF2-40B4-BE49-F238E27FC236}">
                <a16:creationId xmlns:a16="http://schemas.microsoft.com/office/drawing/2014/main" id="{3A3BFF44-8C5C-4A7B-B4B9-270436835664}"/>
              </a:ext>
            </a:extLst>
          </p:cNvPr>
          <p:cNvSpPr>
            <a:spLocks noGrp="1"/>
          </p:cNvSpPr>
          <p:nvPr>
            <p:ph type="ftr" sz="quarter" idx="4"/>
          </p:nvPr>
        </p:nvSpPr>
        <p:spPr/>
        <p:txBody>
          <a:bodyPr/>
          <a:lstStyle/>
          <a:p>
            <a:r>
              <a:rPr lang="fr-FR"/>
              <a:t>1</a:t>
            </a:r>
          </a:p>
        </p:txBody>
      </p:sp>
    </p:spTree>
    <p:extLst>
      <p:ext uri="{BB962C8B-B14F-4D97-AF65-F5344CB8AC3E}">
        <p14:creationId xmlns:p14="http://schemas.microsoft.com/office/powerpoint/2010/main" val="139639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Année paradoxale: pleine crise sanitaire / augure de moins d’apprentissage et pourtant ! </a:t>
            </a:r>
          </a:p>
          <a:p>
            <a:endParaRPr lang="fr-FR" dirty="0"/>
          </a:p>
          <a:p>
            <a:endParaRPr lang="fr-FR" dirty="0"/>
          </a:p>
          <a:p>
            <a:r>
              <a:rPr lang="fr-FR" dirty="0"/>
              <a:t>Plus de 60 % des CA signés par les adhérents de nos branches visent des titres inférieurs à des niveaux 5 (Bac +2) </a:t>
            </a:r>
          </a:p>
          <a:p>
            <a:endParaRPr lang="fr-FR" dirty="0"/>
          </a:p>
          <a:p>
            <a:r>
              <a:rPr lang="fr-FR" dirty="0"/>
              <a:t>6% avec du CAP de jardiniers pour les Golf, ou le CAP Métiers du </a:t>
            </a:r>
            <a:r>
              <a:rPr lang="fr-FR" dirty="0" err="1"/>
              <a:t>Footbal</a:t>
            </a:r>
            <a:r>
              <a:rPr lang="fr-FR" dirty="0"/>
              <a:t>, les CPJEPS animateur d’activité de vie quotidienne … )  </a:t>
            </a:r>
          </a:p>
          <a:p>
            <a:r>
              <a:rPr lang="fr-FR" dirty="0"/>
              <a:t>33 % pour des CA de niveau 4 (Niveau BAC) des BPJEPS ASV, APT, Loisirs tout public, Bac pro </a:t>
            </a:r>
            <a:r>
              <a:rPr lang="fr-FR" dirty="0" err="1"/>
              <a:t>esthetique</a:t>
            </a:r>
            <a:r>
              <a:rPr lang="fr-FR" dirty="0"/>
              <a:t>, … )</a:t>
            </a:r>
          </a:p>
          <a:p>
            <a:r>
              <a:rPr lang="fr-FR" dirty="0"/>
              <a:t>22 % pour des CA de niveau 5 (Niveau BAC+2)  BTS TOURISME, NDRC, MCO, .... Des DEUST, des DEJEPS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21 % pour des CA de niveau 6 (Niveau BAC+3)  Des licences pro , des </a:t>
            </a:r>
            <a:r>
              <a:rPr lang="fr-FR" dirty="0" err="1"/>
              <a:t>Bachelor</a:t>
            </a:r>
            <a:r>
              <a:rPr lang="fr-FR" dirty="0"/>
              <a:t> Webdesigner, Animateur Musical et Scénique,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18 % pour des CA de niveau 7 (Niveau BAC+5 Master grandes Ecoles) MASTER 2 Marketing Connecté et Communication Digitale, Master 2 Management et ingénierie des événements, Master Manager Culturel, Master Journalisme,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17</a:t>
            </a:fld>
            <a:endParaRPr lang="fr-FR"/>
          </a:p>
        </p:txBody>
      </p:sp>
      <p:sp>
        <p:nvSpPr>
          <p:cNvPr id="6" name="Espace réservé du pied de page 5">
            <a:extLst>
              <a:ext uri="{FF2B5EF4-FFF2-40B4-BE49-F238E27FC236}">
                <a16:creationId xmlns:a16="http://schemas.microsoft.com/office/drawing/2014/main" id="{3A3BFF44-8C5C-4A7B-B4B9-270436835664}"/>
              </a:ext>
            </a:extLst>
          </p:cNvPr>
          <p:cNvSpPr>
            <a:spLocks noGrp="1"/>
          </p:cNvSpPr>
          <p:nvPr>
            <p:ph type="ftr" sz="quarter" idx="4"/>
          </p:nvPr>
        </p:nvSpPr>
        <p:spPr/>
        <p:txBody>
          <a:bodyPr/>
          <a:lstStyle/>
          <a:p>
            <a:r>
              <a:rPr lang="fr-FR"/>
              <a:t>1</a:t>
            </a:r>
          </a:p>
        </p:txBody>
      </p:sp>
    </p:spTree>
    <p:extLst>
      <p:ext uri="{BB962C8B-B14F-4D97-AF65-F5344CB8AC3E}">
        <p14:creationId xmlns:p14="http://schemas.microsoft.com/office/powerpoint/2010/main" val="417309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30</a:t>
            </a:fld>
            <a:endParaRPr lang="fr-FR"/>
          </a:p>
        </p:txBody>
      </p:sp>
    </p:spTree>
    <p:extLst>
      <p:ext uri="{BB962C8B-B14F-4D97-AF65-F5344CB8AC3E}">
        <p14:creationId xmlns:p14="http://schemas.microsoft.com/office/powerpoint/2010/main" val="150408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sz="1200" dirty="0"/>
          </a:p>
          <a:p>
            <a:pPr marL="0" indent="0">
              <a:buFont typeface="Wingdings" panose="05000000000000000000" pitchFamily="2" charset="2"/>
              <a:buNone/>
            </a:pPr>
            <a:r>
              <a:rPr lang="fr-FR" sz="1200" dirty="0"/>
              <a:t>Cette plateforme, la voici.</a:t>
            </a:r>
          </a:p>
          <a:p>
            <a:pPr marL="0" indent="0">
              <a:buFont typeface="Wingdings" panose="05000000000000000000" pitchFamily="2" charset="2"/>
              <a:buNone/>
            </a:pPr>
            <a:endParaRPr lang="fr-FR" sz="1200" b="0" dirty="0"/>
          </a:p>
          <a:p>
            <a:pPr marL="0" indent="0">
              <a:lnSpc>
                <a:spcPct val="120000"/>
              </a:lnSpc>
              <a:buFont typeface="Wingdings" panose="05000000000000000000" pitchFamily="2" charset="2"/>
              <a:buNone/>
            </a:pPr>
            <a:r>
              <a:rPr lang="fr-FR" sz="1200" b="0" dirty="0"/>
              <a:t>Vous y trouverez des outils permettant de mieux informer sur les emplois des branches, leurs évolutions, et ainsi de mieux anticiper les besoins en matière de formation : cartographie des métiers, indicateurs clés des filières, études prospectives emploi et formation, offres de formation, certifications, …</a:t>
            </a:r>
          </a:p>
          <a:p>
            <a:pPr marL="0" indent="0">
              <a:lnSpc>
                <a:spcPct val="120000"/>
              </a:lnSpc>
              <a:buFont typeface="Wingdings" panose="05000000000000000000" pitchFamily="2" charset="2"/>
              <a:buNone/>
            </a:pPr>
            <a:endParaRPr lang="fr-FR" sz="1200" b="0" dirty="0"/>
          </a:p>
          <a:p>
            <a:pPr marL="0" indent="0">
              <a:lnSpc>
                <a:spcPct val="120000"/>
              </a:lnSpc>
              <a:buFont typeface="Wingdings" panose="05000000000000000000" pitchFamily="2" charset="2"/>
              <a:buNone/>
            </a:pPr>
            <a:r>
              <a:rPr lang="fr-FR" sz="1200" b="0" dirty="0"/>
              <a:t>Elle s’adresse aux professionnels des RH, aux acteurs des branches professionnelles, de l’orientation, de la formation professionnelle continue et initiale, aux chercheurs mais aussi aux jeunes en recherche d’un contrat en alternance</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31</a:t>
            </a:fld>
            <a:endParaRPr lang="fr-FR" dirty="0"/>
          </a:p>
        </p:txBody>
      </p:sp>
      <p:sp>
        <p:nvSpPr>
          <p:cNvPr id="6" name="Espace réservé du pied de page 5">
            <a:extLst>
              <a:ext uri="{FF2B5EF4-FFF2-40B4-BE49-F238E27FC236}">
                <a16:creationId xmlns:a16="http://schemas.microsoft.com/office/drawing/2014/main" id="{C475BB4B-8465-41ED-903B-73DAAB15A853}"/>
              </a:ext>
            </a:extLst>
          </p:cNvPr>
          <p:cNvSpPr>
            <a:spLocks noGrp="1"/>
          </p:cNvSpPr>
          <p:nvPr>
            <p:ph type="ftr" sz="quarter" idx="4"/>
          </p:nvPr>
        </p:nvSpPr>
        <p:spPr/>
        <p:txBody>
          <a:bodyPr/>
          <a:lstStyle/>
          <a:p>
            <a:r>
              <a:rPr lang="fr-FR" dirty="0"/>
              <a:t>1</a:t>
            </a:r>
          </a:p>
        </p:txBody>
      </p:sp>
    </p:spTree>
    <p:extLst>
      <p:ext uri="{BB962C8B-B14F-4D97-AF65-F5344CB8AC3E}">
        <p14:creationId xmlns:p14="http://schemas.microsoft.com/office/powerpoint/2010/main" val="199926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A53F30-F359-4C60-9784-D24413722954}" type="slidenum">
              <a:rPr lang="fr-FR" smtClean="0"/>
              <a:t>32</a:t>
            </a:fld>
            <a:endParaRPr lang="fr-FR"/>
          </a:p>
        </p:txBody>
      </p:sp>
    </p:spTree>
    <p:extLst>
      <p:ext uri="{BB962C8B-B14F-4D97-AF65-F5344CB8AC3E}">
        <p14:creationId xmlns:p14="http://schemas.microsoft.com/office/powerpoint/2010/main" val="2190723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23E73-905D-4DC8-9271-2543D7D5C604}"/>
              </a:ext>
            </a:extLst>
          </p:cNvPr>
          <p:cNvSpPr/>
          <p:nvPr userDrawn="1"/>
        </p:nvSpPr>
        <p:spPr>
          <a:xfrm>
            <a:off x="0" y="1693940"/>
            <a:ext cx="12192000" cy="5164060"/>
          </a:xfrm>
          <a:prstGeom prst="rect">
            <a:avLst/>
          </a:prstGeom>
          <a:solidFill>
            <a:srgbClr val="F0B26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48B8AEA5-D9EC-42D2-98F5-F9D2C8DED509}"/>
              </a:ext>
            </a:extLst>
          </p:cNvPr>
          <p:cNvPicPr>
            <a:picLocks noChangeAspect="1"/>
          </p:cNvPicPr>
          <p:nvPr userDrawn="1"/>
        </p:nvPicPr>
        <p:blipFill>
          <a:blip r:embed="rId2"/>
          <a:stretch>
            <a:fillRect/>
          </a:stretch>
        </p:blipFill>
        <p:spPr>
          <a:xfrm>
            <a:off x="0" y="0"/>
            <a:ext cx="4140200" cy="2705100"/>
          </a:xfrm>
          <a:prstGeom prst="rect">
            <a:avLst/>
          </a:prstGeom>
        </p:spPr>
      </p:pic>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3"/>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4"/>
          <a:stretch>
            <a:fillRect/>
          </a:stretch>
        </p:blipFill>
        <p:spPr>
          <a:xfrm>
            <a:off x="9231923" y="5682526"/>
            <a:ext cx="2420077" cy="763255"/>
          </a:xfrm>
          <a:prstGeom prst="rect">
            <a:avLst/>
          </a:prstGeom>
        </p:spPr>
      </p:pic>
      <p:sp>
        <p:nvSpPr>
          <p:cNvPr id="11" name="Espace réservé du texte 24">
            <a:extLst>
              <a:ext uri="{FF2B5EF4-FFF2-40B4-BE49-F238E27FC236}">
                <a16:creationId xmlns:a16="http://schemas.microsoft.com/office/drawing/2014/main" id="{C57A6A12-A7E6-48AE-97C5-5C392D9E860A}"/>
              </a:ext>
            </a:extLst>
          </p:cNvPr>
          <p:cNvSpPr>
            <a:spLocks noGrp="1"/>
          </p:cNvSpPr>
          <p:nvPr>
            <p:ph type="body" sz="quarter" idx="17" hasCustomPrompt="1"/>
          </p:nvPr>
        </p:nvSpPr>
        <p:spPr>
          <a:xfrm>
            <a:off x="403860" y="1092378"/>
            <a:ext cx="5692140" cy="326885"/>
          </a:xfrm>
          <a:prstGeom prst="rect">
            <a:avLst/>
          </a:prstGeom>
        </p:spPr>
        <p:txBody>
          <a:bodyPr/>
          <a:lstStyle>
            <a:lvl1pPr marL="0" indent="0">
              <a:buNone/>
              <a:defRPr sz="1800" b="1">
                <a:solidFill>
                  <a:schemeClr val="tx1"/>
                </a:solidFill>
              </a:defRPr>
            </a:lvl1pPr>
          </a:lstStyle>
          <a:p>
            <a:pPr lvl="0"/>
            <a:r>
              <a:rPr lang="fr-FR" dirty="0"/>
              <a:t>Détail sur la cible</a:t>
            </a:r>
          </a:p>
        </p:txBody>
      </p:sp>
      <p:sp>
        <p:nvSpPr>
          <p:cNvPr id="14" name="Espace réservé du texte 13">
            <a:extLst>
              <a:ext uri="{FF2B5EF4-FFF2-40B4-BE49-F238E27FC236}">
                <a16:creationId xmlns:a16="http://schemas.microsoft.com/office/drawing/2014/main" id="{CC458FB7-1AF1-43A8-B913-87BB3E7B8375}"/>
              </a:ext>
            </a:extLst>
          </p:cNvPr>
          <p:cNvSpPr>
            <a:spLocks noGrp="1"/>
          </p:cNvSpPr>
          <p:nvPr>
            <p:ph type="body" sz="quarter" idx="18" hasCustomPrompt="1"/>
          </p:nvPr>
        </p:nvSpPr>
        <p:spPr>
          <a:xfrm>
            <a:off x="403225" y="640080"/>
            <a:ext cx="5692775" cy="504508"/>
          </a:xfrm>
          <a:prstGeom prst="rect">
            <a:avLst/>
          </a:prstGeom>
        </p:spPr>
        <p:txBody>
          <a:bodyPr/>
          <a:lstStyle>
            <a:lvl1pPr marL="0" indent="0">
              <a:buNone/>
              <a:defRPr b="1">
                <a:latin typeface="+mn-lt"/>
              </a:defRPr>
            </a:lvl1pPr>
          </a:lstStyle>
          <a:p>
            <a:pPr lvl="0"/>
            <a:r>
              <a:rPr lang="fr-FR" dirty="0"/>
              <a:t>#cible</a:t>
            </a:r>
          </a:p>
        </p:txBody>
      </p:sp>
      <p:sp>
        <p:nvSpPr>
          <p:cNvPr id="15" name="Espace réservé du texte 13">
            <a:extLst>
              <a:ext uri="{FF2B5EF4-FFF2-40B4-BE49-F238E27FC236}">
                <a16:creationId xmlns:a16="http://schemas.microsoft.com/office/drawing/2014/main" id="{AF96EECC-6697-44BD-9607-57F75236E9CA}"/>
              </a:ext>
            </a:extLst>
          </p:cNvPr>
          <p:cNvSpPr>
            <a:spLocks noGrp="1"/>
          </p:cNvSpPr>
          <p:nvPr>
            <p:ph type="body" sz="quarter" idx="19" hasCustomPrompt="1"/>
          </p:nvPr>
        </p:nvSpPr>
        <p:spPr>
          <a:xfrm>
            <a:off x="1619655" y="2464089"/>
            <a:ext cx="6069618" cy="504508"/>
          </a:xfrm>
          <a:prstGeom prst="rect">
            <a:avLst/>
          </a:prstGeom>
        </p:spPr>
        <p:txBody>
          <a:bodyPr/>
          <a:lstStyle>
            <a:lvl1pPr marL="0" indent="0">
              <a:buNone/>
              <a:defRPr b="1">
                <a:solidFill>
                  <a:srgbClr val="FF5800"/>
                </a:solidFill>
                <a:latin typeface="+mn-lt"/>
              </a:defRPr>
            </a:lvl1pPr>
          </a:lstStyle>
          <a:p>
            <a:pPr lvl="0"/>
            <a:r>
              <a:rPr lang="fr-FR" dirty="0"/>
              <a:t>Titre de la présentation</a:t>
            </a:r>
          </a:p>
        </p:txBody>
      </p:sp>
      <p:sp>
        <p:nvSpPr>
          <p:cNvPr id="16" name="Espace réservé du texte 13">
            <a:extLst>
              <a:ext uri="{FF2B5EF4-FFF2-40B4-BE49-F238E27FC236}">
                <a16:creationId xmlns:a16="http://schemas.microsoft.com/office/drawing/2014/main" id="{8370C4EE-C113-4301-BCC5-136EB24EDE5B}"/>
              </a:ext>
            </a:extLst>
          </p:cNvPr>
          <p:cNvSpPr>
            <a:spLocks noGrp="1"/>
          </p:cNvSpPr>
          <p:nvPr>
            <p:ph type="body" sz="quarter" idx="20" hasCustomPrompt="1"/>
          </p:nvPr>
        </p:nvSpPr>
        <p:spPr>
          <a:xfrm>
            <a:off x="1619654" y="2981854"/>
            <a:ext cx="6069618" cy="504508"/>
          </a:xfrm>
          <a:prstGeom prst="rect">
            <a:avLst/>
          </a:prstGeom>
        </p:spPr>
        <p:txBody>
          <a:bodyPr/>
          <a:lstStyle>
            <a:lvl1pPr marL="0" indent="0">
              <a:buNone/>
              <a:defRPr b="1">
                <a:latin typeface="+mn-lt"/>
              </a:defRPr>
            </a:lvl1pPr>
          </a:lstStyle>
          <a:p>
            <a:pPr lvl="0"/>
            <a:r>
              <a:rPr lang="fr-FR" dirty="0"/>
              <a:t>sur deux ou trois lignes</a:t>
            </a:r>
          </a:p>
        </p:txBody>
      </p:sp>
      <p:sp>
        <p:nvSpPr>
          <p:cNvPr id="17" name="Espace réservé du texte 13">
            <a:extLst>
              <a:ext uri="{FF2B5EF4-FFF2-40B4-BE49-F238E27FC236}">
                <a16:creationId xmlns:a16="http://schemas.microsoft.com/office/drawing/2014/main" id="{CDB330B0-EB54-4DF7-838B-28BBDBA370D0}"/>
              </a:ext>
            </a:extLst>
          </p:cNvPr>
          <p:cNvSpPr>
            <a:spLocks noGrp="1"/>
          </p:cNvSpPr>
          <p:nvPr>
            <p:ph type="body" sz="quarter" idx="21" hasCustomPrompt="1"/>
          </p:nvPr>
        </p:nvSpPr>
        <p:spPr>
          <a:xfrm>
            <a:off x="403225" y="5811899"/>
            <a:ext cx="3470505" cy="504508"/>
          </a:xfrm>
          <a:prstGeom prst="rect">
            <a:avLst/>
          </a:prstGeom>
        </p:spPr>
        <p:txBody>
          <a:bodyPr/>
          <a:lstStyle>
            <a:lvl1pPr marL="0" indent="0">
              <a:buNone/>
              <a:defRPr b="1">
                <a:latin typeface="+mn-lt"/>
              </a:defRPr>
            </a:lvl1pPr>
          </a:lstStyle>
          <a:p>
            <a:pPr lvl="0"/>
            <a:r>
              <a:rPr lang="fr-FR" dirty="0"/>
              <a:t>15 septembre 2021</a:t>
            </a:r>
          </a:p>
        </p:txBody>
      </p:sp>
    </p:spTree>
    <p:extLst>
      <p:ext uri="{BB962C8B-B14F-4D97-AF65-F5344CB8AC3E}">
        <p14:creationId xmlns:p14="http://schemas.microsoft.com/office/powerpoint/2010/main" val="169966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contenu graphique 2">
    <p:spTree>
      <p:nvGrpSpPr>
        <p:cNvPr id="1" name=""/>
        <p:cNvGrpSpPr/>
        <p:nvPr/>
      </p:nvGrpSpPr>
      <p:grpSpPr>
        <a:xfrm>
          <a:off x="0" y="0"/>
          <a:ext cx="0" cy="0"/>
          <a:chOff x="0" y="0"/>
          <a:chExt cx="0" cy="0"/>
        </a:xfrm>
      </p:grpSpPr>
      <p:sp>
        <p:nvSpPr>
          <p:cNvPr id="2" name="Espace réservé du texte 26">
            <a:extLst>
              <a:ext uri="{FF2B5EF4-FFF2-40B4-BE49-F238E27FC236}">
                <a16:creationId xmlns:a16="http://schemas.microsoft.com/office/drawing/2014/main" id="{CE349D44-13D7-4E2C-9AAF-0C65BC14DA96}"/>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3" name="Espace réservé du texte 24">
            <a:extLst>
              <a:ext uri="{FF2B5EF4-FFF2-40B4-BE49-F238E27FC236}">
                <a16:creationId xmlns:a16="http://schemas.microsoft.com/office/drawing/2014/main" id="{2847BCB6-46DD-48F4-82DE-12C6D1A75309}"/>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13" name="Espace réservé du texte 15">
            <a:extLst>
              <a:ext uri="{FF2B5EF4-FFF2-40B4-BE49-F238E27FC236}">
                <a16:creationId xmlns:a16="http://schemas.microsoft.com/office/drawing/2014/main" id="{DF563602-8055-4B1F-9445-9561FFE96663}"/>
              </a:ext>
            </a:extLst>
          </p:cNvPr>
          <p:cNvSpPr>
            <a:spLocks noGrp="1"/>
          </p:cNvSpPr>
          <p:nvPr>
            <p:ph type="body" sz="quarter" idx="23" hasCustomPrompt="1"/>
          </p:nvPr>
        </p:nvSpPr>
        <p:spPr>
          <a:xfrm>
            <a:off x="6272966" y="3019482"/>
            <a:ext cx="4983651" cy="858126"/>
          </a:xfrm>
          <a:prstGeom prst="rect">
            <a:avLst/>
          </a:prstGeom>
        </p:spPr>
        <p:txBody>
          <a:bodyPr/>
          <a:lstStyle>
            <a:lvl1pPr marL="0" indent="0">
              <a:lnSpc>
                <a:spcPct val="100000"/>
              </a:lnSpc>
              <a:spcBef>
                <a:spcPts val="0"/>
              </a:spcBef>
              <a:buNone/>
              <a:defRPr sz="1400"/>
            </a:lvl1pPr>
          </a:lstStyle>
          <a:p>
            <a:r>
              <a:rPr lang="fr-FR" sz="1200" b="1" kern="1200" dirty="0">
                <a:solidFill>
                  <a:schemeClr val="tx1"/>
                </a:solidFill>
                <a:effectLst/>
                <a:latin typeface="Arial" panose="020B0604020202020204" pitchFamily="34" charset="0"/>
                <a:cs typeface="Arial" panose="020B0604020202020204" pitchFamily="34" charset="0"/>
              </a:rPr>
              <a:t>Lorem ipsum chiffre clé.</a:t>
            </a:r>
          </a:p>
          <a:p>
            <a:r>
              <a:rPr lang="fr-FR" sz="1200" kern="1200" dirty="0">
                <a:solidFill>
                  <a:schemeClr val="tx1"/>
                </a:solidFill>
                <a:effectLst/>
                <a:latin typeface="Arial" panose="020B0604020202020204" pitchFamily="34" charset="0"/>
                <a:cs typeface="Arial" panose="020B0604020202020204" pitchFamily="34" charset="0"/>
              </a:rPr>
              <a:t>texte courant </a:t>
            </a:r>
            <a:r>
              <a:rPr lang="fr-FR" sz="1200" kern="1200" dirty="0" err="1">
                <a:solidFill>
                  <a:schemeClr val="tx1"/>
                </a:solidFill>
                <a:effectLst/>
                <a:latin typeface="Arial" panose="020B0604020202020204" pitchFamily="34" charset="0"/>
                <a:cs typeface="Arial" panose="020B0604020202020204" pitchFamily="34" charset="0"/>
              </a:rPr>
              <a:t>usam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vel</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illo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dem</a:t>
            </a:r>
            <a:r>
              <a:rPr lang="fr-FR" sz="1200" kern="1200" dirty="0">
                <a:solidFill>
                  <a:schemeClr val="tx1"/>
                </a:solidFill>
                <a:effectLst/>
                <a:latin typeface="Arial" panose="020B0604020202020204" pitchFamily="34" charset="0"/>
                <a:cs typeface="Arial" panose="020B0604020202020204" pitchFamily="34" charset="0"/>
              </a:rPr>
              <a:t> as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p>
        </p:txBody>
      </p:sp>
      <p:sp>
        <p:nvSpPr>
          <p:cNvPr id="14" name="Espace réservé du texte 7">
            <a:extLst>
              <a:ext uri="{FF2B5EF4-FFF2-40B4-BE49-F238E27FC236}">
                <a16:creationId xmlns:a16="http://schemas.microsoft.com/office/drawing/2014/main" id="{89E332ED-1B5E-4408-8189-C1EDA492FDF9}"/>
              </a:ext>
            </a:extLst>
          </p:cNvPr>
          <p:cNvSpPr>
            <a:spLocks noGrp="1"/>
          </p:cNvSpPr>
          <p:nvPr>
            <p:ph type="body" sz="quarter" idx="24" hasCustomPrompt="1"/>
          </p:nvPr>
        </p:nvSpPr>
        <p:spPr>
          <a:xfrm>
            <a:off x="6272966" y="2144731"/>
            <a:ext cx="4983651" cy="858126"/>
          </a:xfrm>
          <a:prstGeom prst="rect">
            <a:avLst/>
          </a:prstGeom>
        </p:spPr>
        <p:txBody>
          <a:bodyPr/>
          <a:lstStyle>
            <a:lvl1pPr marL="0" indent="0">
              <a:buNone/>
              <a:defRPr b="1"/>
            </a:lvl1pPr>
          </a:lstStyle>
          <a:p>
            <a:pPr lvl="0"/>
            <a:r>
              <a:rPr lang="fr-FR" dirty="0"/>
              <a:t>Titre du graphique / chiffres clé</a:t>
            </a:r>
          </a:p>
        </p:txBody>
      </p:sp>
      <p:sp>
        <p:nvSpPr>
          <p:cNvPr id="15" name="Espace réservé du texte 15">
            <a:extLst>
              <a:ext uri="{FF2B5EF4-FFF2-40B4-BE49-F238E27FC236}">
                <a16:creationId xmlns:a16="http://schemas.microsoft.com/office/drawing/2014/main" id="{08DEB1CD-4024-40EE-AA20-73A3F85F22BC}"/>
              </a:ext>
            </a:extLst>
          </p:cNvPr>
          <p:cNvSpPr>
            <a:spLocks noGrp="1"/>
          </p:cNvSpPr>
          <p:nvPr>
            <p:ph type="body" sz="quarter" idx="27" hasCustomPrompt="1"/>
          </p:nvPr>
        </p:nvSpPr>
        <p:spPr>
          <a:xfrm>
            <a:off x="802380" y="3019987"/>
            <a:ext cx="4983651" cy="858126"/>
          </a:xfrm>
          <a:prstGeom prst="rect">
            <a:avLst/>
          </a:prstGeom>
        </p:spPr>
        <p:txBody>
          <a:bodyPr/>
          <a:lstStyle>
            <a:lvl1pPr marL="0" indent="0">
              <a:lnSpc>
                <a:spcPct val="100000"/>
              </a:lnSpc>
              <a:spcBef>
                <a:spcPts val="0"/>
              </a:spcBef>
              <a:buNone/>
              <a:defRPr sz="1400"/>
            </a:lvl1pPr>
          </a:lstStyle>
          <a:p>
            <a:r>
              <a:rPr lang="fr-FR" sz="1200" b="1" kern="1200" dirty="0">
                <a:solidFill>
                  <a:schemeClr val="tx1"/>
                </a:solidFill>
                <a:effectLst/>
                <a:latin typeface="Arial" panose="020B0604020202020204" pitchFamily="34" charset="0"/>
                <a:cs typeface="Arial" panose="020B0604020202020204" pitchFamily="34" charset="0"/>
              </a:rPr>
              <a:t>Lorem ipsum chiffre clé.</a:t>
            </a:r>
          </a:p>
          <a:p>
            <a:r>
              <a:rPr lang="fr-FR" sz="1200" kern="1200" dirty="0">
                <a:solidFill>
                  <a:schemeClr val="tx1"/>
                </a:solidFill>
                <a:effectLst/>
                <a:latin typeface="Arial" panose="020B0604020202020204" pitchFamily="34" charset="0"/>
                <a:cs typeface="Arial" panose="020B0604020202020204" pitchFamily="34" charset="0"/>
              </a:rPr>
              <a:t>texte courant </a:t>
            </a:r>
            <a:r>
              <a:rPr lang="fr-FR" sz="1200" kern="1200" dirty="0" err="1">
                <a:solidFill>
                  <a:schemeClr val="tx1"/>
                </a:solidFill>
                <a:effectLst/>
                <a:latin typeface="Arial" panose="020B0604020202020204" pitchFamily="34" charset="0"/>
                <a:cs typeface="Arial" panose="020B0604020202020204" pitchFamily="34" charset="0"/>
              </a:rPr>
              <a:t>usam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vel</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illo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dem</a:t>
            </a:r>
            <a:r>
              <a:rPr lang="fr-FR" sz="1200" kern="1200" dirty="0">
                <a:solidFill>
                  <a:schemeClr val="tx1"/>
                </a:solidFill>
                <a:effectLst/>
                <a:latin typeface="Arial" panose="020B0604020202020204" pitchFamily="34" charset="0"/>
                <a:cs typeface="Arial" panose="020B0604020202020204" pitchFamily="34" charset="0"/>
              </a:rPr>
              <a:t> as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p>
        </p:txBody>
      </p:sp>
      <p:sp>
        <p:nvSpPr>
          <p:cNvPr id="16" name="Espace réservé du texte 7">
            <a:extLst>
              <a:ext uri="{FF2B5EF4-FFF2-40B4-BE49-F238E27FC236}">
                <a16:creationId xmlns:a16="http://schemas.microsoft.com/office/drawing/2014/main" id="{12EC5611-F13A-4114-914F-0B21AF656557}"/>
              </a:ext>
            </a:extLst>
          </p:cNvPr>
          <p:cNvSpPr>
            <a:spLocks noGrp="1"/>
          </p:cNvSpPr>
          <p:nvPr>
            <p:ph type="body" sz="quarter" idx="28" hasCustomPrompt="1"/>
          </p:nvPr>
        </p:nvSpPr>
        <p:spPr>
          <a:xfrm>
            <a:off x="802380" y="2145236"/>
            <a:ext cx="4983651" cy="858126"/>
          </a:xfrm>
          <a:prstGeom prst="rect">
            <a:avLst/>
          </a:prstGeom>
        </p:spPr>
        <p:txBody>
          <a:bodyPr/>
          <a:lstStyle>
            <a:lvl1pPr marL="0" indent="0">
              <a:buNone/>
              <a:defRPr b="1"/>
            </a:lvl1pPr>
          </a:lstStyle>
          <a:p>
            <a:pPr lvl="0"/>
            <a:r>
              <a:rPr lang="fr-FR" dirty="0"/>
              <a:t>Titre du graphique / chiffres clé</a:t>
            </a:r>
          </a:p>
        </p:txBody>
      </p:sp>
      <p:sp>
        <p:nvSpPr>
          <p:cNvPr id="6" name="Espace réservé du graphique 5">
            <a:extLst>
              <a:ext uri="{FF2B5EF4-FFF2-40B4-BE49-F238E27FC236}">
                <a16:creationId xmlns:a16="http://schemas.microsoft.com/office/drawing/2014/main" id="{4E102C13-691E-4355-AC5E-4A48DA661C89}"/>
              </a:ext>
            </a:extLst>
          </p:cNvPr>
          <p:cNvSpPr>
            <a:spLocks noGrp="1"/>
          </p:cNvSpPr>
          <p:nvPr>
            <p:ph type="chart" sz="quarter" idx="29" hasCustomPrompt="1"/>
          </p:nvPr>
        </p:nvSpPr>
        <p:spPr>
          <a:xfrm>
            <a:off x="801688" y="4295019"/>
            <a:ext cx="4984750" cy="1604963"/>
          </a:xfrm>
          <a:prstGeom prst="rect">
            <a:avLst/>
          </a:prstGeom>
        </p:spPr>
        <p:txBody>
          <a:bodyPr/>
          <a:lstStyle>
            <a:lvl1pPr>
              <a:defRPr/>
            </a:lvl1pPr>
          </a:lstStyle>
          <a:p>
            <a:r>
              <a:rPr lang="fr-FR" dirty="0"/>
              <a:t>Graphique </a:t>
            </a:r>
          </a:p>
        </p:txBody>
      </p:sp>
      <p:sp>
        <p:nvSpPr>
          <p:cNvPr id="18" name="Espace réservé du graphique 5">
            <a:extLst>
              <a:ext uri="{FF2B5EF4-FFF2-40B4-BE49-F238E27FC236}">
                <a16:creationId xmlns:a16="http://schemas.microsoft.com/office/drawing/2014/main" id="{2B807CAB-3A10-4145-B51C-AB83CAA2A599}"/>
              </a:ext>
            </a:extLst>
          </p:cNvPr>
          <p:cNvSpPr>
            <a:spLocks noGrp="1"/>
          </p:cNvSpPr>
          <p:nvPr>
            <p:ph type="chart" sz="quarter" idx="30" hasCustomPrompt="1"/>
          </p:nvPr>
        </p:nvSpPr>
        <p:spPr>
          <a:xfrm>
            <a:off x="6271867" y="4295019"/>
            <a:ext cx="4984750" cy="1604963"/>
          </a:xfrm>
          <a:prstGeom prst="rect">
            <a:avLst/>
          </a:prstGeom>
        </p:spPr>
        <p:txBody>
          <a:bodyPr/>
          <a:lstStyle>
            <a:lvl1pPr>
              <a:defRPr/>
            </a:lvl1pPr>
          </a:lstStyle>
          <a:p>
            <a:r>
              <a:rPr lang="fr-FR" dirty="0"/>
              <a:t>Graphique </a:t>
            </a:r>
          </a:p>
        </p:txBody>
      </p:sp>
      <p:sp>
        <p:nvSpPr>
          <p:cNvPr id="19" name="Espace réservé du texte 28">
            <a:extLst>
              <a:ext uri="{FF2B5EF4-FFF2-40B4-BE49-F238E27FC236}">
                <a16:creationId xmlns:a16="http://schemas.microsoft.com/office/drawing/2014/main" id="{47C88F17-246A-4571-B13C-29E04759F2D5}"/>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252961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fi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69180"/>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2445194" y="2965659"/>
            <a:ext cx="3350693" cy="326181"/>
          </a:xfrm>
          <a:prstGeom prst="rect">
            <a:avLst/>
          </a:prstGeom>
        </p:spPr>
        <p:txBody>
          <a:bodyPr/>
          <a:lstStyle>
            <a:lvl1pPr marL="0" indent="0">
              <a:lnSpc>
                <a:spcPct val="100000"/>
              </a:lnSpc>
              <a:spcBef>
                <a:spcPts val="0"/>
              </a:spcBef>
              <a:buNone/>
              <a:defRPr sz="1200" b="1"/>
            </a:lvl1pPr>
          </a:lstStyle>
          <a:p>
            <a:pPr lvl="0"/>
            <a:r>
              <a:rPr lang="fr-FR" dirty="0"/>
              <a:t>Prénom NOM</a:t>
            </a:r>
          </a:p>
        </p:txBody>
      </p:sp>
      <p:sp>
        <p:nvSpPr>
          <p:cNvPr id="14" name="Espace réservé du texte 2">
            <a:extLst>
              <a:ext uri="{FF2B5EF4-FFF2-40B4-BE49-F238E27FC236}">
                <a16:creationId xmlns:a16="http://schemas.microsoft.com/office/drawing/2014/main" id="{BB896B41-780E-41BD-ACB0-FE715FEEAB77}"/>
              </a:ext>
            </a:extLst>
          </p:cNvPr>
          <p:cNvSpPr>
            <a:spLocks noGrp="1"/>
          </p:cNvSpPr>
          <p:nvPr>
            <p:ph type="body" sz="quarter" idx="12" hasCustomPrompt="1"/>
          </p:nvPr>
        </p:nvSpPr>
        <p:spPr>
          <a:xfrm>
            <a:off x="2445193" y="3630855"/>
            <a:ext cx="3350693" cy="326181"/>
          </a:xfrm>
          <a:prstGeom prst="rect">
            <a:avLst/>
          </a:prstGeom>
        </p:spPr>
        <p:txBody>
          <a:bodyPr/>
          <a:lstStyle>
            <a:lvl1pPr marL="0" indent="0">
              <a:lnSpc>
                <a:spcPct val="100000"/>
              </a:lnSpc>
              <a:spcBef>
                <a:spcPts val="0"/>
              </a:spcBef>
              <a:buNone/>
              <a:defRPr sz="1200" b="1"/>
            </a:lvl1pPr>
          </a:lstStyle>
          <a:p>
            <a:pPr lvl="0"/>
            <a:r>
              <a:rPr lang="fr-FR" dirty="0"/>
              <a:t>Numéro de téléphone </a:t>
            </a:r>
          </a:p>
        </p:txBody>
      </p:sp>
      <p:sp>
        <p:nvSpPr>
          <p:cNvPr id="9" name="Espace réservé du texte 8">
            <a:extLst>
              <a:ext uri="{FF2B5EF4-FFF2-40B4-BE49-F238E27FC236}">
                <a16:creationId xmlns:a16="http://schemas.microsoft.com/office/drawing/2014/main" id="{1462AE03-A825-461D-A4B7-3D00F3EF12B3}"/>
              </a:ext>
            </a:extLst>
          </p:cNvPr>
          <p:cNvSpPr>
            <a:spLocks noGrp="1"/>
          </p:cNvSpPr>
          <p:nvPr>
            <p:ph type="body" sz="quarter" idx="13" hasCustomPrompt="1"/>
          </p:nvPr>
        </p:nvSpPr>
        <p:spPr>
          <a:xfrm>
            <a:off x="2444673" y="3298629"/>
            <a:ext cx="3351213" cy="325437"/>
          </a:xfrm>
          <a:prstGeom prst="rect">
            <a:avLst/>
          </a:prstGeom>
        </p:spPr>
        <p:txBody>
          <a:bodyPr/>
          <a:lstStyle>
            <a:lvl1pPr marL="0" indent="0">
              <a:lnSpc>
                <a:spcPct val="100000"/>
              </a:lnSpc>
              <a:spcBef>
                <a:spcPts val="0"/>
              </a:spcBef>
              <a:buNone/>
              <a:defRPr sz="1200" b="1"/>
            </a:lvl1pPr>
          </a:lstStyle>
          <a:p>
            <a:pPr lvl="0"/>
            <a:r>
              <a:rPr lang="fr-FR" dirty="0"/>
              <a:t>Adresse mail</a:t>
            </a:r>
          </a:p>
        </p:txBody>
      </p:sp>
    </p:spTree>
    <p:extLst>
      <p:ext uri="{BB962C8B-B14F-4D97-AF65-F5344CB8AC3E}">
        <p14:creationId xmlns:p14="http://schemas.microsoft.com/office/powerpoint/2010/main" val="1549426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fi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69180"/>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4986877" y="2927810"/>
            <a:ext cx="2218246" cy="991199"/>
          </a:xfrm>
          <a:prstGeom prst="rect">
            <a:avLst/>
          </a:prstGeom>
        </p:spPr>
        <p:txBody>
          <a:bodyPr/>
          <a:lstStyle>
            <a:lvl1pPr marL="0" indent="0" algn="ctr">
              <a:lnSpc>
                <a:spcPct val="150000"/>
              </a:lnSpc>
              <a:spcBef>
                <a:spcPts val="0"/>
              </a:spcBef>
              <a:buNone/>
              <a:defRPr sz="4400" b="1">
                <a:latin typeface="Arial Black" panose="020B0A04020102020204" pitchFamily="34" charset="0"/>
              </a:defRPr>
            </a:lvl1pPr>
          </a:lstStyle>
          <a:p>
            <a:pPr lvl="0"/>
            <a:r>
              <a:rPr lang="fr-FR" dirty="0"/>
              <a:t>Merci</a:t>
            </a:r>
          </a:p>
        </p:txBody>
      </p:sp>
    </p:spTree>
    <p:extLst>
      <p:ext uri="{BB962C8B-B14F-4D97-AF65-F5344CB8AC3E}">
        <p14:creationId xmlns:p14="http://schemas.microsoft.com/office/powerpoint/2010/main" val="2363630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fin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3EBA9-D111-4687-83D5-3B7620031B5D}"/>
              </a:ext>
            </a:extLst>
          </p:cNvPr>
          <p:cNvSpPr/>
          <p:nvPr userDrawn="1"/>
        </p:nvSpPr>
        <p:spPr>
          <a:xfrm>
            <a:off x="0" y="-11180"/>
            <a:ext cx="12192000" cy="6876582"/>
          </a:xfrm>
          <a:prstGeom prst="rect">
            <a:avLst/>
          </a:prstGeom>
          <a:solidFill>
            <a:schemeClr val="accent1">
              <a:lumMod val="40000"/>
              <a:lumOff val="60000"/>
              <a:alpha val="50196"/>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42559144-717B-4EA2-B336-16082BD03091}"/>
              </a:ext>
            </a:extLst>
          </p:cNvPr>
          <p:cNvPicPr>
            <a:picLocks noChangeAspect="1"/>
          </p:cNvPicPr>
          <p:nvPr userDrawn="1"/>
        </p:nvPicPr>
        <p:blipFill>
          <a:blip r:embed="rId2"/>
          <a:stretch>
            <a:fillRect/>
          </a:stretch>
        </p:blipFill>
        <p:spPr>
          <a:xfrm>
            <a:off x="8255000" y="4134902"/>
            <a:ext cx="3937000" cy="2730500"/>
          </a:xfrm>
          <a:prstGeom prst="rect">
            <a:avLst/>
          </a:prstGeom>
        </p:spPr>
      </p:pic>
      <p:pic>
        <p:nvPicPr>
          <p:cNvPr id="7" name="Image 6">
            <a:extLst>
              <a:ext uri="{FF2B5EF4-FFF2-40B4-BE49-F238E27FC236}">
                <a16:creationId xmlns:a16="http://schemas.microsoft.com/office/drawing/2014/main" id="{10140CDC-713E-4D46-9805-DE7BF4329D80}"/>
              </a:ext>
            </a:extLst>
          </p:cNvPr>
          <p:cNvPicPr>
            <a:picLocks noChangeAspect="1"/>
          </p:cNvPicPr>
          <p:nvPr userDrawn="1"/>
        </p:nvPicPr>
        <p:blipFill>
          <a:blip r:embed="rId3"/>
          <a:stretch>
            <a:fillRect/>
          </a:stretch>
        </p:blipFill>
        <p:spPr>
          <a:xfrm>
            <a:off x="9231923" y="5682526"/>
            <a:ext cx="2420077" cy="763255"/>
          </a:xfrm>
          <a:prstGeom prst="rect">
            <a:avLst/>
          </a:prstGeom>
        </p:spPr>
      </p:pic>
      <p:pic>
        <p:nvPicPr>
          <p:cNvPr id="10" name="Image 9">
            <a:extLst>
              <a:ext uri="{FF2B5EF4-FFF2-40B4-BE49-F238E27FC236}">
                <a16:creationId xmlns:a16="http://schemas.microsoft.com/office/drawing/2014/main" id="{FB8F8F43-816C-4C1D-9CC3-41293B043EE9}"/>
              </a:ext>
            </a:extLst>
          </p:cNvPr>
          <p:cNvPicPr>
            <a:picLocks noChangeAspect="1"/>
          </p:cNvPicPr>
          <p:nvPr userDrawn="1"/>
        </p:nvPicPr>
        <p:blipFill>
          <a:blip r:embed="rId4"/>
          <a:stretch>
            <a:fillRect/>
          </a:stretch>
        </p:blipFill>
        <p:spPr>
          <a:xfrm>
            <a:off x="-19659" y="-11180"/>
            <a:ext cx="4140200" cy="2705100"/>
          </a:xfrm>
          <a:prstGeom prst="rect">
            <a:avLst/>
          </a:prstGeom>
        </p:spPr>
      </p:pic>
      <p:sp>
        <p:nvSpPr>
          <p:cNvPr id="3" name="Espace réservé du texte 2">
            <a:extLst>
              <a:ext uri="{FF2B5EF4-FFF2-40B4-BE49-F238E27FC236}">
                <a16:creationId xmlns:a16="http://schemas.microsoft.com/office/drawing/2014/main" id="{78D6AE68-25DA-4C43-8A47-923786DB5E46}"/>
              </a:ext>
            </a:extLst>
          </p:cNvPr>
          <p:cNvSpPr>
            <a:spLocks noGrp="1"/>
          </p:cNvSpPr>
          <p:nvPr>
            <p:ph type="body" sz="quarter" idx="10" hasCustomPrompt="1"/>
          </p:nvPr>
        </p:nvSpPr>
        <p:spPr>
          <a:xfrm>
            <a:off x="3374164" y="2927810"/>
            <a:ext cx="5443671" cy="991199"/>
          </a:xfrm>
          <a:prstGeom prst="rect">
            <a:avLst/>
          </a:prstGeom>
        </p:spPr>
        <p:txBody>
          <a:bodyPr/>
          <a:lstStyle>
            <a:lvl1pPr marL="0" indent="0" algn="ctr">
              <a:lnSpc>
                <a:spcPct val="150000"/>
              </a:lnSpc>
              <a:spcBef>
                <a:spcPts val="0"/>
              </a:spcBef>
              <a:buNone/>
              <a:defRPr sz="4400" b="1">
                <a:latin typeface="Arial Black" panose="020B0A04020102020204" pitchFamily="34" charset="0"/>
              </a:defRPr>
            </a:lvl1pPr>
          </a:lstStyle>
          <a:p>
            <a:pPr lvl="0"/>
            <a:r>
              <a:rPr lang="fr-FR" dirty="0"/>
              <a:t>www.afdas.com</a:t>
            </a:r>
          </a:p>
        </p:txBody>
      </p:sp>
    </p:spTree>
    <p:extLst>
      <p:ext uri="{BB962C8B-B14F-4D97-AF65-F5344CB8AC3E}">
        <p14:creationId xmlns:p14="http://schemas.microsoft.com/office/powerpoint/2010/main" val="273467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71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EU CLA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6AF32C-A83B-4626-9965-107F8F1E1AC0}"/>
              </a:ext>
            </a:extLst>
          </p:cNvPr>
          <p:cNvSpPr/>
          <p:nvPr userDrawn="1"/>
        </p:nvSpPr>
        <p:spPr>
          <a:xfrm>
            <a:off x="0" y="0"/>
            <a:ext cx="12192000" cy="6858000"/>
          </a:xfrm>
          <a:prstGeom prst="rect">
            <a:avLst/>
          </a:prstGeom>
          <a:solidFill>
            <a:srgbClr val="E5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53"/>
          </a:p>
        </p:txBody>
      </p:sp>
      <p:pic>
        <p:nvPicPr>
          <p:cNvPr id="4" name="Image 3">
            <a:extLst>
              <a:ext uri="{FF2B5EF4-FFF2-40B4-BE49-F238E27FC236}">
                <a16:creationId xmlns:a16="http://schemas.microsoft.com/office/drawing/2014/main" id="{E44853C5-8B14-4272-AD57-6E43166275AF}"/>
              </a:ext>
            </a:extLst>
          </p:cNvPr>
          <p:cNvPicPr>
            <a:picLocks noChangeAspect="1"/>
          </p:cNvPicPr>
          <p:nvPr userDrawn="1"/>
        </p:nvPicPr>
        <p:blipFill>
          <a:blip r:embed="rId2"/>
          <a:stretch>
            <a:fillRect/>
          </a:stretch>
        </p:blipFill>
        <p:spPr>
          <a:xfrm>
            <a:off x="11289568" y="6466429"/>
            <a:ext cx="678087" cy="217707"/>
          </a:xfrm>
          <a:prstGeom prst="rect">
            <a:avLst/>
          </a:prstGeom>
        </p:spPr>
      </p:pic>
    </p:spTree>
    <p:extLst>
      <p:ext uri="{BB962C8B-B14F-4D97-AF65-F5344CB8AC3E}">
        <p14:creationId xmlns:p14="http://schemas.microsoft.com/office/powerpoint/2010/main" val="290274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contenu 1">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5CD8C999-6B9E-4B4B-84D4-413F5D2C87CE}"/>
              </a:ext>
            </a:extLst>
          </p:cNvPr>
          <p:cNvSpPr>
            <a:spLocks noGrp="1"/>
          </p:cNvSpPr>
          <p:nvPr>
            <p:ph type="pic" sz="quarter" idx="10"/>
          </p:nvPr>
        </p:nvSpPr>
        <p:spPr>
          <a:xfrm>
            <a:off x="6085490" y="2072333"/>
            <a:ext cx="5289867" cy="4100968"/>
          </a:xfrm>
          <a:prstGeom prst="rect">
            <a:avLst/>
          </a:prstGeom>
        </p:spPr>
        <p:txBody>
          <a:bodyPr/>
          <a:lstStyle/>
          <a:p>
            <a:endParaRPr lang="fr-FR"/>
          </a:p>
        </p:txBody>
      </p:sp>
      <p:sp>
        <p:nvSpPr>
          <p:cNvPr id="16" name="Espace réservé du texte 15">
            <a:extLst>
              <a:ext uri="{FF2B5EF4-FFF2-40B4-BE49-F238E27FC236}">
                <a16:creationId xmlns:a16="http://schemas.microsoft.com/office/drawing/2014/main" id="{FE17D773-A1EF-4B70-AE80-532D0034AD3C}"/>
              </a:ext>
            </a:extLst>
          </p:cNvPr>
          <p:cNvSpPr>
            <a:spLocks noGrp="1"/>
          </p:cNvSpPr>
          <p:nvPr>
            <p:ph type="body" sz="quarter" idx="11" hasCustomPrompt="1"/>
          </p:nvPr>
        </p:nvSpPr>
        <p:spPr>
          <a:xfrm>
            <a:off x="1221250" y="2072333"/>
            <a:ext cx="4098925" cy="1054372"/>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p>
          <a:p>
            <a:pPr lvl="0"/>
            <a:endParaRPr lang="fr-FR" dirty="0"/>
          </a:p>
        </p:txBody>
      </p:sp>
      <p:sp>
        <p:nvSpPr>
          <p:cNvPr id="17" name="Espace réservé du texte 15">
            <a:extLst>
              <a:ext uri="{FF2B5EF4-FFF2-40B4-BE49-F238E27FC236}">
                <a16:creationId xmlns:a16="http://schemas.microsoft.com/office/drawing/2014/main" id="{58071321-BCF2-422C-95F4-7EBCB0023268}"/>
              </a:ext>
            </a:extLst>
          </p:cNvPr>
          <p:cNvSpPr>
            <a:spLocks noGrp="1"/>
          </p:cNvSpPr>
          <p:nvPr>
            <p:ph type="body" sz="quarter" idx="12" hasCustomPrompt="1"/>
          </p:nvPr>
        </p:nvSpPr>
        <p:spPr>
          <a:xfrm>
            <a:off x="1221250" y="5118929"/>
            <a:ext cx="4098925" cy="1054372"/>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p>
          <a:p>
            <a:pPr lvl="0"/>
            <a:endParaRPr lang="fr-FR" dirty="0"/>
          </a:p>
        </p:txBody>
      </p:sp>
      <p:sp>
        <p:nvSpPr>
          <p:cNvPr id="18" name="Espace réservé du texte 15">
            <a:extLst>
              <a:ext uri="{FF2B5EF4-FFF2-40B4-BE49-F238E27FC236}">
                <a16:creationId xmlns:a16="http://schemas.microsoft.com/office/drawing/2014/main" id="{FFEE64EC-0528-4698-83A2-514C7A5EAA24}"/>
              </a:ext>
            </a:extLst>
          </p:cNvPr>
          <p:cNvSpPr>
            <a:spLocks noGrp="1"/>
          </p:cNvSpPr>
          <p:nvPr>
            <p:ph type="body" sz="quarter" idx="13" hasCustomPrompt="1"/>
          </p:nvPr>
        </p:nvSpPr>
        <p:spPr>
          <a:xfrm>
            <a:off x="1221250" y="3597370"/>
            <a:ext cx="4098925" cy="1054372"/>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p>
          <a:p>
            <a:pPr lvl="0"/>
            <a:endParaRPr lang="fr-FR" dirty="0"/>
          </a:p>
        </p:txBody>
      </p:sp>
      <p:sp>
        <p:nvSpPr>
          <p:cNvPr id="20" name="Espace réservé du texte 19">
            <a:extLst>
              <a:ext uri="{FF2B5EF4-FFF2-40B4-BE49-F238E27FC236}">
                <a16:creationId xmlns:a16="http://schemas.microsoft.com/office/drawing/2014/main" id="{F9D2E9AA-F262-4E49-8F8A-DF3F6BDA2A9F}"/>
              </a:ext>
            </a:extLst>
          </p:cNvPr>
          <p:cNvSpPr>
            <a:spLocks noGrp="1"/>
          </p:cNvSpPr>
          <p:nvPr>
            <p:ph type="body" sz="quarter" idx="14" hasCustomPrompt="1"/>
          </p:nvPr>
        </p:nvSpPr>
        <p:spPr>
          <a:xfrm>
            <a:off x="578030" y="5118219"/>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dirty="0"/>
              <a:t>3</a:t>
            </a:r>
          </a:p>
        </p:txBody>
      </p:sp>
      <p:sp>
        <p:nvSpPr>
          <p:cNvPr id="21" name="Espace réservé du texte 19">
            <a:extLst>
              <a:ext uri="{FF2B5EF4-FFF2-40B4-BE49-F238E27FC236}">
                <a16:creationId xmlns:a16="http://schemas.microsoft.com/office/drawing/2014/main" id="{3C623B14-FD32-4B27-938D-4BD81D38995D}"/>
              </a:ext>
            </a:extLst>
          </p:cNvPr>
          <p:cNvSpPr>
            <a:spLocks noGrp="1"/>
          </p:cNvSpPr>
          <p:nvPr>
            <p:ph type="body" sz="quarter" idx="15" hasCustomPrompt="1"/>
          </p:nvPr>
        </p:nvSpPr>
        <p:spPr>
          <a:xfrm>
            <a:off x="578029" y="3592886"/>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dirty="0"/>
              <a:t>2</a:t>
            </a:r>
          </a:p>
        </p:txBody>
      </p:sp>
      <p:sp>
        <p:nvSpPr>
          <p:cNvPr id="22" name="Espace réservé du texte 19">
            <a:extLst>
              <a:ext uri="{FF2B5EF4-FFF2-40B4-BE49-F238E27FC236}">
                <a16:creationId xmlns:a16="http://schemas.microsoft.com/office/drawing/2014/main" id="{237C949C-9152-4A63-A6F1-B66088D3D7EA}"/>
              </a:ext>
            </a:extLst>
          </p:cNvPr>
          <p:cNvSpPr>
            <a:spLocks noGrp="1"/>
          </p:cNvSpPr>
          <p:nvPr>
            <p:ph type="body" sz="quarter" idx="16" hasCustomPrompt="1"/>
          </p:nvPr>
        </p:nvSpPr>
        <p:spPr>
          <a:xfrm>
            <a:off x="578029" y="2072333"/>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dirty="0"/>
              <a:t>1</a:t>
            </a:r>
          </a:p>
        </p:txBody>
      </p:sp>
      <p:sp>
        <p:nvSpPr>
          <p:cNvPr id="25" name="Espace réservé du texte 24">
            <a:extLst>
              <a:ext uri="{FF2B5EF4-FFF2-40B4-BE49-F238E27FC236}">
                <a16:creationId xmlns:a16="http://schemas.microsoft.com/office/drawing/2014/main" id="{CC4EF41F-824E-4EBC-8C78-503B6F7BE706}"/>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27" name="Espace réservé du texte 26">
            <a:extLst>
              <a:ext uri="{FF2B5EF4-FFF2-40B4-BE49-F238E27FC236}">
                <a16:creationId xmlns:a16="http://schemas.microsoft.com/office/drawing/2014/main" id="{96753281-BA97-4E1F-AE96-E8B63DFE1495}"/>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29" name="Espace réservé du texte 28">
            <a:extLst>
              <a:ext uri="{FF2B5EF4-FFF2-40B4-BE49-F238E27FC236}">
                <a16:creationId xmlns:a16="http://schemas.microsoft.com/office/drawing/2014/main" id="{9BC6E27E-2187-4CD8-A733-8C3886BC4FE8}"/>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398910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ontenu 2">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5CD8C999-6B9E-4B4B-84D4-413F5D2C87CE}"/>
              </a:ext>
            </a:extLst>
          </p:cNvPr>
          <p:cNvSpPr>
            <a:spLocks noGrp="1"/>
          </p:cNvSpPr>
          <p:nvPr>
            <p:ph type="pic" sz="quarter" idx="10"/>
          </p:nvPr>
        </p:nvSpPr>
        <p:spPr>
          <a:xfrm>
            <a:off x="602481" y="2061649"/>
            <a:ext cx="5289867" cy="4100968"/>
          </a:xfrm>
          <a:prstGeom prst="rect">
            <a:avLst/>
          </a:prstGeom>
        </p:spPr>
        <p:txBody>
          <a:bodyPr/>
          <a:lstStyle/>
          <a:p>
            <a:endParaRPr lang="fr-FR"/>
          </a:p>
        </p:txBody>
      </p:sp>
      <p:sp>
        <p:nvSpPr>
          <p:cNvPr id="16" name="Espace réservé du texte 15">
            <a:extLst>
              <a:ext uri="{FF2B5EF4-FFF2-40B4-BE49-F238E27FC236}">
                <a16:creationId xmlns:a16="http://schemas.microsoft.com/office/drawing/2014/main" id="{FE17D773-A1EF-4B70-AE80-532D0034AD3C}"/>
              </a:ext>
            </a:extLst>
          </p:cNvPr>
          <p:cNvSpPr>
            <a:spLocks noGrp="1"/>
          </p:cNvSpPr>
          <p:nvPr>
            <p:ph type="body" sz="quarter" idx="11" hasCustomPrompt="1"/>
          </p:nvPr>
        </p:nvSpPr>
        <p:spPr>
          <a:xfrm>
            <a:off x="7182346" y="2074072"/>
            <a:ext cx="4098925" cy="1054372"/>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p>
          <a:p>
            <a:pPr lvl="0"/>
            <a:endParaRPr lang="fr-FR" dirty="0"/>
          </a:p>
        </p:txBody>
      </p:sp>
      <p:sp>
        <p:nvSpPr>
          <p:cNvPr id="17" name="Espace réservé du texte 15">
            <a:extLst>
              <a:ext uri="{FF2B5EF4-FFF2-40B4-BE49-F238E27FC236}">
                <a16:creationId xmlns:a16="http://schemas.microsoft.com/office/drawing/2014/main" id="{58071321-BCF2-422C-95F4-7EBCB0023268}"/>
              </a:ext>
            </a:extLst>
          </p:cNvPr>
          <p:cNvSpPr>
            <a:spLocks noGrp="1"/>
          </p:cNvSpPr>
          <p:nvPr>
            <p:ph type="body" sz="quarter" idx="12" hasCustomPrompt="1"/>
          </p:nvPr>
        </p:nvSpPr>
        <p:spPr>
          <a:xfrm>
            <a:off x="7182346" y="5120668"/>
            <a:ext cx="4098925" cy="1054372"/>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p>
          <a:p>
            <a:pPr lvl="0"/>
            <a:endParaRPr lang="fr-FR" dirty="0"/>
          </a:p>
        </p:txBody>
      </p:sp>
      <p:sp>
        <p:nvSpPr>
          <p:cNvPr id="18" name="Espace réservé du texte 15">
            <a:extLst>
              <a:ext uri="{FF2B5EF4-FFF2-40B4-BE49-F238E27FC236}">
                <a16:creationId xmlns:a16="http://schemas.microsoft.com/office/drawing/2014/main" id="{FFEE64EC-0528-4698-83A2-514C7A5EAA24}"/>
              </a:ext>
            </a:extLst>
          </p:cNvPr>
          <p:cNvSpPr>
            <a:spLocks noGrp="1"/>
          </p:cNvSpPr>
          <p:nvPr>
            <p:ph type="body" sz="quarter" idx="13" hasCustomPrompt="1"/>
          </p:nvPr>
        </p:nvSpPr>
        <p:spPr>
          <a:xfrm>
            <a:off x="7182346" y="3599109"/>
            <a:ext cx="4098925" cy="1054372"/>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p>
          <a:p>
            <a:pPr lvl="0"/>
            <a:endParaRPr lang="fr-FR" dirty="0"/>
          </a:p>
        </p:txBody>
      </p:sp>
      <p:sp>
        <p:nvSpPr>
          <p:cNvPr id="20" name="Espace réservé du texte 19">
            <a:extLst>
              <a:ext uri="{FF2B5EF4-FFF2-40B4-BE49-F238E27FC236}">
                <a16:creationId xmlns:a16="http://schemas.microsoft.com/office/drawing/2014/main" id="{F9D2E9AA-F262-4E49-8F8A-DF3F6BDA2A9F}"/>
              </a:ext>
            </a:extLst>
          </p:cNvPr>
          <p:cNvSpPr>
            <a:spLocks noGrp="1"/>
          </p:cNvSpPr>
          <p:nvPr>
            <p:ph type="body" sz="quarter" idx="14" hasCustomPrompt="1"/>
          </p:nvPr>
        </p:nvSpPr>
        <p:spPr>
          <a:xfrm>
            <a:off x="6539126" y="5119958"/>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dirty="0"/>
              <a:t>3</a:t>
            </a:r>
          </a:p>
        </p:txBody>
      </p:sp>
      <p:sp>
        <p:nvSpPr>
          <p:cNvPr id="21" name="Espace réservé du texte 19">
            <a:extLst>
              <a:ext uri="{FF2B5EF4-FFF2-40B4-BE49-F238E27FC236}">
                <a16:creationId xmlns:a16="http://schemas.microsoft.com/office/drawing/2014/main" id="{3C623B14-FD32-4B27-938D-4BD81D38995D}"/>
              </a:ext>
            </a:extLst>
          </p:cNvPr>
          <p:cNvSpPr>
            <a:spLocks noGrp="1"/>
          </p:cNvSpPr>
          <p:nvPr>
            <p:ph type="body" sz="quarter" idx="15" hasCustomPrompt="1"/>
          </p:nvPr>
        </p:nvSpPr>
        <p:spPr>
          <a:xfrm>
            <a:off x="6539125" y="3594625"/>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dirty="0"/>
              <a:t>2</a:t>
            </a:r>
          </a:p>
        </p:txBody>
      </p:sp>
      <p:sp>
        <p:nvSpPr>
          <p:cNvPr id="22" name="Espace réservé du texte 19">
            <a:extLst>
              <a:ext uri="{FF2B5EF4-FFF2-40B4-BE49-F238E27FC236}">
                <a16:creationId xmlns:a16="http://schemas.microsoft.com/office/drawing/2014/main" id="{237C949C-9152-4A63-A6F1-B66088D3D7EA}"/>
              </a:ext>
            </a:extLst>
          </p:cNvPr>
          <p:cNvSpPr>
            <a:spLocks noGrp="1"/>
          </p:cNvSpPr>
          <p:nvPr>
            <p:ph type="body" sz="quarter" idx="16" hasCustomPrompt="1"/>
          </p:nvPr>
        </p:nvSpPr>
        <p:spPr>
          <a:xfrm>
            <a:off x="6539125" y="2074072"/>
            <a:ext cx="796925" cy="646113"/>
          </a:xfrm>
          <a:prstGeom prst="rect">
            <a:avLst/>
          </a:prstGeom>
        </p:spPr>
        <p:txBody>
          <a:bodyPr/>
          <a:lstStyle>
            <a:lvl1pPr marL="0" indent="0">
              <a:buNone/>
              <a:defRPr sz="3600" b="1">
                <a:solidFill>
                  <a:srgbClr val="FF5800"/>
                </a:solidFill>
                <a:latin typeface="Arial Black" panose="020B0A04020102020204" pitchFamily="34" charset="0"/>
              </a:defRPr>
            </a:lvl1pPr>
          </a:lstStyle>
          <a:p>
            <a:pPr lvl="0"/>
            <a:r>
              <a:rPr lang="fr-FR" dirty="0"/>
              <a:t>1</a:t>
            </a:r>
          </a:p>
        </p:txBody>
      </p:sp>
      <p:sp>
        <p:nvSpPr>
          <p:cNvPr id="25" name="Espace réservé du texte 24">
            <a:extLst>
              <a:ext uri="{FF2B5EF4-FFF2-40B4-BE49-F238E27FC236}">
                <a16:creationId xmlns:a16="http://schemas.microsoft.com/office/drawing/2014/main" id="{CC4EF41F-824E-4EBC-8C78-503B6F7BE706}"/>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27" name="Espace réservé du texte 26">
            <a:extLst>
              <a:ext uri="{FF2B5EF4-FFF2-40B4-BE49-F238E27FC236}">
                <a16:creationId xmlns:a16="http://schemas.microsoft.com/office/drawing/2014/main" id="{96753281-BA97-4E1F-AE96-E8B63DFE1495}"/>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11" name="Espace réservé du texte 28">
            <a:extLst>
              <a:ext uri="{FF2B5EF4-FFF2-40B4-BE49-F238E27FC236}">
                <a16:creationId xmlns:a16="http://schemas.microsoft.com/office/drawing/2014/main" id="{10959466-09FC-4E1B-9222-B45C47C9F96C}"/>
              </a:ext>
            </a:extLst>
          </p:cNvPr>
          <p:cNvSpPr>
            <a:spLocks noGrp="1"/>
          </p:cNvSpPr>
          <p:nvPr>
            <p:ph type="body" sz="quarter" idx="19"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289998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vie contenu 3">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933798" y="4193818"/>
            <a:ext cx="10255133" cy="1334146"/>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6" name="Espace réservé du texte 15">
            <a:extLst>
              <a:ext uri="{FF2B5EF4-FFF2-40B4-BE49-F238E27FC236}">
                <a16:creationId xmlns:a16="http://schemas.microsoft.com/office/drawing/2014/main" id="{0DADE1A3-F047-4FC9-85D9-159B67AFF023}"/>
              </a:ext>
            </a:extLst>
          </p:cNvPr>
          <p:cNvSpPr>
            <a:spLocks noGrp="1"/>
          </p:cNvSpPr>
          <p:nvPr>
            <p:ph type="body" sz="quarter" idx="19" hasCustomPrompt="1"/>
          </p:nvPr>
        </p:nvSpPr>
        <p:spPr>
          <a:xfrm>
            <a:off x="933798" y="2317912"/>
            <a:ext cx="10255133" cy="1334146"/>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Lupta</a:t>
            </a:r>
            <a:r>
              <a:rPr lang="fr-FR" sz="1200" kern="1200" dirty="0">
                <a:solidFill>
                  <a:schemeClr val="tx1"/>
                </a:solidFill>
                <a:effectLst/>
                <a:latin typeface="Arial" panose="020B0604020202020204" pitchFamily="34" charset="0"/>
                <a:cs typeface="Arial" panose="020B0604020202020204" pitchFamily="34" charset="0"/>
              </a:rPr>
              <a:t> doles </a:t>
            </a:r>
            <a:r>
              <a:rPr lang="fr-FR" sz="1200" kern="1200" dirty="0" err="1">
                <a:solidFill>
                  <a:schemeClr val="tx1"/>
                </a:solidFill>
                <a:effectLst/>
                <a:latin typeface="Arial" panose="020B0604020202020204" pitchFamily="34" charset="0"/>
                <a:cs typeface="Arial" panose="020B0604020202020204" pitchFamily="34" charset="0"/>
              </a:rPr>
              <a:t>moluptis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dolecest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vendi</a:t>
            </a:r>
            <a:r>
              <a:rPr lang="fr-FR" sz="1200" kern="1200" dirty="0">
                <a:solidFill>
                  <a:schemeClr val="tx1"/>
                </a:solidFill>
                <a:effectLst/>
                <a:latin typeface="Arial" panose="020B0604020202020204" pitchFamily="34" charset="0"/>
                <a:cs typeface="Arial" panose="020B0604020202020204" pitchFamily="34" charset="0"/>
              </a:rPr>
              <a:t> te </a:t>
            </a:r>
            <a:r>
              <a:rPr lang="fr-FR" sz="1200" kern="1200" dirty="0" err="1">
                <a:solidFill>
                  <a:schemeClr val="tx1"/>
                </a:solidFill>
                <a:effectLst/>
                <a:latin typeface="Arial" panose="020B0604020202020204" pitchFamily="34" charset="0"/>
                <a:cs typeface="Arial" panose="020B0604020202020204" pitchFamily="34" charset="0"/>
              </a:rPr>
              <a:t>sinciatem</a:t>
            </a:r>
            <a:r>
              <a:rPr lang="fr-FR" sz="1200" kern="1200" dirty="0">
                <a:solidFill>
                  <a:schemeClr val="tx1"/>
                </a:solidFill>
                <a:effectLst/>
                <a:latin typeface="Arial" panose="020B0604020202020204" pitchFamily="34" charset="0"/>
                <a:cs typeface="Arial" panose="020B0604020202020204" pitchFamily="34" charset="0"/>
              </a:rPr>
              <a:t> quo </a:t>
            </a:r>
            <a:r>
              <a:rPr lang="fr-FR" sz="1200" kern="1200" dirty="0" err="1">
                <a:solidFill>
                  <a:schemeClr val="tx1"/>
                </a:solidFill>
                <a:effectLst/>
                <a:latin typeface="Arial" panose="020B0604020202020204" pitchFamily="34" charset="0"/>
                <a:cs typeface="Arial" panose="020B0604020202020204" pitchFamily="34" charset="0"/>
              </a:rPr>
              <a:t>eaqui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sit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hari</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nihicilit</a:t>
            </a:r>
            <a:r>
              <a:rPr lang="fr-FR" sz="1200" kern="1200" dirty="0">
                <a:solidFill>
                  <a:schemeClr val="tx1"/>
                </a:solidFill>
                <a:effectLst/>
                <a:latin typeface="Arial" panose="020B0604020202020204" pitchFamily="34" charset="0"/>
                <a:cs typeface="Arial" panose="020B0604020202020204" pitchFamily="34" charset="0"/>
              </a:rPr>
              <a:t>, se et </a:t>
            </a:r>
            <a:r>
              <a:rPr lang="fr-FR" sz="1200" kern="1200" dirty="0" err="1">
                <a:solidFill>
                  <a:schemeClr val="tx1"/>
                </a:solidFill>
                <a:effectLst/>
                <a:latin typeface="Arial" panose="020B0604020202020204" pitchFamily="34" charset="0"/>
                <a:cs typeface="Arial" panose="020B0604020202020204" pitchFamily="34" charset="0"/>
              </a:rPr>
              <a:t>molores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descipsunt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quiamet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apiet</a:t>
            </a:r>
            <a:r>
              <a:rPr lang="fr-FR" sz="1200" kern="1200" dirty="0">
                <a:solidFill>
                  <a:schemeClr val="tx1"/>
                </a:solidFill>
                <a:effectLst/>
                <a:latin typeface="Arial" panose="020B0604020202020204" pitchFamily="34" charset="0"/>
                <a:cs typeface="Arial" panose="020B0604020202020204" pitchFamily="34" charset="0"/>
              </a:rPr>
              <a:t> et </a:t>
            </a:r>
            <a:r>
              <a:rPr lang="fr-FR" sz="1200" kern="1200" dirty="0" err="1">
                <a:solidFill>
                  <a:schemeClr val="tx1"/>
                </a:solidFill>
                <a:effectLst/>
                <a:latin typeface="Arial" panose="020B0604020202020204" pitchFamily="34" charset="0"/>
                <a:cs typeface="Arial" panose="020B0604020202020204" pitchFamily="34" charset="0"/>
              </a:rPr>
              <a:t>illatur</a:t>
            </a:r>
            <a:r>
              <a:rPr lang="fr-FR" sz="1200" kern="1200" dirty="0">
                <a:solidFill>
                  <a:schemeClr val="tx1"/>
                </a:solidFill>
                <a:effectLst/>
                <a:latin typeface="Arial" panose="020B0604020202020204" pitchFamily="34" charset="0"/>
                <a:cs typeface="Arial" panose="020B0604020202020204" pitchFamily="34" charset="0"/>
              </a:rPr>
              <a:t> ab </a:t>
            </a:r>
            <a:r>
              <a:rPr lang="fr-FR" sz="1200" kern="1200" dirty="0" err="1">
                <a:solidFill>
                  <a:schemeClr val="tx1"/>
                </a:solidFill>
                <a:effectLst/>
                <a:latin typeface="Arial" panose="020B0604020202020204" pitchFamily="34" charset="0"/>
                <a:cs typeface="Arial" panose="020B0604020202020204" pitchFamily="34" charset="0"/>
              </a:rPr>
              <a:t>ilit</a:t>
            </a:r>
            <a:r>
              <a:rPr lang="fr-FR" sz="1200" kern="1200" dirty="0">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7" name="Espace réservé du texte 28">
            <a:extLst>
              <a:ext uri="{FF2B5EF4-FFF2-40B4-BE49-F238E27FC236}">
                <a16:creationId xmlns:a16="http://schemas.microsoft.com/office/drawing/2014/main" id="{191A9075-EA71-4A81-93F9-F5A1586F75C7}"/>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41158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contenu 4">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6" name="Espace réservé du texte 15">
            <a:extLst>
              <a:ext uri="{FF2B5EF4-FFF2-40B4-BE49-F238E27FC236}">
                <a16:creationId xmlns:a16="http://schemas.microsoft.com/office/drawing/2014/main" id="{0DADE1A3-F047-4FC9-85D9-159B67AFF023}"/>
              </a:ext>
            </a:extLst>
          </p:cNvPr>
          <p:cNvSpPr>
            <a:spLocks noGrp="1"/>
          </p:cNvSpPr>
          <p:nvPr>
            <p:ph type="body" sz="quarter" idx="19" hasCustomPrompt="1"/>
          </p:nvPr>
        </p:nvSpPr>
        <p:spPr>
          <a:xfrm>
            <a:off x="966236" y="2269459"/>
            <a:ext cx="10255133" cy="3700503"/>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rumquae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a:t>
            </a: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8" name="Espace réservé du texte 28">
            <a:extLst>
              <a:ext uri="{FF2B5EF4-FFF2-40B4-BE49-F238E27FC236}">
                <a16:creationId xmlns:a16="http://schemas.microsoft.com/office/drawing/2014/main" id="{12D503F8-2ADB-40F0-91B8-34E554A63886}"/>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100707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image 1">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22" name="Espace réservé pour une image  13">
            <a:extLst>
              <a:ext uri="{FF2B5EF4-FFF2-40B4-BE49-F238E27FC236}">
                <a16:creationId xmlns:a16="http://schemas.microsoft.com/office/drawing/2014/main" id="{11F6B897-6D71-49BA-8920-2762D977C554}"/>
              </a:ext>
            </a:extLst>
          </p:cNvPr>
          <p:cNvSpPr>
            <a:spLocks noGrp="1"/>
          </p:cNvSpPr>
          <p:nvPr>
            <p:ph type="pic" sz="quarter" idx="10"/>
          </p:nvPr>
        </p:nvSpPr>
        <p:spPr>
          <a:xfrm>
            <a:off x="602481" y="2061649"/>
            <a:ext cx="5289867" cy="4100968"/>
          </a:xfrm>
          <a:prstGeom prst="rect">
            <a:avLst/>
          </a:prstGeom>
        </p:spPr>
        <p:txBody>
          <a:bodyPr/>
          <a:lstStyle/>
          <a:p>
            <a:endParaRPr lang="fr-FR" dirty="0"/>
          </a:p>
        </p:txBody>
      </p:sp>
      <p:sp>
        <p:nvSpPr>
          <p:cNvPr id="23" name="Espace réservé pour une image  13">
            <a:extLst>
              <a:ext uri="{FF2B5EF4-FFF2-40B4-BE49-F238E27FC236}">
                <a16:creationId xmlns:a16="http://schemas.microsoft.com/office/drawing/2014/main" id="{5CB65B6A-0B60-4950-BEEE-E6E1921DF189}"/>
              </a:ext>
            </a:extLst>
          </p:cNvPr>
          <p:cNvSpPr>
            <a:spLocks noGrp="1"/>
          </p:cNvSpPr>
          <p:nvPr>
            <p:ph type="pic" sz="quarter" idx="19"/>
          </p:nvPr>
        </p:nvSpPr>
        <p:spPr>
          <a:xfrm>
            <a:off x="6168618" y="2061649"/>
            <a:ext cx="5289867" cy="4100968"/>
          </a:xfrm>
          <a:prstGeom prst="rect">
            <a:avLst/>
          </a:prstGeom>
        </p:spPr>
        <p:txBody>
          <a:bodyPr/>
          <a:lstStyle/>
          <a:p>
            <a:endParaRPr lang="fr-FR"/>
          </a:p>
        </p:txBody>
      </p:sp>
      <p:sp>
        <p:nvSpPr>
          <p:cNvPr id="24" name="Espace réservé du texte 28">
            <a:extLst>
              <a:ext uri="{FF2B5EF4-FFF2-40B4-BE49-F238E27FC236}">
                <a16:creationId xmlns:a16="http://schemas.microsoft.com/office/drawing/2014/main" id="{13D55336-6719-4A54-89C5-3DFBC0B90035}"/>
              </a:ext>
            </a:extLst>
          </p:cNvPr>
          <p:cNvSpPr>
            <a:spLocks noGrp="1"/>
          </p:cNvSpPr>
          <p:nvPr>
            <p:ph type="body" sz="quarter" idx="20"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174940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image 2">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1856510" y="4439695"/>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7" name="Espace réservé du texte 15">
            <a:extLst>
              <a:ext uri="{FF2B5EF4-FFF2-40B4-BE49-F238E27FC236}">
                <a16:creationId xmlns:a16="http://schemas.microsoft.com/office/drawing/2014/main" id="{9FAA8ABE-D31F-4D56-9041-2EADFC311FCB}"/>
              </a:ext>
            </a:extLst>
          </p:cNvPr>
          <p:cNvSpPr>
            <a:spLocks noGrp="1"/>
          </p:cNvSpPr>
          <p:nvPr>
            <p:ph type="body" sz="quarter" idx="19" hasCustomPrompt="1"/>
          </p:nvPr>
        </p:nvSpPr>
        <p:spPr>
          <a:xfrm>
            <a:off x="3945776" y="4439695"/>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8" name="Espace réservé du texte 15">
            <a:extLst>
              <a:ext uri="{FF2B5EF4-FFF2-40B4-BE49-F238E27FC236}">
                <a16:creationId xmlns:a16="http://schemas.microsoft.com/office/drawing/2014/main" id="{1E40E6AB-E0D3-48A6-9CD1-7814690BF047}"/>
              </a:ext>
            </a:extLst>
          </p:cNvPr>
          <p:cNvSpPr>
            <a:spLocks noGrp="1"/>
          </p:cNvSpPr>
          <p:nvPr>
            <p:ph type="body" sz="quarter" idx="20" hasCustomPrompt="1"/>
          </p:nvPr>
        </p:nvSpPr>
        <p:spPr>
          <a:xfrm>
            <a:off x="6035042" y="4439694"/>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9" name="Espace réservé du texte 15">
            <a:extLst>
              <a:ext uri="{FF2B5EF4-FFF2-40B4-BE49-F238E27FC236}">
                <a16:creationId xmlns:a16="http://schemas.microsoft.com/office/drawing/2014/main" id="{922167B3-D7BC-494B-8793-FC2D8731EF59}"/>
              </a:ext>
            </a:extLst>
          </p:cNvPr>
          <p:cNvSpPr>
            <a:spLocks noGrp="1"/>
          </p:cNvSpPr>
          <p:nvPr>
            <p:ph type="body" sz="quarter" idx="21" hasCustomPrompt="1"/>
          </p:nvPr>
        </p:nvSpPr>
        <p:spPr>
          <a:xfrm>
            <a:off x="8182497" y="4439694"/>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10" name="Espace réservé pour une image  13">
            <a:extLst>
              <a:ext uri="{FF2B5EF4-FFF2-40B4-BE49-F238E27FC236}">
                <a16:creationId xmlns:a16="http://schemas.microsoft.com/office/drawing/2014/main" id="{ADB54C2A-46E7-4508-8FA0-161D3E027B0A}"/>
              </a:ext>
            </a:extLst>
          </p:cNvPr>
          <p:cNvSpPr>
            <a:spLocks noGrp="1"/>
          </p:cNvSpPr>
          <p:nvPr>
            <p:ph type="pic" sz="quarter" idx="10" hasCustomPrompt="1"/>
          </p:nvPr>
        </p:nvSpPr>
        <p:spPr>
          <a:xfrm>
            <a:off x="1856510"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1" name="Espace réservé pour une image  13">
            <a:extLst>
              <a:ext uri="{FF2B5EF4-FFF2-40B4-BE49-F238E27FC236}">
                <a16:creationId xmlns:a16="http://schemas.microsoft.com/office/drawing/2014/main" id="{60379341-ADF6-4135-AFD8-EAA142EC049D}"/>
              </a:ext>
            </a:extLst>
          </p:cNvPr>
          <p:cNvSpPr>
            <a:spLocks noGrp="1"/>
          </p:cNvSpPr>
          <p:nvPr>
            <p:ph type="pic" sz="quarter" idx="22" hasCustomPrompt="1"/>
          </p:nvPr>
        </p:nvSpPr>
        <p:spPr>
          <a:xfrm>
            <a:off x="3945775"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2" name="Espace réservé pour une image  13">
            <a:extLst>
              <a:ext uri="{FF2B5EF4-FFF2-40B4-BE49-F238E27FC236}">
                <a16:creationId xmlns:a16="http://schemas.microsoft.com/office/drawing/2014/main" id="{CB0E0CE0-E9CC-4027-AE86-C2FDB46F8C6D}"/>
              </a:ext>
            </a:extLst>
          </p:cNvPr>
          <p:cNvSpPr>
            <a:spLocks noGrp="1"/>
          </p:cNvSpPr>
          <p:nvPr>
            <p:ph type="pic" sz="quarter" idx="23" hasCustomPrompt="1"/>
          </p:nvPr>
        </p:nvSpPr>
        <p:spPr>
          <a:xfrm>
            <a:off x="6035042"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3" name="Espace réservé pour une image  13">
            <a:extLst>
              <a:ext uri="{FF2B5EF4-FFF2-40B4-BE49-F238E27FC236}">
                <a16:creationId xmlns:a16="http://schemas.microsoft.com/office/drawing/2014/main" id="{963E58A2-E81A-4818-A24A-146EF1884211}"/>
              </a:ext>
            </a:extLst>
          </p:cNvPr>
          <p:cNvSpPr>
            <a:spLocks noGrp="1"/>
          </p:cNvSpPr>
          <p:nvPr>
            <p:ph type="pic" sz="quarter" idx="24" hasCustomPrompt="1"/>
          </p:nvPr>
        </p:nvSpPr>
        <p:spPr>
          <a:xfrm>
            <a:off x="8188040" y="2706444"/>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4" name="Espace réservé du texte 28">
            <a:extLst>
              <a:ext uri="{FF2B5EF4-FFF2-40B4-BE49-F238E27FC236}">
                <a16:creationId xmlns:a16="http://schemas.microsoft.com/office/drawing/2014/main" id="{68F159DE-6863-4D8C-B4FB-68F3BF6366C9}"/>
              </a:ext>
            </a:extLst>
          </p:cNvPr>
          <p:cNvSpPr>
            <a:spLocks noGrp="1"/>
          </p:cNvSpPr>
          <p:nvPr>
            <p:ph type="body" sz="quarter" idx="25"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310020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image 3">
    <p:spTree>
      <p:nvGrpSpPr>
        <p:cNvPr id="1" name=""/>
        <p:cNvGrpSpPr/>
        <p:nvPr/>
      </p:nvGrpSpPr>
      <p:grpSpPr>
        <a:xfrm>
          <a:off x="0" y="0"/>
          <a:ext cx="0" cy="0"/>
          <a:chOff x="0" y="0"/>
          <a:chExt cx="0" cy="0"/>
        </a:xfrm>
      </p:grpSpPr>
      <p:sp>
        <p:nvSpPr>
          <p:cNvPr id="2" name="Espace réservé du texte 24">
            <a:extLst>
              <a:ext uri="{FF2B5EF4-FFF2-40B4-BE49-F238E27FC236}">
                <a16:creationId xmlns:a16="http://schemas.microsoft.com/office/drawing/2014/main" id="{BF17AC0B-93CD-4CC6-80D8-54D0D3EFF612}"/>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3" name="Espace réservé du texte 26">
            <a:extLst>
              <a:ext uri="{FF2B5EF4-FFF2-40B4-BE49-F238E27FC236}">
                <a16:creationId xmlns:a16="http://schemas.microsoft.com/office/drawing/2014/main" id="{8F42CE1F-1405-498F-A2B5-0101504FD607}"/>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4" name="Espace réservé du texte 15">
            <a:extLst>
              <a:ext uri="{FF2B5EF4-FFF2-40B4-BE49-F238E27FC236}">
                <a16:creationId xmlns:a16="http://schemas.microsoft.com/office/drawing/2014/main" id="{F65B7564-8A58-498B-AFE4-0AECA1B407B4}"/>
              </a:ext>
            </a:extLst>
          </p:cNvPr>
          <p:cNvSpPr>
            <a:spLocks noGrp="1"/>
          </p:cNvSpPr>
          <p:nvPr>
            <p:ph type="body" sz="quarter" idx="11" hasCustomPrompt="1"/>
          </p:nvPr>
        </p:nvSpPr>
        <p:spPr>
          <a:xfrm>
            <a:off x="1989514" y="3430635"/>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7" name="Espace réservé du texte 15">
            <a:extLst>
              <a:ext uri="{FF2B5EF4-FFF2-40B4-BE49-F238E27FC236}">
                <a16:creationId xmlns:a16="http://schemas.microsoft.com/office/drawing/2014/main" id="{9FAA8ABE-D31F-4D56-9041-2EADFC311FCB}"/>
              </a:ext>
            </a:extLst>
          </p:cNvPr>
          <p:cNvSpPr>
            <a:spLocks noGrp="1"/>
          </p:cNvSpPr>
          <p:nvPr>
            <p:ph type="body" sz="quarter" idx="19" hasCustomPrompt="1"/>
          </p:nvPr>
        </p:nvSpPr>
        <p:spPr>
          <a:xfrm>
            <a:off x="4078780" y="3430635"/>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8" name="Espace réservé du texte 15">
            <a:extLst>
              <a:ext uri="{FF2B5EF4-FFF2-40B4-BE49-F238E27FC236}">
                <a16:creationId xmlns:a16="http://schemas.microsoft.com/office/drawing/2014/main" id="{1E40E6AB-E0D3-48A6-9CD1-7814690BF047}"/>
              </a:ext>
            </a:extLst>
          </p:cNvPr>
          <p:cNvSpPr>
            <a:spLocks noGrp="1"/>
          </p:cNvSpPr>
          <p:nvPr>
            <p:ph type="body" sz="quarter" idx="20" hasCustomPrompt="1"/>
          </p:nvPr>
        </p:nvSpPr>
        <p:spPr>
          <a:xfrm>
            <a:off x="6168046" y="3430634"/>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9" name="Espace réservé du texte 15">
            <a:extLst>
              <a:ext uri="{FF2B5EF4-FFF2-40B4-BE49-F238E27FC236}">
                <a16:creationId xmlns:a16="http://schemas.microsoft.com/office/drawing/2014/main" id="{922167B3-D7BC-494B-8793-FC2D8731EF59}"/>
              </a:ext>
            </a:extLst>
          </p:cNvPr>
          <p:cNvSpPr>
            <a:spLocks noGrp="1"/>
          </p:cNvSpPr>
          <p:nvPr>
            <p:ph type="body" sz="quarter" idx="21" hasCustomPrompt="1"/>
          </p:nvPr>
        </p:nvSpPr>
        <p:spPr>
          <a:xfrm>
            <a:off x="8315501" y="3430634"/>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10" name="Espace réservé pour une image  13">
            <a:extLst>
              <a:ext uri="{FF2B5EF4-FFF2-40B4-BE49-F238E27FC236}">
                <a16:creationId xmlns:a16="http://schemas.microsoft.com/office/drawing/2014/main" id="{ADB54C2A-46E7-4508-8FA0-161D3E027B0A}"/>
              </a:ext>
            </a:extLst>
          </p:cNvPr>
          <p:cNvSpPr>
            <a:spLocks noGrp="1"/>
          </p:cNvSpPr>
          <p:nvPr>
            <p:ph type="pic" sz="quarter" idx="10" hasCustomPrompt="1"/>
          </p:nvPr>
        </p:nvSpPr>
        <p:spPr>
          <a:xfrm>
            <a:off x="1989514" y="1913373"/>
            <a:ext cx="1609897" cy="1445112"/>
          </a:xfrm>
          <a:prstGeom prst="rect">
            <a:avLst/>
          </a:prstGeom>
        </p:spPr>
        <p:txBody>
          <a:bodyPr/>
          <a:lstStyle>
            <a:lvl1pPr>
              <a:defRPr/>
            </a:lvl1pPr>
          </a:lstStyle>
          <a:p>
            <a:r>
              <a:rPr lang="fr-FR" dirty="0"/>
              <a:t>Image</a:t>
            </a:r>
          </a:p>
        </p:txBody>
      </p:sp>
      <p:sp>
        <p:nvSpPr>
          <p:cNvPr id="11" name="Espace réservé pour une image  13">
            <a:extLst>
              <a:ext uri="{FF2B5EF4-FFF2-40B4-BE49-F238E27FC236}">
                <a16:creationId xmlns:a16="http://schemas.microsoft.com/office/drawing/2014/main" id="{60379341-ADF6-4135-AFD8-EAA142EC049D}"/>
              </a:ext>
            </a:extLst>
          </p:cNvPr>
          <p:cNvSpPr>
            <a:spLocks noGrp="1"/>
          </p:cNvSpPr>
          <p:nvPr>
            <p:ph type="pic" sz="quarter" idx="22" hasCustomPrompt="1"/>
          </p:nvPr>
        </p:nvSpPr>
        <p:spPr>
          <a:xfrm>
            <a:off x="4078779"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2" name="Espace réservé pour une image  13">
            <a:extLst>
              <a:ext uri="{FF2B5EF4-FFF2-40B4-BE49-F238E27FC236}">
                <a16:creationId xmlns:a16="http://schemas.microsoft.com/office/drawing/2014/main" id="{CB0E0CE0-E9CC-4027-AE86-C2FDB46F8C6D}"/>
              </a:ext>
            </a:extLst>
          </p:cNvPr>
          <p:cNvSpPr>
            <a:spLocks noGrp="1"/>
          </p:cNvSpPr>
          <p:nvPr>
            <p:ph type="pic" sz="quarter" idx="23" hasCustomPrompt="1"/>
          </p:nvPr>
        </p:nvSpPr>
        <p:spPr>
          <a:xfrm>
            <a:off x="6168046"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3" name="Espace réservé pour une image  13">
            <a:extLst>
              <a:ext uri="{FF2B5EF4-FFF2-40B4-BE49-F238E27FC236}">
                <a16:creationId xmlns:a16="http://schemas.microsoft.com/office/drawing/2014/main" id="{963E58A2-E81A-4818-A24A-146EF1884211}"/>
              </a:ext>
            </a:extLst>
          </p:cNvPr>
          <p:cNvSpPr>
            <a:spLocks noGrp="1"/>
          </p:cNvSpPr>
          <p:nvPr>
            <p:ph type="pic" sz="quarter" idx="24" hasCustomPrompt="1"/>
          </p:nvPr>
        </p:nvSpPr>
        <p:spPr>
          <a:xfrm>
            <a:off x="8321044" y="191337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4" name="Espace réservé du texte 15">
            <a:extLst>
              <a:ext uri="{FF2B5EF4-FFF2-40B4-BE49-F238E27FC236}">
                <a16:creationId xmlns:a16="http://schemas.microsoft.com/office/drawing/2014/main" id="{9F555FEB-0EAD-4237-83A0-7DBD86F8FDEF}"/>
              </a:ext>
            </a:extLst>
          </p:cNvPr>
          <p:cNvSpPr>
            <a:spLocks noGrp="1"/>
          </p:cNvSpPr>
          <p:nvPr>
            <p:ph type="body" sz="quarter" idx="25" hasCustomPrompt="1"/>
          </p:nvPr>
        </p:nvSpPr>
        <p:spPr>
          <a:xfrm>
            <a:off x="1983971" y="5702555"/>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15" name="Espace réservé du texte 15">
            <a:extLst>
              <a:ext uri="{FF2B5EF4-FFF2-40B4-BE49-F238E27FC236}">
                <a16:creationId xmlns:a16="http://schemas.microsoft.com/office/drawing/2014/main" id="{5BAF6C53-80B7-4734-A59A-2888933D56AE}"/>
              </a:ext>
            </a:extLst>
          </p:cNvPr>
          <p:cNvSpPr>
            <a:spLocks noGrp="1"/>
          </p:cNvSpPr>
          <p:nvPr>
            <p:ph type="body" sz="quarter" idx="26" hasCustomPrompt="1"/>
          </p:nvPr>
        </p:nvSpPr>
        <p:spPr>
          <a:xfrm>
            <a:off x="4073237" y="5702555"/>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16" name="Espace réservé du texte 15">
            <a:extLst>
              <a:ext uri="{FF2B5EF4-FFF2-40B4-BE49-F238E27FC236}">
                <a16:creationId xmlns:a16="http://schemas.microsoft.com/office/drawing/2014/main" id="{3D4207B0-6923-4FF6-BE59-7A88BF179AD2}"/>
              </a:ext>
            </a:extLst>
          </p:cNvPr>
          <p:cNvSpPr>
            <a:spLocks noGrp="1"/>
          </p:cNvSpPr>
          <p:nvPr>
            <p:ph type="body" sz="quarter" idx="27" hasCustomPrompt="1"/>
          </p:nvPr>
        </p:nvSpPr>
        <p:spPr>
          <a:xfrm>
            <a:off x="6162503" y="5702554"/>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17" name="Espace réservé du texte 15">
            <a:extLst>
              <a:ext uri="{FF2B5EF4-FFF2-40B4-BE49-F238E27FC236}">
                <a16:creationId xmlns:a16="http://schemas.microsoft.com/office/drawing/2014/main" id="{F3B41B5E-6889-4B1B-8B1D-5284F00607FF}"/>
              </a:ext>
            </a:extLst>
          </p:cNvPr>
          <p:cNvSpPr>
            <a:spLocks noGrp="1"/>
          </p:cNvSpPr>
          <p:nvPr>
            <p:ph type="body" sz="quarter" idx="28" hasCustomPrompt="1"/>
          </p:nvPr>
        </p:nvSpPr>
        <p:spPr>
          <a:xfrm>
            <a:off x="8309958" y="5702554"/>
            <a:ext cx="1609897" cy="452997"/>
          </a:xfrm>
          <a:prstGeom prst="rect">
            <a:avLst/>
          </a:prstGeom>
        </p:spPr>
        <p:txBody>
          <a:bodyPr/>
          <a:lstStyle>
            <a:lvl1pPr marL="0" indent="0">
              <a:lnSpc>
                <a:spcPct val="100000"/>
              </a:lnSpc>
              <a:spcBef>
                <a:spcPts val="0"/>
              </a:spcBef>
              <a:buNone/>
              <a:defRPr sz="1200"/>
            </a:lvl1pPr>
          </a:lstStyle>
          <a:p>
            <a:r>
              <a:rPr lang="fr-FR" sz="1200" b="1" kern="1200" dirty="0">
                <a:solidFill>
                  <a:schemeClr val="tx1"/>
                </a:solidFill>
                <a:effectLst/>
                <a:latin typeface="Arial" panose="020B0604020202020204" pitchFamily="34" charset="0"/>
                <a:cs typeface="Arial" panose="020B0604020202020204" pitchFamily="34" charset="0"/>
              </a:rPr>
              <a:t>Lorem ipsum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err="1">
                <a:solidFill>
                  <a:schemeClr val="tx1"/>
                </a:solidFill>
                <a:effectLst/>
                <a:latin typeface="Arial" panose="020B0604020202020204" pitchFamily="34" charset="0"/>
                <a:cs typeface="Arial" panose="020B0604020202020204" pitchFamily="34" charset="0"/>
              </a:rPr>
              <a:t>Hentisimpos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anderro</a:t>
            </a:r>
            <a:endParaRPr lang="fr-FR" sz="1200" kern="1200" dirty="0">
              <a:solidFill>
                <a:schemeClr val="tx1"/>
              </a:solidFill>
              <a:effectLst/>
              <a:latin typeface="Arial" panose="020B0604020202020204" pitchFamily="34" charset="0"/>
              <a:cs typeface="Arial" panose="020B0604020202020204" pitchFamily="34" charset="0"/>
            </a:endParaRPr>
          </a:p>
          <a:p>
            <a:endParaRPr lang="fr-FR" sz="1200" kern="1200" dirty="0">
              <a:solidFill>
                <a:schemeClr val="tx1"/>
              </a:solidFill>
              <a:effectLst/>
              <a:latin typeface="Arial" panose="020B0604020202020204" pitchFamily="34" charset="0"/>
              <a:cs typeface="Arial" panose="020B0604020202020204" pitchFamily="34" charset="0"/>
            </a:endParaRPr>
          </a:p>
          <a:p>
            <a:pPr lvl="0"/>
            <a:endParaRPr lang="fr-FR" dirty="0"/>
          </a:p>
        </p:txBody>
      </p:sp>
      <p:sp>
        <p:nvSpPr>
          <p:cNvPr id="18" name="Espace réservé pour une image  13">
            <a:extLst>
              <a:ext uri="{FF2B5EF4-FFF2-40B4-BE49-F238E27FC236}">
                <a16:creationId xmlns:a16="http://schemas.microsoft.com/office/drawing/2014/main" id="{2B86ED07-098E-486D-8712-CFEB09EECE77}"/>
              </a:ext>
            </a:extLst>
          </p:cNvPr>
          <p:cNvSpPr>
            <a:spLocks noGrp="1"/>
          </p:cNvSpPr>
          <p:nvPr>
            <p:ph type="pic" sz="quarter" idx="29" hasCustomPrompt="1"/>
          </p:nvPr>
        </p:nvSpPr>
        <p:spPr>
          <a:xfrm>
            <a:off x="1983971"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19" name="Espace réservé pour une image  13">
            <a:extLst>
              <a:ext uri="{FF2B5EF4-FFF2-40B4-BE49-F238E27FC236}">
                <a16:creationId xmlns:a16="http://schemas.microsoft.com/office/drawing/2014/main" id="{95987EFA-707A-4E28-AF1C-E126967780F3}"/>
              </a:ext>
            </a:extLst>
          </p:cNvPr>
          <p:cNvSpPr>
            <a:spLocks noGrp="1"/>
          </p:cNvSpPr>
          <p:nvPr>
            <p:ph type="pic" sz="quarter" idx="30" hasCustomPrompt="1"/>
          </p:nvPr>
        </p:nvSpPr>
        <p:spPr>
          <a:xfrm>
            <a:off x="4073236"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20" name="Espace réservé pour une image  13">
            <a:extLst>
              <a:ext uri="{FF2B5EF4-FFF2-40B4-BE49-F238E27FC236}">
                <a16:creationId xmlns:a16="http://schemas.microsoft.com/office/drawing/2014/main" id="{3AB44852-D078-4659-ACD4-A570425A41D7}"/>
              </a:ext>
            </a:extLst>
          </p:cNvPr>
          <p:cNvSpPr>
            <a:spLocks noGrp="1"/>
          </p:cNvSpPr>
          <p:nvPr>
            <p:ph type="pic" sz="quarter" idx="31" hasCustomPrompt="1"/>
          </p:nvPr>
        </p:nvSpPr>
        <p:spPr>
          <a:xfrm>
            <a:off x="6162503"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21" name="Espace réservé pour une image  13">
            <a:extLst>
              <a:ext uri="{FF2B5EF4-FFF2-40B4-BE49-F238E27FC236}">
                <a16:creationId xmlns:a16="http://schemas.microsoft.com/office/drawing/2014/main" id="{4D04FB2A-CF10-47AD-9D78-5F1D9D178A1A}"/>
              </a:ext>
            </a:extLst>
          </p:cNvPr>
          <p:cNvSpPr>
            <a:spLocks noGrp="1"/>
          </p:cNvSpPr>
          <p:nvPr>
            <p:ph type="pic" sz="quarter" idx="32" hasCustomPrompt="1"/>
          </p:nvPr>
        </p:nvSpPr>
        <p:spPr>
          <a:xfrm>
            <a:off x="8315501" y="4185293"/>
            <a:ext cx="1609897" cy="1445112"/>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Image</a:t>
            </a:r>
          </a:p>
          <a:p>
            <a:endParaRPr lang="fr-FR" dirty="0"/>
          </a:p>
        </p:txBody>
      </p:sp>
      <p:sp>
        <p:nvSpPr>
          <p:cNvPr id="22" name="Espace réservé du texte 28">
            <a:extLst>
              <a:ext uri="{FF2B5EF4-FFF2-40B4-BE49-F238E27FC236}">
                <a16:creationId xmlns:a16="http://schemas.microsoft.com/office/drawing/2014/main" id="{D9615177-B79A-43BC-82B4-37C655E0A42B}"/>
              </a:ext>
            </a:extLst>
          </p:cNvPr>
          <p:cNvSpPr>
            <a:spLocks noGrp="1"/>
          </p:cNvSpPr>
          <p:nvPr>
            <p:ph type="body" sz="quarter" idx="33"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256754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contenu graphique 1">
    <p:spTree>
      <p:nvGrpSpPr>
        <p:cNvPr id="1" name=""/>
        <p:cNvGrpSpPr/>
        <p:nvPr/>
      </p:nvGrpSpPr>
      <p:grpSpPr>
        <a:xfrm>
          <a:off x="0" y="0"/>
          <a:ext cx="0" cy="0"/>
          <a:chOff x="0" y="0"/>
          <a:chExt cx="0" cy="0"/>
        </a:xfrm>
      </p:grpSpPr>
      <p:sp>
        <p:nvSpPr>
          <p:cNvPr id="2" name="Espace réservé du texte 26">
            <a:extLst>
              <a:ext uri="{FF2B5EF4-FFF2-40B4-BE49-F238E27FC236}">
                <a16:creationId xmlns:a16="http://schemas.microsoft.com/office/drawing/2014/main" id="{CE349D44-13D7-4E2C-9AAF-0C65BC14DA96}"/>
              </a:ext>
            </a:extLst>
          </p:cNvPr>
          <p:cNvSpPr>
            <a:spLocks noGrp="1"/>
          </p:cNvSpPr>
          <p:nvPr>
            <p:ph type="body" sz="quarter" idx="18" hasCustomPrompt="1"/>
          </p:nvPr>
        </p:nvSpPr>
        <p:spPr>
          <a:xfrm>
            <a:off x="401028" y="346362"/>
            <a:ext cx="5692775" cy="852032"/>
          </a:xfrm>
          <a:prstGeom prst="rect">
            <a:avLst/>
          </a:prstGeom>
        </p:spPr>
        <p:txBody>
          <a:bodyPr/>
          <a:lstStyle>
            <a:lvl1pPr marL="0" indent="0">
              <a:buNone/>
              <a:defRPr sz="6600" b="1">
                <a:latin typeface="Arial Black" panose="020B0A04020102020204" pitchFamily="34" charset="0"/>
              </a:defRPr>
            </a:lvl1pPr>
            <a:lvl5pPr>
              <a:defRPr/>
            </a:lvl5pPr>
          </a:lstStyle>
          <a:p>
            <a:pPr lvl="0"/>
            <a:r>
              <a:rPr lang="fr-FR" dirty="0"/>
              <a:t>Titre</a:t>
            </a:r>
          </a:p>
        </p:txBody>
      </p:sp>
      <p:sp>
        <p:nvSpPr>
          <p:cNvPr id="3" name="Espace réservé du texte 24">
            <a:extLst>
              <a:ext uri="{FF2B5EF4-FFF2-40B4-BE49-F238E27FC236}">
                <a16:creationId xmlns:a16="http://schemas.microsoft.com/office/drawing/2014/main" id="{2847BCB6-46DD-48F4-82DE-12C6D1A75309}"/>
              </a:ext>
            </a:extLst>
          </p:cNvPr>
          <p:cNvSpPr>
            <a:spLocks noGrp="1"/>
          </p:cNvSpPr>
          <p:nvPr>
            <p:ph type="body" sz="quarter" idx="17" hasCustomPrompt="1"/>
          </p:nvPr>
        </p:nvSpPr>
        <p:spPr>
          <a:xfrm>
            <a:off x="403860" y="1144468"/>
            <a:ext cx="5692140" cy="326885"/>
          </a:xfrm>
          <a:prstGeom prst="rect">
            <a:avLst/>
          </a:prstGeom>
        </p:spPr>
        <p:txBody>
          <a:bodyPr/>
          <a:lstStyle>
            <a:lvl1pPr marL="0" indent="0">
              <a:buNone/>
              <a:defRPr sz="1800" b="1">
                <a:solidFill>
                  <a:srgbClr val="FF5800"/>
                </a:solidFill>
              </a:defRPr>
            </a:lvl1pPr>
          </a:lstStyle>
          <a:p>
            <a:pPr lvl="0"/>
            <a:r>
              <a:rPr lang="fr-FR" dirty="0"/>
              <a:t>Sous titre</a:t>
            </a:r>
          </a:p>
        </p:txBody>
      </p:sp>
      <p:sp>
        <p:nvSpPr>
          <p:cNvPr id="4" name="Espace réservé du texte 15">
            <a:extLst>
              <a:ext uri="{FF2B5EF4-FFF2-40B4-BE49-F238E27FC236}">
                <a16:creationId xmlns:a16="http://schemas.microsoft.com/office/drawing/2014/main" id="{05F129E0-4F0F-4624-872A-EB7218AF8029}"/>
              </a:ext>
            </a:extLst>
          </p:cNvPr>
          <p:cNvSpPr>
            <a:spLocks noGrp="1"/>
          </p:cNvSpPr>
          <p:nvPr>
            <p:ph type="body" sz="quarter" idx="11" hasCustomPrompt="1"/>
          </p:nvPr>
        </p:nvSpPr>
        <p:spPr>
          <a:xfrm>
            <a:off x="904904" y="2729042"/>
            <a:ext cx="4983651" cy="712428"/>
          </a:xfrm>
          <a:prstGeom prst="rect">
            <a:avLst/>
          </a:prstGeom>
        </p:spPr>
        <p:txBody>
          <a:bodyPr/>
          <a:lstStyle>
            <a:lvl1pPr marL="0" indent="0">
              <a:lnSpc>
                <a:spcPct val="100000"/>
              </a:lnSpc>
              <a:spcBef>
                <a:spcPts val="0"/>
              </a:spcBef>
              <a:buNone/>
              <a:defRPr sz="1400"/>
            </a:lvl1pPr>
          </a:lstStyle>
          <a:p>
            <a:r>
              <a:rPr lang="fr-FR" sz="1200" b="1" kern="1200" dirty="0">
                <a:solidFill>
                  <a:schemeClr val="tx1"/>
                </a:solidFill>
                <a:effectLst/>
                <a:latin typeface="Arial" panose="020B0604020202020204" pitchFamily="34" charset="0"/>
                <a:cs typeface="Arial" panose="020B0604020202020204" pitchFamily="34" charset="0"/>
              </a:rPr>
              <a:t>Lorem ipsum chiffre clé.</a:t>
            </a:r>
          </a:p>
          <a:p>
            <a:r>
              <a:rPr lang="fr-FR" sz="1200" kern="1200" dirty="0">
                <a:solidFill>
                  <a:schemeClr val="tx1"/>
                </a:solidFill>
                <a:effectLst/>
                <a:latin typeface="Arial" panose="020B0604020202020204" pitchFamily="34" charset="0"/>
                <a:cs typeface="Arial" panose="020B0604020202020204" pitchFamily="34" charset="0"/>
              </a:rPr>
              <a:t>texte courant </a:t>
            </a:r>
            <a:r>
              <a:rPr lang="fr-FR" sz="1200" kern="1200" dirty="0" err="1">
                <a:solidFill>
                  <a:schemeClr val="tx1"/>
                </a:solidFill>
                <a:effectLst/>
                <a:latin typeface="Arial" panose="020B0604020202020204" pitchFamily="34" charset="0"/>
                <a:cs typeface="Arial" panose="020B0604020202020204" pitchFamily="34" charset="0"/>
              </a:rPr>
              <a:t>usam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vel</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illo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dem</a:t>
            </a:r>
            <a:r>
              <a:rPr lang="fr-FR" sz="1200" kern="1200" dirty="0">
                <a:solidFill>
                  <a:schemeClr val="tx1"/>
                </a:solidFill>
                <a:effectLst/>
                <a:latin typeface="Arial" panose="020B0604020202020204" pitchFamily="34" charset="0"/>
                <a:cs typeface="Arial" panose="020B0604020202020204" pitchFamily="34" charset="0"/>
              </a:rPr>
              <a:t> as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p>
        </p:txBody>
      </p:sp>
      <p:sp>
        <p:nvSpPr>
          <p:cNvPr id="8" name="Espace réservé du texte 7">
            <a:extLst>
              <a:ext uri="{FF2B5EF4-FFF2-40B4-BE49-F238E27FC236}">
                <a16:creationId xmlns:a16="http://schemas.microsoft.com/office/drawing/2014/main" id="{A1559892-507D-400B-8F5C-8C8501369FDE}"/>
              </a:ext>
            </a:extLst>
          </p:cNvPr>
          <p:cNvSpPr>
            <a:spLocks noGrp="1"/>
          </p:cNvSpPr>
          <p:nvPr>
            <p:ph type="body" sz="quarter" idx="19" hasCustomPrompt="1"/>
          </p:nvPr>
        </p:nvSpPr>
        <p:spPr>
          <a:xfrm>
            <a:off x="904904" y="1854291"/>
            <a:ext cx="4983651" cy="858126"/>
          </a:xfrm>
          <a:prstGeom prst="rect">
            <a:avLst/>
          </a:prstGeom>
        </p:spPr>
        <p:txBody>
          <a:bodyPr/>
          <a:lstStyle>
            <a:lvl1pPr marL="0" indent="0">
              <a:buNone/>
              <a:defRPr b="1"/>
            </a:lvl1pPr>
          </a:lstStyle>
          <a:p>
            <a:pPr lvl="0"/>
            <a:r>
              <a:rPr lang="fr-FR" dirty="0"/>
              <a:t>Titre du graphique / chiffres clé</a:t>
            </a:r>
          </a:p>
        </p:txBody>
      </p:sp>
      <p:sp>
        <p:nvSpPr>
          <p:cNvPr id="9" name="Espace réservé du texte 7">
            <a:extLst>
              <a:ext uri="{FF2B5EF4-FFF2-40B4-BE49-F238E27FC236}">
                <a16:creationId xmlns:a16="http://schemas.microsoft.com/office/drawing/2014/main" id="{36478BAD-08A8-41C3-8558-7CE3A2B6CEE8}"/>
              </a:ext>
            </a:extLst>
          </p:cNvPr>
          <p:cNvSpPr>
            <a:spLocks noGrp="1"/>
          </p:cNvSpPr>
          <p:nvPr>
            <p:ph type="body" sz="quarter" idx="20" hasCustomPrompt="1"/>
          </p:nvPr>
        </p:nvSpPr>
        <p:spPr>
          <a:xfrm>
            <a:off x="904904" y="3461416"/>
            <a:ext cx="4983651" cy="819639"/>
          </a:xfrm>
          <a:prstGeom prst="rect">
            <a:avLst/>
          </a:prstGeom>
        </p:spPr>
        <p:txBody>
          <a:bodyPr/>
          <a:lstStyle>
            <a:lvl1pPr marL="0" indent="0">
              <a:buNone/>
              <a:defRPr sz="5400" b="1">
                <a:solidFill>
                  <a:srgbClr val="FF5800"/>
                </a:solidFill>
                <a:latin typeface="Arial Black" panose="020B0A04020102020204" pitchFamily="34" charset="0"/>
              </a:defRPr>
            </a:lvl1pPr>
          </a:lstStyle>
          <a:p>
            <a:pPr lvl="0"/>
            <a:r>
              <a:rPr lang="fr-FR" dirty="0"/>
              <a:t>000,0 M€</a:t>
            </a:r>
          </a:p>
        </p:txBody>
      </p:sp>
      <p:sp>
        <p:nvSpPr>
          <p:cNvPr id="11" name="Espace réservé du texte 15">
            <a:extLst>
              <a:ext uri="{FF2B5EF4-FFF2-40B4-BE49-F238E27FC236}">
                <a16:creationId xmlns:a16="http://schemas.microsoft.com/office/drawing/2014/main" id="{82ABFB27-8C39-4B4A-9183-FEE5A3CE87ED}"/>
              </a:ext>
            </a:extLst>
          </p:cNvPr>
          <p:cNvSpPr>
            <a:spLocks noGrp="1"/>
          </p:cNvSpPr>
          <p:nvPr>
            <p:ph type="body" sz="quarter" idx="21" hasCustomPrompt="1"/>
          </p:nvPr>
        </p:nvSpPr>
        <p:spPr>
          <a:xfrm>
            <a:off x="2327242" y="5444837"/>
            <a:ext cx="1444826" cy="712428"/>
          </a:xfrm>
          <a:prstGeom prst="rect">
            <a:avLst/>
          </a:prstGeom>
        </p:spPr>
        <p:txBody>
          <a:bodyPr/>
          <a:lstStyle>
            <a:lvl1pPr marL="0" indent="0">
              <a:lnSpc>
                <a:spcPct val="100000"/>
              </a:lnSpc>
              <a:spcBef>
                <a:spcPts val="0"/>
              </a:spcBef>
              <a:buNone/>
              <a:defRPr sz="1400"/>
            </a:lvl1pPr>
          </a:lstStyle>
          <a:p>
            <a:r>
              <a:rPr lang="fr-FR" sz="1200" b="1" kern="1200" dirty="0">
                <a:solidFill>
                  <a:schemeClr val="tx1"/>
                </a:solidFill>
                <a:effectLst/>
                <a:latin typeface="Arial" panose="020B0604020202020204" pitchFamily="34" charset="0"/>
                <a:cs typeface="Arial" panose="020B0604020202020204" pitchFamily="34" charset="0"/>
              </a:rPr>
              <a:t>Lorem ipsum chiffre clé.</a:t>
            </a:r>
          </a:p>
          <a:p>
            <a:r>
              <a:rPr lang="fr-FR" sz="1200" kern="1200" dirty="0">
                <a:solidFill>
                  <a:schemeClr val="tx1"/>
                </a:solidFill>
                <a:effectLst/>
                <a:latin typeface="Arial" panose="020B0604020202020204" pitchFamily="34" charset="0"/>
                <a:cs typeface="Arial" panose="020B0604020202020204" pitchFamily="34" charset="0"/>
              </a:rPr>
              <a:t>texte courant </a:t>
            </a:r>
            <a:r>
              <a:rPr lang="fr-FR" sz="1200" kern="1200" dirty="0" err="1">
                <a:solidFill>
                  <a:schemeClr val="tx1"/>
                </a:solidFill>
                <a:effectLst/>
                <a:latin typeface="Arial" panose="020B0604020202020204" pitchFamily="34" charset="0"/>
                <a:cs typeface="Arial" panose="020B0604020202020204" pitchFamily="34" charset="0"/>
              </a:rPr>
              <a:t>usam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vel</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illo</a:t>
            </a:r>
            <a:r>
              <a:rPr lang="fr-FR" sz="1200" kern="1200" dirty="0">
                <a:solidFill>
                  <a:schemeClr val="tx1"/>
                </a:solidFill>
                <a:effectLst/>
                <a:latin typeface="Arial" panose="020B0604020202020204" pitchFamily="34" charset="0"/>
                <a:cs typeface="Arial" panose="020B0604020202020204" pitchFamily="34" charset="0"/>
              </a:rPr>
              <a:t>. </a:t>
            </a:r>
          </a:p>
        </p:txBody>
      </p:sp>
      <p:sp>
        <p:nvSpPr>
          <p:cNvPr id="12" name="Espace réservé du texte 7">
            <a:extLst>
              <a:ext uri="{FF2B5EF4-FFF2-40B4-BE49-F238E27FC236}">
                <a16:creationId xmlns:a16="http://schemas.microsoft.com/office/drawing/2014/main" id="{1A7E5E25-FCA1-403E-9D0E-CBC615FCF448}"/>
              </a:ext>
            </a:extLst>
          </p:cNvPr>
          <p:cNvSpPr>
            <a:spLocks noGrp="1"/>
          </p:cNvSpPr>
          <p:nvPr>
            <p:ph type="body" sz="quarter" idx="22" hasCustomPrompt="1"/>
          </p:nvPr>
        </p:nvSpPr>
        <p:spPr>
          <a:xfrm>
            <a:off x="2327242" y="4828497"/>
            <a:ext cx="1444826" cy="608027"/>
          </a:xfrm>
          <a:prstGeom prst="rect">
            <a:avLst/>
          </a:prstGeom>
        </p:spPr>
        <p:txBody>
          <a:bodyPr/>
          <a:lstStyle>
            <a:lvl1pPr marL="0" indent="0">
              <a:buNone/>
              <a:defRPr sz="4400" b="1"/>
            </a:lvl1pPr>
          </a:lstStyle>
          <a:p>
            <a:pPr lvl="0"/>
            <a:r>
              <a:rPr lang="fr-FR" dirty="0"/>
              <a:t>00%</a:t>
            </a:r>
          </a:p>
        </p:txBody>
      </p:sp>
      <p:sp>
        <p:nvSpPr>
          <p:cNvPr id="13" name="Espace réservé du texte 15">
            <a:extLst>
              <a:ext uri="{FF2B5EF4-FFF2-40B4-BE49-F238E27FC236}">
                <a16:creationId xmlns:a16="http://schemas.microsoft.com/office/drawing/2014/main" id="{DF563602-8055-4B1F-9445-9561FFE96663}"/>
              </a:ext>
            </a:extLst>
          </p:cNvPr>
          <p:cNvSpPr>
            <a:spLocks noGrp="1"/>
          </p:cNvSpPr>
          <p:nvPr>
            <p:ph type="body" sz="quarter" idx="23" hasCustomPrompt="1"/>
          </p:nvPr>
        </p:nvSpPr>
        <p:spPr>
          <a:xfrm>
            <a:off x="6626831" y="2745667"/>
            <a:ext cx="4983651" cy="858126"/>
          </a:xfrm>
          <a:prstGeom prst="rect">
            <a:avLst/>
          </a:prstGeom>
        </p:spPr>
        <p:txBody>
          <a:bodyPr/>
          <a:lstStyle>
            <a:lvl1pPr marL="0" indent="0">
              <a:lnSpc>
                <a:spcPct val="100000"/>
              </a:lnSpc>
              <a:spcBef>
                <a:spcPts val="0"/>
              </a:spcBef>
              <a:buNone/>
              <a:defRPr sz="1400"/>
            </a:lvl1pPr>
          </a:lstStyle>
          <a:p>
            <a:r>
              <a:rPr lang="fr-FR" sz="1200" b="1" kern="1200" dirty="0">
                <a:solidFill>
                  <a:schemeClr val="tx1"/>
                </a:solidFill>
                <a:effectLst/>
                <a:latin typeface="Arial" panose="020B0604020202020204" pitchFamily="34" charset="0"/>
                <a:cs typeface="Arial" panose="020B0604020202020204" pitchFamily="34" charset="0"/>
              </a:rPr>
              <a:t>Lorem ipsum chiffre clé.</a:t>
            </a:r>
          </a:p>
          <a:p>
            <a:r>
              <a:rPr lang="fr-FR" sz="1200" kern="1200" dirty="0">
                <a:solidFill>
                  <a:schemeClr val="tx1"/>
                </a:solidFill>
                <a:effectLst/>
                <a:latin typeface="Arial" panose="020B0604020202020204" pitchFamily="34" charset="0"/>
                <a:cs typeface="Arial" panose="020B0604020202020204" pitchFamily="34" charset="0"/>
              </a:rPr>
              <a:t>texte courant </a:t>
            </a:r>
            <a:r>
              <a:rPr lang="fr-FR" sz="1200" kern="1200" dirty="0" err="1">
                <a:solidFill>
                  <a:schemeClr val="tx1"/>
                </a:solidFill>
                <a:effectLst/>
                <a:latin typeface="Arial" panose="020B0604020202020204" pitchFamily="34" charset="0"/>
                <a:cs typeface="Arial" panose="020B0604020202020204" pitchFamily="34" charset="0"/>
              </a:rPr>
              <a:t>usam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vel</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illo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dem</a:t>
            </a:r>
            <a:r>
              <a:rPr lang="fr-FR" sz="1200" kern="1200" dirty="0">
                <a:solidFill>
                  <a:schemeClr val="tx1"/>
                </a:solidFill>
                <a:effectLst/>
                <a:latin typeface="Arial" panose="020B0604020202020204" pitchFamily="34" charset="0"/>
                <a:cs typeface="Arial" panose="020B0604020202020204" pitchFamily="34" charset="0"/>
              </a:rPr>
              <a:t> as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enistiamus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quatquo</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voluptatem</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vene</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eos</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alitaturi</a:t>
            </a:r>
            <a:r>
              <a:rPr lang="fr-FR" sz="1200" kern="1200" dirty="0">
                <a:solidFill>
                  <a:schemeClr val="tx1"/>
                </a:solidFill>
                <a:effectLst/>
                <a:latin typeface="Arial" panose="020B0604020202020204" pitchFamily="34" charset="0"/>
                <a:cs typeface="Arial" panose="020B0604020202020204" pitchFamily="34" charset="0"/>
              </a:rPr>
              <a:t> que </a:t>
            </a:r>
            <a:r>
              <a:rPr lang="fr-FR" sz="1200" kern="1200" dirty="0" err="1">
                <a:solidFill>
                  <a:schemeClr val="tx1"/>
                </a:solidFill>
                <a:effectLst/>
                <a:latin typeface="Arial" panose="020B0604020202020204" pitchFamily="34" charset="0"/>
                <a:cs typeface="Arial" panose="020B0604020202020204" pitchFamily="34" charset="0"/>
              </a:rPr>
              <a:t>officip</a:t>
            </a:r>
            <a:r>
              <a:rPr lang="fr-FR" sz="1200" kern="1200" dirty="0">
                <a:solidFill>
                  <a:schemeClr val="tx1"/>
                </a:solidFill>
                <a:effectLst/>
                <a:latin typeface="Arial" panose="020B0604020202020204" pitchFamily="34" charset="0"/>
                <a:cs typeface="Arial" panose="020B0604020202020204" pitchFamily="34" charset="0"/>
              </a:rPr>
              <a:t> </a:t>
            </a:r>
            <a:r>
              <a:rPr lang="fr-FR" sz="1200" kern="1200" dirty="0" err="1">
                <a:solidFill>
                  <a:schemeClr val="tx1"/>
                </a:solidFill>
                <a:effectLst/>
                <a:latin typeface="Arial" panose="020B0604020202020204" pitchFamily="34" charset="0"/>
                <a:cs typeface="Arial" panose="020B0604020202020204" pitchFamily="34" charset="0"/>
              </a:rPr>
              <a:t>sandant</a:t>
            </a:r>
            <a:r>
              <a:rPr lang="fr-FR" sz="1200" kern="1200" dirty="0">
                <a:solidFill>
                  <a:schemeClr val="tx1"/>
                </a:solidFill>
                <a:effectLst/>
                <a:latin typeface="Arial" panose="020B0604020202020204" pitchFamily="34" charset="0"/>
                <a:cs typeface="Arial" panose="020B0604020202020204" pitchFamily="34" charset="0"/>
              </a:rPr>
              <a:t>. </a:t>
            </a:r>
          </a:p>
        </p:txBody>
      </p:sp>
      <p:sp>
        <p:nvSpPr>
          <p:cNvPr id="14" name="Espace réservé du texte 7">
            <a:extLst>
              <a:ext uri="{FF2B5EF4-FFF2-40B4-BE49-F238E27FC236}">
                <a16:creationId xmlns:a16="http://schemas.microsoft.com/office/drawing/2014/main" id="{89E332ED-1B5E-4408-8189-C1EDA492FDF9}"/>
              </a:ext>
            </a:extLst>
          </p:cNvPr>
          <p:cNvSpPr>
            <a:spLocks noGrp="1"/>
          </p:cNvSpPr>
          <p:nvPr>
            <p:ph type="body" sz="quarter" idx="24" hasCustomPrompt="1"/>
          </p:nvPr>
        </p:nvSpPr>
        <p:spPr>
          <a:xfrm>
            <a:off x="6626831" y="1870916"/>
            <a:ext cx="4983651" cy="858126"/>
          </a:xfrm>
          <a:prstGeom prst="rect">
            <a:avLst/>
          </a:prstGeom>
        </p:spPr>
        <p:txBody>
          <a:bodyPr/>
          <a:lstStyle>
            <a:lvl1pPr marL="0" indent="0">
              <a:buNone/>
              <a:defRPr b="1"/>
            </a:lvl1pPr>
          </a:lstStyle>
          <a:p>
            <a:pPr lvl="0"/>
            <a:r>
              <a:rPr lang="fr-FR" dirty="0"/>
              <a:t>Titre du graphique / chiffres clé</a:t>
            </a:r>
          </a:p>
        </p:txBody>
      </p:sp>
      <p:sp>
        <p:nvSpPr>
          <p:cNvPr id="21" name="Espace réservé du graphique 20">
            <a:extLst>
              <a:ext uri="{FF2B5EF4-FFF2-40B4-BE49-F238E27FC236}">
                <a16:creationId xmlns:a16="http://schemas.microsoft.com/office/drawing/2014/main" id="{795A60BB-A2BD-4CD2-B0FB-7ED7283C2496}"/>
              </a:ext>
            </a:extLst>
          </p:cNvPr>
          <p:cNvSpPr>
            <a:spLocks noGrp="1"/>
          </p:cNvSpPr>
          <p:nvPr>
            <p:ph type="chart" sz="quarter" idx="25" hasCustomPrompt="1"/>
          </p:nvPr>
        </p:nvSpPr>
        <p:spPr>
          <a:xfrm>
            <a:off x="3926405" y="4610288"/>
            <a:ext cx="1962150" cy="1679575"/>
          </a:xfrm>
          <a:prstGeom prst="rect">
            <a:avLst/>
          </a:prstGeom>
        </p:spPr>
        <p:txBody>
          <a:bodyPr/>
          <a:lstStyle/>
          <a:p>
            <a:r>
              <a:rPr lang="fr-FR" dirty="0"/>
              <a:t>Graphique</a:t>
            </a:r>
          </a:p>
        </p:txBody>
      </p:sp>
      <p:sp>
        <p:nvSpPr>
          <p:cNvPr id="22" name="Espace réservé du graphique 20">
            <a:extLst>
              <a:ext uri="{FF2B5EF4-FFF2-40B4-BE49-F238E27FC236}">
                <a16:creationId xmlns:a16="http://schemas.microsoft.com/office/drawing/2014/main" id="{A072DE02-5778-4E2B-8F41-051195EDF16A}"/>
              </a:ext>
            </a:extLst>
          </p:cNvPr>
          <p:cNvSpPr>
            <a:spLocks noGrp="1"/>
          </p:cNvSpPr>
          <p:nvPr>
            <p:ph type="chart" sz="quarter" idx="26" hasCustomPrompt="1"/>
          </p:nvPr>
        </p:nvSpPr>
        <p:spPr>
          <a:xfrm>
            <a:off x="6626831" y="4047794"/>
            <a:ext cx="4983650" cy="1679575"/>
          </a:xfrm>
          <a:prstGeom prst="rect">
            <a:avLst/>
          </a:prstGeom>
        </p:spPr>
        <p:txBody>
          <a:bodyPr/>
          <a:lstStyle/>
          <a:p>
            <a:r>
              <a:rPr lang="fr-FR" dirty="0"/>
              <a:t>Graphique</a:t>
            </a:r>
          </a:p>
        </p:txBody>
      </p:sp>
      <p:sp>
        <p:nvSpPr>
          <p:cNvPr id="23" name="Espace réservé du texte 28">
            <a:extLst>
              <a:ext uri="{FF2B5EF4-FFF2-40B4-BE49-F238E27FC236}">
                <a16:creationId xmlns:a16="http://schemas.microsoft.com/office/drawing/2014/main" id="{1CD4882C-F60B-4713-B057-23308663F261}"/>
              </a:ext>
            </a:extLst>
          </p:cNvPr>
          <p:cNvSpPr>
            <a:spLocks noGrp="1"/>
          </p:cNvSpPr>
          <p:nvPr>
            <p:ph type="body" sz="quarter" idx="27" hasCustomPrompt="1"/>
          </p:nvPr>
        </p:nvSpPr>
        <p:spPr>
          <a:xfrm>
            <a:off x="5561945" y="6371144"/>
            <a:ext cx="1047089" cy="280988"/>
          </a:xfrm>
          <a:prstGeom prst="rect">
            <a:avLst/>
          </a:prstGeom>
        </p:spPr>
        <p:txBody>
          <a:bodyPr/>
          <a:lstStyle>
            <a:lvl1pPr marL="0" indent="0" algn="ctr">
              <a:buNone/>
              <a:defRPr sz="1400" b="1"/>
            </a:lvl1pPr>
          </a:lstStyle>
          <a:p>
            <a:pPr lvl="0"/>
            <a:r>
              <a:rPr lang="fr-FR" dirty="0"/>
              <a:t>- 01 -</a:t>
            </a:r>
          </a:p>
        </p:txBody>
      </p:sp>
    </p:spTree>
    <p:extLst>
      <p:ext uri="{BB962C8B-B14F-4D97-AF65-F5344CB8AC3E}">
        <p14:creationId xmlns:p14="http://schemas.microsoft.com/office/powerpoint/2010/main" val="12679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9FBAB02-6EB4-4AEB-A1DB-CC36B277C5B8}"/>
              </a:ext>
            </a:extLst>
          </p:cNvPr>
          <p:cNvPicPr>
            <a:picLocks noChangeAspect="1"/>
          </p:cNvPicPr>
          <p:nvPr userDrawn="1"/>
        </p:nvPicPr>
        <p:blipFill>
          <a:blip r:embed="rId17"/>
          <a:stretch>
            <a:fillRect/>
          </a:stretch>
        </p:blipFill>
        <p:spPr>
          <a:xfrm>
            <a:off x="-3033" y="-11180"/>
            <a:ext cx="4140200" cy="2705100"/>
          </a:xfrm>
          <a:prstGeom prst="rect">
            <a:avLst/>
          </a:prstGeom>
        </p:spPr>
      </p:pic>
      <p:pic>
        <p:nvPicPr>
          <p:cNvPr id="9" name="Image 8">
            <a:extLst>
              <a:ext uri="{FF2B5EF4-FFF2-40B4-BE49-F238E27FC236}">
                <a16:creationId xmlns:a16="http://schemas.microsoft.com/office/drawing/2014/main" id="{20944B4E-ADC2-4728-9FDB-540B6470BA42}"/>
              </a:ext>
            </a:extLst>
          </p:cNvPr>
          <p:cNvPicPr>
            <a:picLocks noChangeAspect="1"/>
          </p:cNvPicPr>
          <p:nvPr userDrawn="1"/>
        </p:nvPicPr>
        <p:blipFill>
          <a:blip r:embed="rId18"/>
          <a:stretch>
            <a:fillRect/>
          </a:stretch>
        </p:blipFill>
        <p:spPr>
          <a:xfrm>
            <a:off x="8271626" y="4143215"/>
            <a:ext cx="3937000" cy="2730500"/>
          </a:xfrm>
          <a:prstGeom prst="rect">
            <a:avLst/>
          </a:prstGeom>
        </p:spPr>
      </p:pic>
    </p:spTree>
    <p:extLst>
      <p:ext uri="{BB962C8B-B14F-4D97-AF65-F5344CB8AC3E}">
        <p14:creationId xmlns:p14="http://schemas.microsoft.com/office/powerpoint/2010/main" val="209337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8" r:id="rId5"/>
    <p:sldLayoutId id="2147483667" r:id="rId6"/>
    <p:sldLayoutId id="2147483665" r:id="rId7"/>
    <p:sldLayoutId id="2147483666" r:id="rId8"/>
    <p:sldLayoutId id="2147483656" r:id="rId9"/>
    <p:sldLayoutId id="2147483669" r:id="rId10"/>
    <p:sldLayoutId id="2147483662" r:id="rId11"/>
    <p:sldLayoutId id="2147483663" r:id="rId12"/>
    <p:sldLayoutId id="2147483664" r:id="rId13"/>
    <p:sldLayoutId id="2147483672" r:id="rId14"/>
    <p:sldLayoutId id="2147483674"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fdas.com/fne_form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www.alternance.emploi.gouv.fr/portail_alternance/jcms/gc_5504/simulateur-employeur"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svg"/><Relationship Id="rId10" Type="http://schemas.openxmlformats.org/officeDocument/2006/relationships/hyperlink" Target="https://www.1jeune1solution.gouv.fr/#employeurs" TargetMode="External"/><Relationship Id="rId4" Type="http://schemas.openxmlformats.org/officeDocument/2006/relationships/image" Target="../media/image23.png"/><Relationship Id="rId9" Type="http://schemas.openxmlformats.org/officeDocument/2006/relationships/image" Target="../media/image28.sv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collection.afdas.com/les-integrales-contrat-apprentissage-150920/" TargetMode="External"/><Relationship Id="rId7" Type="http://schemas.openxmlformats.org/officeDocument/2006/relationships/hyperlink" Target="https://collection.afdas.com/comparatif_alternance_print_150920/" TargetMode="External"/><Relationship Id="rId2" Type="http://schemas.openxmlformats.org/officeDocument/2006/relationships/hyperlink" Target="https://www.afdas.com/entreprises/services/recruter"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collection.afdas.com/les-integrales-contrat-de-professionnalisation-220920/"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afdas.com/entreprises/services/professionnaliser/reconversion-alternance-proa"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hyperlink" Target="https://www.francecompetences.fr/recherche/rncp/2307/" TargetMode="External"/><Relationship Id="rId13" Type="http://schemas.openxmlformats.org/officeDocument/2006/relationships/hyperlink" Target="https://www.francecompetences.fr/recherche/rncp/14892/" TargetMode="External"/><Relationship Id="rId18" Type="http://schemas.openxmlformats.org/officeDocument/2006/relationships/hyperlink" Target="https://www.francecompetences.fr/recherche/rncp/4875/" TargetMode="External"/><Relationship Id="rId26" Type="http://schemas.openxmlformats.org/officeDocument/2006/relationships/hyperlink" Target="https://www.francecompetences.fr/recherche/rncp/22994/" TargetMode="External"/><Relationship Id="rId3" Type="http://schemas.openxmlformats.org/officeDocument/2006/relationships/hyperlink" Target="https://www.francecompetences.fr/recherche/rncp/34788/" TargetMode="External"/><Relationship Id="rId21" Type="http://schemas.openxmlformats.org/officeDocument/2006/relationships/hyperlink" Target="https://www.francecompetences.fr/recherche/rncp/29987/" TargetMode="External"/><Relationship Id="rId7" Type="http://schemas.openxmlformats.org/officeDocument/2006/relationships/hyperlink" Target="https://www.francecompetences.fr/recherche/rncp/9083/" TargetMode="External"/><Relationship Id="rId12" Type="http://schemas.openxmlformats.org/officeDocument/2006/relationships/hyperlink" Target="https://www.francecompetences.fr/recherche/rncp/462/" TargetMode="External"/><Relationship Id="rId17" Type="http://schemas.openxmlformats.org/officeDocument/2006/relationships/hyperlink" Target="https://www.francecompetences.fr/recherche/rncp/19411/" TargetMode="External"/><Relationship Id="rId25" Type="http://schemas.openxmlformats.org/officeDocument/2006/relationships/hyperlink" Target="https://www.francecompetences.fr/recherche/rncp/26825/" TargetMode="External"/><Relationship Id="rId33" Type="http://schemas.openxmlformats.org/officeDocument/2006/relationships/hyperlink" Target="https://www.francecompetences.fr/recherche/rs/2627/" TargetMode="External"/><Relationship Id="rId2" Type="http://schemas.openxmlformats.org/officeDocument/2006/relationships/hyperlink" Target="https://www.legifrance.gouv.fr/conv_coll/article/KALIARTI000043793145" TargetMode="External"/><Relationship Id="rId16" Type="http://schemas.openxmlformats.org/officeDocument/2006/relationships/hyperlink" Target="https://www.francecompetences.fr/recherche/rncp/32021/" TargetMode="External"/><Relationship Id="rId20" Type="http://schemas.openxmlformats.org/officeDocument/2006/relationships/hyperlink" Target="https://www.francecompetences.fr/recherche/rncp/29983/" TargetMode="External"/><Relationship Id="rId29" Type="http://schemas.openxmlformats.org/officeDocument/2006/relationships/hyperlink" Target="https://www.francecompetences.fr/recherche/rncp/31923/" TargetMode="External"/><Relationship Id="rId1" Type="http://schemas.openxmlformats.org/officeDocument/2006/relationships/slideLayout" Target="../slideLayouts/slideLayout14.xml"/><Relationship Id="rId6" Type="http://schemas.openxmlformats.org/officeDocument/2006/relationships/hyperlink" Target="https://www.francecompetences.fr/recherche/rncp/32350/" TargetMode="External"/><Relationship Id="rId11" Type="http://schemas.openxmlformats.org/officeDocument/2006/relationships/hyperlink" Target="https://www.francecompetences.fr/recherche/rncp/854/" TargetMode="External"/><Relationship Id="rId24" Type="http://schemas.openxmlformats.org/officeDocument/2006/relationships/hyperlink" Target="https://www.francecompetences.fr/recherche/rncp/29828/" TargetMode="External"/><Relationship Id="rId32" Type="http://schemas.openxmlformats.org/officeDocument/2006/relationships/hyperlink" Target="https://www.francecompetences.fr/recherche/rs/2644/" TargetMode="External"/><Relationship Id="rId5" Type="http://schemas.openxmlformats.org/officeDocument/2006/relationships/hyperlink" Target="https://www.francecompetences.fr/recherche/rncp/17791/" TargetMode="External"/><Relationship Id="rId15" Type="http://schemas.openxmlformats.org/officeDocument/2006/relationships/hyperlink" Target="https://www.francecompetences.fr/recherche/rncp/1895/" TargetMode="External"/><Relationship Id="rId23" Type="http://schemas.openxmlformats.org/officeDocument/2006/relationships/hyperlink" Target="https://www.francecompetences.fr/recherche/rncp/29980/" TargetMode="External"/><Relationship Id="rId28" Type="http://schemas.openxmlformats.org/officeDocument/2006/relationships/hyperlink" Target="https://www.francecompetences.fr/recherche/rncp/35025/" TargetMode="External"/><Relationship Id="rId10" Type="http://schemas.openxmlformats.org/officeDocument/2006/relationships/hyperlink" Target="https://www.francecompetences.fr/recherche/rncp/7481/" TargetMode="External"/><Relationship Id="rId19" Type="http://schemas.openxmlformats.org/officeDocument/2006/relationships/hyperlink" Target="https://www.francecompetences.fr/recherche/rncp/23940/" TargetMode="External"/><Relationship Id="rId31" Type="http://schemas.openxmlformats.org/officeDocument/2006/relationships/hyperlink" Target="https://www.francecompetences.fr/recherche/rncp/18000/" TargetMode="External"/><Relationship Id="rId4" Type="http://schemas.openxmlformats.org/officeDocument/2006/relationships/hyperlink" Target="https://www.francecompetences.fr/recherche/rncp/34718/" TargetMode="External"/><Relationship Id="rId9" Type="http://schemas.openxmlformats.org/officeDocument/2006/relationships/hyperlink" Target="https://www.francecompetences.fr/recherche/rncp/6989/" TargetMode="External"/><Relationship Id="rId14" Type="http://schemas.openxmlformats.org/officeDocument/2006/relationships/hyperlink" Target="https://www.francecompetences.fr/recherche/rncp/24815/" TargetMode="External"/><Relationship Id="rId22" Type="http://schemas.openxmlformats.org/officeDocument/2006/relationships/hyperlink" Target="https://www.francecompetences.fr/recherche/rncp/29982/" TargetMode="External"/><Relationship Id="rId27" Type="http://schemas.openxmlformats.org/officeDocument/2006/relationships/hyperlink" Target="https://www.francecompetences.fr/recherche/rncp/34884/" TargetMode="External"/><Relationship Id="rId30" Type="http://schemas.openxmlformats.org/officeDocument/2006/relationships/hyperlink" Target="https://www.francecompetences.fr/recherche/rncp/2867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afdas.com/entreprises/services/professionnaliser/prestations-appui-conseil"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hyperlink" Target="https://www.afdas.com/entreprises/services/professionnaliser/agir-en-faveur-transition-ecologique" TargetMode="External"/><Relationship Id="rId7" Type="http://schemas.openxmlformats.org/officeDocument/2006/relationships/image" Target="../media/image33.jpg"/><Relationship Id="rId12" Type="http://schemas.microsoft.com/office/2007/relationships/diagramDrawing" Target="../diagrams/drawing3.xml"/><Relationship Id="rId2" Type="http://schemas.openxmlformats.org/officeDocument/2006/relationships/hyperlink" Target="https://www.afdas.com/entreprises/services/professionnaliser/agir-en-faveur-lutte-vhss" TargetMode="External"/><Relationship Id="rId1" Type="http://schemas.openxmlformats.org/officeDocument/2006/relationships/slideLayout" Target="../slideLayouts/slideLayout2.xml"/><Relationship Id="rId6" Type="http://schemas.openxmlformats.org/officeDocument/2006/relationships/hyperlink" Target="https://www.afdas.com/entreprises/services/professionnaliser/agir-pour-prevenir-les-cybermenaces" TargetMode="External"/><Relationship Id="rId11" Type="http://schemas.openxmlformats.org/officeDocument/2006/relationships/diagramColors" Target="../diagrams/colors3.xml"/><Relationship Id="rId5" Type="http://schemas.openxmlformats.org/officeDocument/2006/relationships/hyperlink" Target="https://www.afdas.com/entreprises/services/professionnaliser/agir-en-faveur-du-handicap" TargetMode="External"/><Relationship Id="rId10" Type="http://schemas.openxmlformats.org/officeDocument/2006/relationships/diagramQuickStyle" Target="../diagrams/quickStyle3.xml"/><Relationship Id="rId4" Type="http://schemas.openxmlformats.org/officeDocument/2006/relationships/hyperlink" Target="https://www.afdas.com/entreprises/services/professionnaliser/agir-en-faveur-de-legalite-professionnelle" TargetMode="Externa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observatoires.afdas.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observatoires.afdas.com/" TargetMode="External"/><Relationship Id="rId4" Type="http://schemas.openxmlformats.org/officeDocument/2006/relationships/image" Target="../media/image35.png"/><Relationship Id="rId9" Type="http://schemas.openxmlformats.org/officeDocument/2006/relationships/image" Target="../media/image39.sv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servicesauxentreprises.lyon@afdas.com"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message-business.com/account/51394/subscribe/account.aspx?mb_culture=fr-fr&amp;mb_source=5095" TargetMode="External"/><Relationship Id="rId7" Type="http://schemas.openxmlformats.org/officeDocument/2006/relationships/image" Target="../media/image44.png"/><Relationship Id="rId2" Type="http://schemas.openxmlformats.org/officeDocument/2006/relationships/hyperlink" Target="https://www.afdas.com/" TargetMode="Externa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a:extLst>
              <a:ext uri="{FF2B5EF4-FFF2-40B4-BE49-F238E27FC236}">
                <a16:creationId xmlns:a16="http://schemas.microsoft.com/office/drawing/2014/main" id="{83C760D0-E672-43BA-B6FF-C1D948C14268}"/>
              </a:ext>
            </a:extLst>
          </p:cNvPr>
          <p:cNvSpPr>
            <a:spLocks noGrp="1"/>
          </p:cNvSpPr>
          <p:nvPr>
            <p:ph type="body" sz="quarter" idx="19"/>
          </p:nvPr>
        </p:nvSpPr>
        <p:spPr>
          <a:xfrm>
            <a:off x="662532" y="2307548"/>
            <a:ext cx="11398250" cy="504508"/>
          </a:xfrm>
        </p:spPr>
        <p:txBody>
          <a:bodyPr/>
          <a:lstStyle/>
          <a:p>
            <a:r>
              <a:rPr lang="fr-FR" sz="5400" dirty="0">
                <a:latin typeface="Verdana" panose="020B0604030504040204" pitchFamily="34" charset="0"/>
              </a:rPr>
              <a:t>L’</a:t>
            </a:r>
            <a:r>
              <a:rPr lang="fr-FR" sz="5400" dirty="0" err="1">
                <a:latin typeface="Verdana" panose="020B0604030504040204" pitchFamily="34" charset="0"/>
              </a:rPr>
              <a:t>Afdas</a:t>
            </a:r>
            <a:r>
              <a:rPr lang="fr-FR" sz="6000" dirty="0">
                <a:latin typeface="Verdana" panose="020B0604030504040204" pitchFamily="34" charset="0"/>
              </a:rPr>
              <a:t> </a:t>
            </a:r>
          </a:p>
          <a:p>
            <a:r>
              <a:rPr lang="fr-FR" sz="3200" b="0" dirty="0">
                <a:latin typeface="Verdana" panose="020B0604030504040204" pitchFamily="34" charset="0"/>
              </a:rPr>
              <a:t>Opérateur de compétences </a:t>
            </a:r>
          </a:p>
          <a:p>
            <a:r>
              <a:rPr lang="fr-FR" sz="3200" b="0" dirty="0">
                <a:latin typeface="Verdana" panose="020B0604030504040204" pitchFamily="34" charset="0"/>
              </a:rPr>
              <a:t>des industries créatives et récréatives </a:t>
            </a:r>
            <a:endParaRPr lang="fr-FR" sz="3200" dirty="0"/>
          </a:p>
          <a:p>
            <a:endParaRPr lang="fr-FR" sz="5400" dirty="0"/>
          </a:p>
        </p:txBody>
      </p:sp>
      <p:sp>
        <p:nvSpPr>
          <p:cNvPr id="8" name="Espace réservé du texte 2">
            <a:extLst>
              <a:ext uri="{FF2B5EF4-FFF2-40B4-BE49-F238E27FC236}">
                <a16:creationId xmlns:a16="http://schemas.microsoft.com/office/drawing/2014/main" id="{9ADB9C86-89E1-4B7B-B05C-4D0A577F4707}"/>
              </a:ext>
            </a:extLst>
          </p:cNvPr>
          <p:cNvSpPr txBox="1">
            <a:spLocks/>
          </p:cNvSpPr>
          <p:nvPr/>
        </p:nvSpPr>
        <p:spPr>
          <a:xfrm>
            <a:off x="317500" y="649605"/>
            <a:ext cx="8826500" cy="504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Financement formation Branches Offices de tourisme 2022</a:t>
            </a:r>
            <a:endParaRPr lang="fr-FR" b="1" dirty="0"/>
          </a:p>
        </p:txBody>
      </p:sp>
    </p:spTree>
    <p:extLst>
      <p:ext uri="{BB962C8B-B14F-4D97-AF65-F5344CB8AC3E}">
        <p14:creationId xmlns:p14="http://schemas.microsoft.com/office/powerpoint/2010/main" val="139511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A955327-5C00-4B70-85F1-18F87DE48233}"/>
              </a:ext>
            </a:extLst>
          </p:cNvPr>
          <p:cNvSpPr>
            <a:spLocks noGrp="1"/>
          </p:cNvSpPr>
          <p:nvPr>
            <p:ph type="body" sz="quarter" idx="16"/>
          </p:nvPr>
        </p:nvSpPr>
        <p:spPr>
          <a:xfrm>
            <a:off x="578029" y="1568901"/>
            <a:ext cx="9275098" cy="646113"/>
          </a:xfrm>
        </p:spPr>
        <p:txBody>
          <a:bodyPr/>
          <a:lstStyle/>
          <a:p>
            <a:r>
              <a:rPr lang="fr-FR" dirty="0"/>
              <a:t>Former pour booster votre activité !</a:t>
            </a:r>
          </a:p>
        </p:txBody>
      </p:sp>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401027" y="346362"/>
            <a:ext cx="11431851" cy="852032"/>
          </a:xfrm>
        </p:spPr>
        <p:txBody>
          <a:bodyPr/>
          <a:lstStyle/>
          <a:p>
            <a:r>
              <a:rPr lang="fr-FR" sz="4800" dirty="0"/>
              <a:t>#Rebond FNE Formation</a:t>
            </a:r>
          </a:p>
        </p:txBody>
      </p:sp>
      <p:sp>
        <p:nvSpPr>
          <p:cNvPr id="7" name="Espace réservé du texte 5">
            <a:extLst>
              <a:ext uri="{FF2B5EF4-FFF2-40B4-BE49-F238E27FC236}">
                <a16:creationId xmlns:a16="http://schemas.microsoft.com/office/drawing/2014/main" id="{53DB9531-5A3E-45D8-BFD9-49C4A5B73DB1}"/>
              </a:ext>
            </a:extLst>
          </p:cNvPr>
          <p:cNvSpPr txBox="1">
            <a:spLocks/>
          </p:cNvSpPr>
          <p:nvPr/>
        </p:nvSpPr>
        <p:spPr>
          <a:xfrm>
            <a:off x="919856" y="2999137"/>
            <a:ext cx="7505684" cy="504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dirty="0">
                <a:latin typeface="Arial Black" panose="020B0A04020102020204" pitchFamily="34" charset="0"/>
              </a:rPr>
              <a:t>Plus souple, plus agile</a:t>
            </a:r>
          </a:p>
          <a:p>
            <a:pPr marL="0" indent="0" algn="ctr">
              <a:buNone/>
            </a:pPr>
            <a:r>
              <a:rPr lang="fr-FR" sz="3200" b="1" dirty="0">
                <a:latin typeface="Arial Black" panose="020B0A04020102020204" pitchFamily="34" charset="0"/>
              </a:rPr>
              <a:t>jusqu’à 100% de financement</a:t>
            </a:r>
          </a:p>
          <a:p>
            <a:pPr marL="0" indent="0" algn="ctr">
              <a:buNone/>
            </a:pPr>
            <a:endParaRPr lang="fr-FR" sz="3200" b="1" dirty="0">
              <a:latin typeface="Arial Black" panose="020B0A04020102020204" pitchFamily="34" charset="0"/>
            </a:endParaRPr>
          </a:p>
          <a:p>
            <a:pPr marL="0" indent="0" algn="ctr">
              <a:buNone/>
            </a:pPr>
            <a:endParaRPr lang="fr-FR" sz="3200" b="1" dirty="0">
              <a:latin typeface="Arial Black" panose="020B0A04020102020204" pitchFamily="34" charset="0"/>
            </a:endParaRPr>
          </a:p>
          <a:p>
            <a:pPr marL="0" indent="0" algn="ctr">
              <a:buNone/>
            </a:pPr>
            <a:r>
              <a:rPr lang="fr-FR" sz="2000" b="1" dirty="0">
                <a:latin typeface="Arial Black" panose="020B0A04020102020204" pitchFamily="34" charset="0"/>
                <a:hlinkClick r:id="rId2"/>
              </a:rPr>
              <a:t>https://www.afdas.com/fne_formation</a:t>
            </a:r>
            <a:endParaRPr lang="fr-FR" sz="2000" b="1" dirty="0">
              <a:latin typeface="Arial Black" panose="020B0A04020102020204" pitchFamily="34" charset="0"/>
            </a:endParaRPr>
          </a:p>
          <a:p>
            <a:pPr marL="0" indent="0" algn="ctr">
              <a:buNone/>
            </a:pPr>
            <a:endParaRPr lang="fr-FR" sz="3200" b="1" dirty="0">
              <a:latin typeface="Arial Black" panose="020B0A04020102020204" pitchFamily="34" charset="0"/>
            </a:endParaRPr>
          </a:p>
        </p:txBody>
      </p:sp>
      <p:pic>
        <p:nvPicPr>
          <p:cNvPr id="6" name="Image 5">
            <a:extLst>
              <a:ext uri="{FF2B5EF4-FFF2-40B4-BE49-F238E27FC236}">
                <a16:creationId xmlns:a16="http://schemas.microsoft.com/office/drawing/2014/main" id="{832BCC23-55C2-46DA-ACC9-51E7B3A069CF}"/>
              </a:ext>
            </a:extLst>
          </p:cNvPr>
          <p:cNvPicPr>
            <a:picLocks noChangeAspect="1"/>
          </p:cNvPicPr>
          <p:nvPr/>
        </p:nvPicPr>
        <p:blipFill>
          <a:blip r:embed="rId3"/>
          <a:stretch>
            <a:fillRect/>
          </a:stretch>
        </p:blipFill>
        <p:spPr>
          <a:xfrm>
            <a:off x="8853002" y="2898324"/>
            <a:ext cx="2000250" cy="2390775"/>
          </a:xfrm>
          <a:prstGeom prst="rect">
            <a:avLst/>
          </a:prstGeom>
        </p:spPr>
      </p:pic>
    </p:spTree>
    <p:extLst>
      <p:ext uri="{BB962C8B-B14F-4D97-AF65-F5344CB8AC3E}">
        <p14:creationId xmlns:p14="http://schemas.microsoft.com/office/powerpoint/2010/main" val="221634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137C57-6C98-42B7-BF28-44018F027148}"/>
              </a:ext>
            </a:extLst>
          </p:cNvPr>
          <p:cNvSpPr>
            <a:spLocks noGrp="1"/>
          </p:cNvSpPr>
          <p:nvPr>
            <p:ph type="body" sz="quarter" idx="11"/>
          </p:nvPr>
        </p:nvSpPr>
        <p:spPr>
          <a:xfrm>
            <a:off x="2257566" y="1793657"/>
            <a:ext cx="9720000" cy="1054372"/>
          </a:xfrm>
          <a:ln>
            <a:solidFill>
              <a:srgbClr val="FF5800"/>
            </a:solidFill>
          </a:ln>
        </p:spPr>
        <p:style>
          <a:lnRef idx="2">
            <a:schemeClr val="accent1"/>
          </a:lnRef>
          <a:fillRef idx="1">
            <a:schemeClr val="lt1"/>
          </a:fillRef>
          <a:effectRef idx="0">
            <a:schemeClr val="accent1"/>
          </a:effectRef>
          <a:fontRef idx="minor">
            <a:schemeClr val="dk1"/>
          </a:fontRef>
        </p:style>
        <p:txBody>
          <a:bodyPr/>
          <a:lstStyle/>
          <a:p>
            <a:pPr marL="342900" lvl="0" indent="-342900" algn="l">
              <a:lnSpc>
                <a:spcPct val="107000"/>
              </a:lnSpc>
              <a:spcAft>
                <a:spcPts val="200"/>
              </a:spcAft>
              <a:buFont typeface="Wingdings" panose="05000000000000000000" pitchFamily="2" charset="2"/>
              <a:buChar char=""/>
            </a:pPr>
            <a:r>
              <a:rPr lang="fr-FR" sz="1200" b="0" dirty="0">
                <a:effectLst/>
                <a:ea typeface="Calibri" panose="020F0502020204030204" pitchFamily="34" charset="0"/>
                <a:cs typeface="Calibri" panose="020F0502020204030204" pitchFamily="34" charset="0"/>
              </a:rPr>
              <a:t>Entreprises en activité partielle de droit commun</a:t>
            </a:r>
          </a:p>
          <a:p>
            <a:pPr marL="342900" lvl="0" indent="-342900" algn="l">
              <a:lnSpc>
                <a:spcPct val="107000"/>
              </a:lnSpc>
              <a:spcAft>
                <a:spcPts val="200"/>
              </a:spcAft>
              <a:buFont typeface="Wingdings" panose="05000000000000000000" pitchFamily="2" charset="2"/>
              <a:buChar char=""/>
            </a:pPr>
            <a:r>
              <a:rPr lang="fr-FR" sz="1200" b="0" dirty="0">
                <a:effectLst/>
                <a:ea typeface="Calibri" panose="020F0502020204030204" pitchFamily="34" charset="0"/>
                <a:cs typeface="Calibri" panose="020F0502020204030204" pitchFamily="34" charset="0"/>
              </a:rPr>
              <a:t>Entreprises en activité partielle de longue durée</a:t>
            </a:r>
          </a:p>
          <a:p>
            <a:pPr marL="342900" lvl="0" indent="-342900" algn="l">
              <a:lnSpc>
                <a:spcPct val="107000"/>
              </a:lnSpc>
              <a:spcAft>
                <a:spcPts val="200"/>
              </a:spcAft>
              <a:buFont typeface="Wingdings" panose="05000000000000000000" pitchFamily="2" charset="2"/>
              <a:buChar char=""/>
            </a:pPr>
            <a:r>
              <a:rPr lang="fr-FR" sz="1200" b="0" dirty="0">
                <a:effectLst/>
                <a:ea typeface="Calibri" panose="020F0502020204030204" pitchFamily="34" charset="0"/>
                <a:cs typeface="Calibri" panose="020F0502020204030204" pitchFamily="34" charset="0"/>
              </a:rPr>
              <a:t>Entreprises en difficultés économiques depuis le 1</a:t>
            </a:r>
            <a:r>
              <a:rPr lang="fr-FR" sz="1200" b="0" baseline="30000" dirty="0">
                <a:effectLst/>
                <a:ea typeface="Calibri" panose="020F0502020204030204" pitchFamily="34" charset="0"/>
                <a:cs typeface="Calibri" panose="020F0502020204030204" pitchFamily="34" charset="0"/>
              </a:rPr>
              <a:t>er</a:t>
            </a:r>
            <a:r>
              <a:rPr lang="fr-FR" sz="1200" b="0" dirty="0">
                <a:effectLst/>
                <a:ea typeface="Calibri" panose="020F0502020204030204" pitchFamily="34" charset="0"/>
                <a:cs typeface="Calibri" panose="020F0502020204030204" pitchFamily="34" charset="0"/>
              </a:rPr>
              <a:t> janvier 2020 (au sens article L1233-3 CT, </a:t>
            </a:r>
            <a:r>
              <a:rPr lang="fr-FR" sz="1200" b="0" u="sng" dirty="0">
                <a:effectLst/>
                <a:ea typeface="Calibri" panose="020F0502020204030204" pitchFamily="34" charset="0"/>
                <a:cs typeface="Calibri" panose="020F0502020204030204" pitchFamily="34" charset="0"/>
              </a:rPr>
              <a:t>hors cessation d’activité</a:t>
            </a:r>
            <a:r>
              <a:rPr lang="fr-FR" sz="1200" b="0" dirty="0">
                <a:effectLst/>
                <a:ea typeface="Calibri" panose="020F0502020204030204" pitchFamily="34" charset="0"/>
                <a:cs typeface="Calibri" panose="020F0502020204030204" pitchFamily="34" charset="0"/>
              </a:rPr>
              <a:t>)</a:t>
            </a:r>
          </a:p>
          <a:p>
            <a:pPr marL="342900" lvl="0" indent="-342900" algn="l">
              <a:lnSpc>
                <a:spcPct val="107000"/>
              </a:lnSpc>
              <a:spcAft>
                <a:spcPts val="200"/>
              </a:spcAft>
              <a:buFont typeface="Wingdings" panose="05000000000000000000" pitchFamily="2" charset="2"/>
              <a:buChar char=""/>
            </a:pPr>
            <a:r>
              <a:rPr lang="fr-FR" sz="1200" b="0" dirty="0">
                <a:effectLst/>
                <a:ea typeface="Calibri" panose="020F0502020204030204" pitchFamily="34" charset="0"/>
                <a:cs typeface="Calibri" panose="020F0502020204030204" pitchFamily="34" charset="0"/>
              </a:rPr>
              <a:t>Entreprises en reprise d’activité et/ou en mutations économiques ou technologiques importantes (écologique, énergétique, numérique)</a:t>
            </a:r>
          </a:p>
          <a:p>
            <a:endParaRPr lang="fr-FR" dirty="0"/>
          </a:p>
        </p:txBody>
      </p:sp>
      <p:sp>
        <p:nvSpPr>
          <p:cNvPr id="8" name="Espace réservé du texte 7">
            <a:extLst>
              <a:ext uri="{FF2B5EF4-FFF2-40B4-BE49-F238E27FC236}">
                <a16:creationId xmlns:a16="http://schemas.microsoft.com/office/drawing/2014/main" id="{8A955327-5C00-4B70-85F1-18F87DE48233}"/>
              </a:ext>
            </a:extLst>
          </p:cNvPr>
          <p:cNvSpPr>
            <a:spLocks noGrp="1"/>
          </p:cNvSpPr>
          <p:nvPr>
            <p:ph type="body" sz="quarter" idx="16"/>
          </p:nvPr>
        </p:nvSpPr>
        <p:spPr>
          <a:xfrm>
            <a:off x="209007" y="1793657"/>
            <a:ext cx="2046514" cy="646113"/>
          </a:xfrm>
          <a:ln>
            <a:noFill/>
          </a:ln>
        </p:spPr>
        <p:style>
          <a:lnRef idx="2">
            <a:schemeClr val="accent1"/>
          </a:lnRef>
          <a:fillRef idx="1">
            <a:schemeClr val="lt1"/>
          </a:fillRef>
          <a:effectRef idx="0">
            <a:schemeClr val="accent1"/>
          </a:effectRef>
          <a:fontRef idx="minor">
            <a:schemeClr val="dk1"/>
          </a:fontRef>
        </p:style>
        <p:txBody>
          <a:bodyPr/>
          <a:lstStyle/>
          <a:p>
            <a:pPr algn="ctr"/>
            <a:r>
              <a:rPr lang="fr-FR" sz="1600" dirty="0"/>
              <a:t>Quelles entreprises ?</a:t>
            </a:r>
          </a:p>
        </p:txBody>
      </p:sp>
      <p:sp>
        <p:nvSpPr>
          <p:cNvPr id="17" name="Espace réservé du texte 2">
            <a:extLst>
              <a:ext uri="{FF2B5EF4-FFF2-40B4-BE49-F238E27FC236}">
                <a16:creationId xmlns:a16="http://schemas.microsoft.com/office/drawing/2014/main" id="{89404409-3C15-4289-B0AF-B6052C136396}"/>
              </a:ext>
            </a:extLst>
          </p:cNvPr>
          <p:cNvSpPr txBox="1">
            <a:spLocks/>
          </p:cNvSpPr>
          <p:nvPr/>
        </p:nvSpPr>
        <p:spPr>
          <a:xfrm>
            <a:off x="2257566" y="3009036"/>
            <a:ext cx="9720000" cy="1581558"/>
          </a:xfrm>
          <a:prstGeom prst="rect">
            <a:avLst/>
          </a:prstGeom>
          <a:ln>
            <a:solidFill>
              <a:srgbClr val="FF5800"/>
            </a:solid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Salariés placés en activité partielle</a:t>
            </a:r>
          </a:p>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Salariés non placés en activité partielle</a:t>
            </a:r>
          </a:p>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Salariés des entreprises en difficultés économiques</a:t>
            </a:r>
          </a:p>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Salariés des entreprises en reprise d’activité et/ou mutation</a:t>
            </a:r>
          </a:p>
          <a:p>
            <a:pPr lvl="0">
              <a:lnSpc>
                <a:spcPct val="107000"/>
              </a:lnSpc>
              <a:spcAft>
                <a:spcPts val="200"/>
              </a:spcAft>
            </a:pPr>
            <a:r>
              <a:rPr lang="fr-FR" i="1" dirty="0">
                <a:cs typeface="Calibri" panose="020F0502020204030204" pitchFamily="34" charset="0"/>
              </a:rPr>
              <a:t>	Quel que soit leur catégorie socio-professionnelle ou leur niveau de diplôme</a:t>
            </a:r>
          </a:p>
          <a:p>
            <a:pPr lvl="0">
              <a:lnSpc>
                <a:spcPct val="107000"/>
              </a:lnSpc>
              <a:spcAft>
                <a:spcPts val="200"/>
              </a:spcAft>
            </a:pPr>
            <a:r>
              <a:rPr lang="fr-FR" sz="1000" b="1" dirty="0">
                <a:solidFill>
                  <a:srgbClr val="FF5800"/>
                </a:solidFill>
                <a:cs typeface="Calibri" panose="020F0502020204030204" pitchFamily="34" charset="0"/>
              </a:rPr>
              <a:t>/!\</a:t>
            </a:r>
            <a:r>
              <a:rPr lang="fr-FR" sz="1000" dirty="0">
                <a:cs typeface="Calibri" panose="020F0502020204030204" pitchFamily="34" charset="0"/>
              </a:rPr>
              <a:t>  Salariés inéligibles : salariés en contrat d’apprentissage &amp; en contrat de professionnalisation ainsi que les salariés concernés par un PSE ou une rupture conventionnelle.</a:t>
            </a:r>
          </a:p>
          <a:p>
            <a:endParaRPr lang="fr-FR" dirty="0"/>
          </a:p>
        </p:txBody>
      </p:sp>
      <p:sp>
        <p:nvSpPr>
          <p:cNvPr id="18" name="Espace réservé du texte 7">
            <a:extLst>
              <a:ext uri="{FF2B5EF4-FFF2-40B4-BE49-F238E27FC236}">
                <a16:creationId xmlns:a16="http://schemas.microsoft.com/office/drawing/2014/main" id="{1CDE0B20-D754-4E35-8B00-ACB76FDFB371}"/>
              </a:ext>
            </a:extLst>
          </p:cNvPr>
          <p:cNvSpPr txBox="1">
            <a:spLocks/>
          </p:cNvSpPr>
          <p:nvPr/>
        </p:nvSpPr>
        <p:spPr>
          <a:xfrm>
            <a:off x="209007" y="3009036"/>
            <a:ext cx="2046514" cy="646113"/>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600" dirty="0"/>
              <a:t>Quels salariés ?</a:t>
            </a:r>
          </a:p>
        </p:txBody>
      </p:sp>
      <p:sp>
        <p:nvSpPr>
          <p:cNvPr id="19" name="Espace réservé du texte 2">
            <a:extLst>
              <a:ext uri="{FF2B5EF4-FFF2-40B4-BE49-F238E27FC236}">
                <a16:creationId xmlns:a16="http://schemas.microsoft.com/office/drawing/2014/main" id="{CEE75A1E-1717-4E96-AB45-057DE201A1C2}"/>
              </a:ext>
            </a:extLst>
          </p:cNvPr>
          <p:cNvSpPr txBox="1">
            <a:spLocks/>
          </p:cNvSpPr>
          <p:nvPr/>
        </p:nvSpPr>
        <p:spPr>
          <a:xfrm>
            <a:off x="2257566" y="4751601"/>
            <a:ext cx="9720000" cy="760720"/>
          </a:xfrm>
          <a:prstGeom prst="rect">
            <a:avLst/>
          </a:prstGeom>
          <a:ln>
            <a:solidFill>
              <a:srgbClr val="FF5800"/>
            </a:solid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Maintenir le salarié en formation dans l’emploi pendant la durée du parcours de formation</a:t>
            </a:r>
          </a:p>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Pour les salariés en AP/APLD, obtenir l’accord écrit du salarié formé pendant son temps d’inactivité pour suivre la formation et conserver le document pendant 3 ans.  </a:t>
            </a:r>
          </a:p>
          <a:p>
            <a:endParaRPr lang="fr-FR" dirty="0"/>
          </a:p>
        </p:txBody>
      </p:sp>
      <p:sp>
        <p:nvSpPr>
          <p:cNvPr id="20" name="Espace réservé du texte 7">
            <a:extLst>
              <a:ext uri="{FF2B5EF4-FFF2-40B4-BE49-F238E27FC236}">
                <a16:creationId xmlns:a16="http://schemas.microsoft.com/office/drawing/2014/main" id="{E182C1B7-BD53-4A3B-BBC6-67ADCB01E64D}"/>
              </a:ext>
            </a:extLst>
          </p:cNvPr>
          <p:cNvSpPr txBox="1">
            <a:spLocks/>
          </p:cNvSpPr>
          <p:nvPr/>
        </p:nvSpPr>
        <p:spPr>
          <a:xfrm>
            <a:off x="209007" y="4751601"/>
            <a:ext cx="2046514" cy="76072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600" dirty="0"/>
              <a:t>Quelles obligations pour l’employeur ?</a:t>
            </a:r>
          </a:p>
        </p:txBody>
      </p:sp>
      <p:sp>
        <p:nvSpPr>
          <p:cNvPr id="23" name="Espace réservé du texte 7">
            <a:extLst>
              <a:ext uri="{FF2B5EF4-FFF2-40B4-BE49-F238E27FC236}">
                <a16:creationId xmlns:a16="http://schemas.microsoft.com/office/drawing/2014/main" id="{648EC78F-3980-4393-9EB1-B28E65C916F1}"/>
              </a:ext>
            </a:extLst>
          </p:cNvPr>
          <p:cNvSpPr txBox="1">
            <a:spLocks/>
          </p:cNvSpPr>
          <p:nvPr/>
        </p:nvSpPr>
        <p:spPr>
          <a:xfrm>
            <a:off x="209007" y="5673329"/>
            <a:ext cx="2046514" cy="76072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600" dirty="0"/>
              <a:t>2 régimes d’aides</a:t>
            </a:r>
          </a:p>
        </p:txBody>
      </p:sp>
      <p:sp>
        <p:nvSpPr>
          <p:cNvPr id="22" name="Espace réservé du texte 2">
            <a:extLst>
              <a:ext uri="{FF2B5EF4-FFF2-40B4-BE49-F238E27FC236}">
                <a16:creationId xmlns:a16="http://schemas.microsoft.com/office/drawing/2014/main" id="{51F9E8EF-B5E8-441D-BBC6-F0AE425FF196}"/>
              </a:ext>
            </a:extLst>
          </p:cNvPr>
          <p:cNvSpPr txBox="1">
            <a:spLocks/>
          </p:cNvSpPr>
          <p:nvPr/>
        </p:nvSpPr>
        <p:spPr>
          <a:xfrm>
            <a:off x="2266275" y="5673329"/>
            <a:ext cx="4860000" cy="760720"/>
          </a:xfrm>
          <a:prstGeom prst="rect">
            <a:avLst/>
          </a:prstGeom>
          <a:ln>
            <a:solidFill>
              <a:srgbClr val="FF5800"/>
            </a:solid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7000"/>
              </a:lnSpc>
              <a:spcAft>
                <a:spcPts val="200"/>
              </a:spcAft>
            </a:pPr>
            <a:r>
              <a:rPr lang="fr-FR" dirty="0">
                <a:cs typeface="Calibri" panose="020F0502020204030204" pitchFamily="34" charset="0"/>
              </a:rPr>
              <a:t>Régime cadre temporaire SA.56985</a:t>
            </a:r>
          </a:p>
          <a:p>
            <a:pPr marL="342900" indent="-342900">
              <a:lnSpc>
                <a:spcPct val="107000"/>
              </a:lnSpc>
              <a:spcAft>
                <a:spcPts val="200"/>
              </a:spcAft>
              <a:buFont typeface="Wingdings" panose="05000000000000000000" pitchFamily="2" charset="2"/>
              <a:buChar char=""/>
            </a:pPr>
            <a:r>
              <a:rPr lang="fr-FR" dirty="0">
                <a:cs typeface="Calibri" panose="020F0502020204030204" pitchFamily="34" charset="0"/>
              </a:rPr>
              <a:t>Ne pas dépasser 2,3 M€ HT d’aides publiques obtenues dans le cadre de la crise COVID-19</a:t>
            </a:r>
          </a:p>
          <a:p>
            <a:endParaRPr lang="fr-FR" dirty="0"/>
          </a:p>
        </p:txBody>
      </p:sp>
      <p:sp>
        <p:nvSpPr>
          <p:cNvPr id="24" name="Espace réservé du texte 2">
            <a:extLst>
              <a:ext uri="{FF2B5EF4-FFF2-40B4-BE49-F238E27FC236}">
                <a16:creationId xmlns:a16="http://schemas.microsoft.com/office/drawing/2014/main" id="{3C04E15A-9239-4742-8A81-567DABA2A503}"/>
              </a:ext>
            </a:extLst>
          </p:cNvPr>
          <p:cNvSpPr txBox="1">
            <a:spLocks/>
          </p:cNvSpPr>
          <p:nvPr/>
        </p:nvSpPr>
        <p:spPr>
          <a:xfrm>
            <a:off x="7117566" y="5673329"/>
            <a:ext cx="4860000" cy="760720"/>
          </a:xfrm>
          <a:prstGeom prst="rect">
            <a:avLst/>
          </a:prstGeom>
          <a:ln>
            <a:solidFill>
              <a:srgbClr val="FF5800"/>
            </a:solid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7000"/>
              </a:lnSpc>
              <a:spcAft>
                <a:spcPts val="200"/>
              </a:spcAft>
            </a:pPr>
            <a:r>
              <a:rPr lang="fr-FR" dirty="0">
                <a:cs typeface="Calibri" panose="020F0502020204030204" pitchFamily="34" charset="0"/>
              </a:rPr>
              <a:t>Régime du Règlement général d’exemption par catégorie</a:t>
            </a:r>
          </a:p>
          <a:p>
            <a:pPr marL="342900" lvl="0" indent="-342900">
              <a:lnSpc>
                <a:spcPct val="107000"/>
              </a:lnSpc>
              <a:spcAft>
                <a:spcPts val="200"/>
              </a:spcAft>
              <a:buFont typeface="Wingdings" panose="05000000000000000000" pitchFamily="2" charset="2"/>
              <a:buChar char=""/>
            </a:pPr>
            <a:r>
              <a:rPr lang="fr-FR" dirty="0">
                <a:cs typeface="Calibri" panose="020F0502020204030204" pitchFamily="34" charset="0"/>
              </a:rPr>
              <a:t>Ne pas dépasser 2 M€ HT par projet de formation</a:t>
            </a:r>
          </a:p>
          <a:p>
            <a:endParaRPr lang="fr-FR" dirty="0"/>
          </a:p>
        </p:txBody>
      </p:sp>
      <p:sp>
        <p:nvSpPr>
          <p:cNvPr id="13" name="Espace réservé du texte 7">
            <a:extLst>
              <a:ext uri="{FF2B5EF4-FFF2-40B4-BE49-F238E27FC236}">
                <a16:creationId xmlns:a16="http://schemas.microsoft.com/office/drawing/2014/main" id="{B3478A30-F0D7-4E77-8F5C-A8587B279532}"/>
              </a:ext>
            </a:extLst>
          </p:cNvPr>
          <p:cNvSpPr txBox="1">
            <a:spLocks/>
          </p:cNvSpPr>
          <p:nvPr/>
        </p:nvSpPr>
        <p:spPr>
          <a:xfrm>
            <a:off x="4696275" y="6280373"/>
            <a:ext cx="2237655" cy="462529"/>
          </a:xfrm>
          <a:custGeom>
            <a:avLst/>
            <a:gdLst>
              <a:gd name="connsiteX0" fmla="*/ 0 w 2237655"/>
              <a:gd name="connsiteY0" fmla="*/ 0 h 462529"/>
              <a:gd name="connsiteX1" fmla="*/ 581790 w 2237655"/>
              <a:gd name="connsiteY1" fmla="*/ 0 h 462529"/>
              <a:gd name="connsiteX2" fmla="*/ 1185957 w 2237655"/>
              <a:gd name="connsiteY2" fmla="*/ 0 h 462529"/>
              <a:gd name="connsiteX3" fmla="*/ 2237655 w 2237655"/>
              <a:gd name="connsiteY3" fmla="*/ 0 h 462529"/>
              <a:gd name="connsiteX4" fmla="*/ 2237655 w 2237655"/>
              <a:gd name="connsiteY4" fmla="*/ 462529 h 462529"/>
              <a:gd name="connsiteX5" fmla="*/ 1633488 w 2237655"/>
              <a:gd name="connsiteY5" fmla="*/ 462529 h 462529"/>
              <a:gd name="connsiteX6" fmla="*/ 1051698 w 2237655"/>
              <a:gd name="connsiteY6" fmla="*/ 462529 h 462529"/>
              <a:gd name="connsiteX7" fmla="*/ 0 w 2237655"/>
              <a:gd name="connsiteY7" fmla="*/ 462529 h 462529"/>
              <a:gd name="connsiteX8" fmla="*/ 0 w 2237655"/>
              <a:gd name="connsiteY8" fmla="*/ 0 h 4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655" h="462529" fill="none" extrusionOk="0">
                <a:moveTo>
                  <a:pt x="0" y="0"/>
                </a:moveTo>
                <a:cubicBezTo>
                  <a:pt x="176644" y="-59143"/>
                  <a:pt x="441620" y="39347"/>
                  <a:pt x="581790" y="0"/>
                </a:cubicBezTo>
                <a:cubicBezTo>
                  <a:pt x="721960" y="-39347"/>
                  <a:pt x="949934" y="44774"/>
                  <a:pt x="1185957" y="0"/>
                </a:cubicBezTo>
                <a:cubicBezTo>
                  <a:pt x="1421980" y="-44774"/>
                  <a:pt x="1829551" y="20459"/>
                  <a:pt x="2237655" y="0"/>
                </a:cubicBezTo>
                <a:cubicBezTo>
                  <a:pt x="2265729" y="107172"/>
                  <a:pt x="2186134" y="240639"/>
                  <a:pt x="2237655" y="462529"/>
                </a:cubicBezTo>
                <a:cubicBezTo>
                  <a:pt x="2027986" y="526610"/>
                  <a:pt x="1916211" y="405555"/>
                  <a:pt x="1633488" y="462529"/>
                </a:cubicBezTo>
                <a:cubicBezTo>
                  <a:pt x="1350765" y="519503"/>
                  <a:pt x="1172132" y="443188"/>
                  <a:pt x="1051698" y="462529"/>
                </a:cubicBezTo>
                <a:cubicBezTo>
                  <a:pt x="931264" y="481870"/>
                  <a:pt x="261067" y="412886"/>
                  <a:pt x="0" y="462529"/>
                </a:cubicBezTo>
                <a:cubicBezTo>
                  <a:pt x="-50871" y="292870"/>
                  <a:pt x="203" y="144380"/>
                  <a:pt x="0" y="0"/>
                </a:cubicBezTo>
                <a:close/>
              </a:path>
              <a:path w="2237655" h="462529" stroke="0" extrusionOk="0">
                <a:moveTo>
                  <a:pt x="0" y="0"/>
                </a:moveTo>
                <a:cubicBezTo>
                  <a:pt x="174480" y="-54281"/>
                  <a:pt x="421251" y="49177"/>
                  <a:pt x="604167" y="0"/>
                </a:cubicBezTo>
                <a:cubicBezTo>
                  <a:pt x="787083" y="-49177"/>
                  <a:pt x="976321" y="48569"/>
                  <a:pt x="1185957" y="0"/>
                </a:cubicBezTo>
                <a:cubicBezTo>
                  <a:pt x="1395593" y="-48569"/>
                  <a:pt x="1582256" y="14261"/>
                  <a:pt x="1722994" y="0"/>
                </a:cubicBezTo>
                <a:cubicBezTo>
                  <a:pt x="1863732" y="-14261"/>
                  <a:pt x="2118378" y="32093"/>
                  <a:pt x="2237655" y="0"/>
                </a:cubicBezTo>
                <a:cubicBezTo>
                  <a:pt x="2262394" y="111881"/>
                  <a:pt x="2202910" y="292097"/>
                  <a:pt x="2237655" y="462529"/>
                </a:cubicBezTo>
                <a:cubicBezTo>
                  <a:pt x="2033172" y="482441"/>
                  <a:pt x="1909703" y="441077"/>
                  <a:pt x="1722994" y="462529"/>
                </a:cubicBezTo>
                <a:cubicBezTo>
                  <a:pt x="1536285" y="483981"/>
                  <a:pt x="1447308" y="452680"/>
                  <a:pt x="1185957" y="462529"/>
                </a:cubicBezTo>
                <a:cubicBezTo>
                  <a:pt x="924606" y="472378"/>
                  <a:pt x="758535" y="406432"/>
                  <a:pt x="626543" y="462529"/>
                </a:cubicBezTo>
                <a:cubicBezTo>
                  <a:pt x="494551" y="518626"/>
                  <a:pt x="272742" y="419406"/>
                  <a:pt x="0" y="462529"/>
                </a:cubicBezTo>
                <a:cubicBezTo>
                  <a:pt x="-34238" y="349054"/>
                  <a:pt x="1717" y="144609"/>
                  <a:pt x="0" y="0"/>
                </a:cubicBezTo>
                <a:close/>
              </a:path>
            </a:pathLst>
          </a:custGeom>
          <a:solidFill>
            <a:schemeClr val="bg1"/>
          </a:solidFill>
          <a:ln w="12700" cap="flat" cmpd="sng" algn="ctr">
            <a:solidFill>
              <a:srgbClr val="FF5800"/>
            </a:solidFill>
            <a:prstDash val="solid"/>
            <a:miter lim="800000"/>
            <a:extLst>
              <a:ext uri="{C807C97D-BFC1-408E-A445-0C87EB9F89A2}">
                <ask:lineSketchStyleProps xmlns:ask="http://schemas.microsoft.com/office/drawing/2018/sketchyshapes" sd="355932122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200" b="0" dirty="0">
                <a:latin typeface="+mn-lt"/>
              </a:rPr>
              <a:t>Le seuil s’apprécie à la maille du SIREN ou du GROUPE </a:t>
            </a:r>
          </a:p>
        </p:txBody>
      </p:sp>
      <p:sp>
        <p:nvSpPr>
          <p:cNvPr id="14" name="Espace réservé du texte 7">
            <a:extLst>
              <a:ext uri="{FF2B5EF4-FFF2-40B4-BE49-F238E27FC236}">
                <a16:creationId xmlns:a16="http://schemas.microsoft.com/office/drawing/2014/main" id="{953D6290-E37B-45CB-BCF2-EA9F889488AE}"/>
              </a:ext>
            </a:extLst>
          </p:cNvPr>
          <p:cNvSpPr txBox="1">
            <a:spLocks/>
          </p:cNvSpPr>
          <p:nvPr/>
        </p:nvSpPr>
        <p:spPr>
          <a:xfrm>
            <a:off x="2668776" y="6354228"/>
            <a:ext cx="1835154" cy="314817"/>
          </a:xfrm>
          <a:custGeom>
            <a:avLst/>
            <a:gdLst>
              <a:gd name="connsiteX0" fmla="*/ 0 w 1835154"/>
              <a:gd name="connsiteY0" fmla="*/ 0 h 314817"/>
              <a:gd name="connsiteX1" fmla="*/ 477140 w 1835154"/>
              <a:gd name="connsiteY1" fmla="*/ 0 h 314817"/>
              <a:gd name="connsiteX2" fmla="*/ 972632 w 1835154"/>
              <a:gd name="connsiteY2" fmla="*/ 0 h 314817"/>
              <a:gd name="connsiteX3" fmla="*/ 1835154 w 1835154"/>
              <a:gd name="connsiteY3" fmla="*/ 0 h 314817"/>
              <a:gd name="connsiteX4" fmla="*/ 1835154 w 1835154"/>
              <a:gd name="connsiteY4" fmla="*/ 314817 h 314817"/>
              <a:gd name="connsiteX5" fmla="*/ 1339662 w 1835154"/>
              <a:gd name="connsiteY5" fmla="*/ 314817 h 314817"/>
              <a:gd name="connsiteX6" fmla="*/ 862522 w 1835154"/>
              <a:gd name="connsiteY6" fmla="*/ 314817 h 314817"/>
              <a:gd name="connsiteX7" fmla="*/ 0 w 1835154"/>
              <a:gd name="connsiteY7" fmla="*/ 314817 h 314817"/>
              <a:gd name="connsiteX8" fmla="*/ 0 w 1835154"/>
              <a:gd name="connsiteY8" fmla="*/ 0 h 31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154" h="314817" fill="none" extrusionOk="0">
                <a:moveTo>
                  <a:pt x="0" y="0"/>
                </a:moveTo>
                <a:cubicBezTo>
                  <a:pt x="146159" y="-12114"/>
                  <a:pt x="320681" y="56696"/>
                  <a:pt x="477140" y="0"/>
                </a:cubicBezTo>
                <a:cubicBezTo>
                  <a:pt x="633599" y="-56696"/>
                  <a:pt x="859131" y="31426"/>
                  <a:pt x="972632" y="0"/>
                </a:cubicBezTo>
                <a:cubicBezTo>
                  <a:pt x="1086133" y="-31426"/>
                  <a:pt x="1409600" y="73666"/>
                  <a:pt x="1835154" y="0"/>
                </a:cubicBezTo>
                <a:cubicBezTo>
                  <a:pt x="1853891" y="111621"/>
                  <a:pt x="1819888" y="166447"/>
                  <a:pt x="1835154" y="314817"/>
                </a:cubicBezTo>
                <a:cubicBezTo>
                  <a:pt x="1682047" y="328178"/>
                  <a:pt x="1478413" y="261128"/>
                  <a:pt x="1339662" y="314817"/>
                </a:cubicBezTo>
                <a:cubicBezTo>
                  <a:pt x="1200911" y="368506"/>
                  <a:pt x="992147" y="310215"/>
                  <a:pt x="862522" y="314817"/>
                </a:cubicBezTo>
                <a:cubicBezTo>
                  <a:pt x="732897" y="319419"/>
                  <a:pt x="411849" y="229298"/>
                  <a:pt x="0" y="314817"/>
                </a:cubicBezTo>
                <a:cubicBezTo>
                  <a:pt x="-15604" y="204431"/>
                  <a:pt x="1393" y="121020"/>
                  <a:pt x="0" y="0"/>
                </a:cubicBezTo>
                <a:close/>
              </a:path>
              <a:path w="1835154" h="314817" stroke="0" extrusionOk="0">
                <a:moveTo>
                  <a:pt x="0" y="0"/>
                </a:moveTo>
                <a:cubicBezTo>
                  <a:pt x="183031" y="-36765"/>
                  <a:pt x="261242" y="20279"/>
                  <a:pt x="495492" y="0"/>
                </a:cubicBezTo>
                <a:cubicBezTo>
                  <a:pt x="729742" y="-20279"/>
                  <a:pt x="772278" y="9682"/>
                  <a:pt x="972632" y="0"/>
                </a:cubicBezTo>
                <a:cubicBezTo>
                  <a:pt x="1172986" y="-9682"/>
                  <a:pt x="1323068" y="25897"/>
                  <a:pt x="1413069" y="0"/>
                </a:cubicBezTo>
                <a:cubicBezTo>
                  <a:pt x="1503070" y="-25897"/>
                  <a:pt x="1650332" y="28970"/>
                  <a:pt x="1835154" y="0"/>
                </a:cubicBezTo>
                <a:cubicBezTo>
                  <a:pt x="1835170" y="119764"/>
                  <a:pt x="1808989" y="200591"/>
                  <a:pt x="1835154" y="314817"/>
                </a:cubicBezTo>
                <a:cubicBezTo>
                  <a:pt x="1704962" y="328171"/>
                  <a:pt x="1618171" y="291873"/>
                  <a:pt x="1413069" y="314817"/>
                </a:cubicBezTo>
                <a:cubicBezTo>
                  <a:pt x="1207968" y="337761"/>
                  <a:pt x="1094286" y="275668"/>
                  <a:pt x="972632" y="314817"/>
                </a:cubicBezTo>
                <a:cubicBezTo>
                  <a:pt x="850978" y="353966"/>
                  <a:pt x="699250" y="269279"/>
                  <a:pt x="513843" y="314817"/>
                </a:cubicBezTo>
                <a:cubicBezTo>
                  <a:pt x="328436" y="360355"/>
                  <a:pt x="157378" y="283887"/>
                  <a:pt x="0" y="314817"/>
                </a:cubicBezTo>
                <a:cubicBezTo>
                  <a:pt x="-27870" y="183142"/>
                  <a:pt x="23129" y="98845"/>
                  <a:pt x="0" y="0"/>
                </a:cubicBezTo>
                <a:close/>
              </a:path>
            </a:pathLst>
          </a:custGeom>
          <a:solidFill>
            <a:schemeClr val="bg1"/>
          </a:solidFill>
          <a:ln w="12700" cap="flat" cmpd="sng" algn="ctr">
            <a:solidFill>
              <a:srgbClr val="FF5800"/>
            </a:solidFill>
            <a:prstDash val="solid"/>
            <a:miter lim="800000"/>
            <a:extLst>
              <a:ext uri="{C807C97D-BFC1-408E-A445-0C87EB9F89A2}">
                <ask:lineSketchStyleProps xmlns:ask="http://schemas.microsoft.com/office/drawing/2018/sketchyshapes" sd="355932122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200" b="0" dirty="0">
                <a:latin typeface="+mn-lt"/>
              </a:rPr>
              <a:t>Jusqu’au 30 juin 2022</a:t>
            </a:r>
          </a:p>
        </p:txBody>
      </p:sp>
      <p:sp>
        <p:nvSpPr>
          <p:cNvPr id="21" name="Espace réservé du texte 9">
            <a:extLst>
              <a:ext uri="{FF2B5EF4-FFF2-40B4-BE49-F238E27FC236}">
                <a16:creationId xmlns:a16="http://schemas.microsoft.com/office/drawing/2014/main" id="{D693D65B-3D8F-463E-B75A-FB8DB20AB9AC}"/>
              </a:ext>
            </a:extLst>
          </p:cNvPr>
          <p:cNvSpPr txBox="1">
            <a:spLocks/>
          </p:cNvSpPr>
          <p:nvPr/>
        </p:nvSpPr>
        <p:spPr>
          <a:xfrm>
            <a:off x="401027" y="346362"/>
            <a:ext cx="11431851" cy="8520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#Rebond FNE Formation</a:t>
            </a:r>
          </a:p>
        </p:txBody>
      </p:sp>
    </p:spTree>
    <p:extLst>
      <p:ext uri="{BB962C8B-B14F-4D97-AF65-F5344CB8AC3E}">
        <p14:creationId xmlns:p14="http://schemas.microsoft.com/office/powerpoint/2010/main" val="364769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137C57-6C98-42B7-BF28-44018F027148}"/>
              </a:ext>
            </a:extLst>
          </p:cNvPr>
          <p:cNvSpPr>
            <a:spLocks noGrp="1"/>
          </p:cNvSpPr>
          <p:nvPr>
            <p:ph type="body" sz="quarter" idx="11"/>
          </p:nvPr>
        </p:nvSpPr>
        <p:spPr>
          <a:xfrm>
            <a:off x="2257566" y="1628191"/>
            <a:ext cx="9720000" cy="1395267"/>
          </a:xfrm>
          <a:ln>
            <a:solidFill>
              <a:srgbClr val="FF5800"/>
            </a:solidFill>
          </a:ln>
        </p:spPr>
        <p:style>
          <a:lnRef idx="2">
            <a:schemeClr val="accent1"/>
          </a:lnRef>
          <a:fillRef idx="1">
            <a:schemeClr val="lt1"/>
          </a:fillRef>
          <a:effectRef idx="0">
            <a:schemeClr val="accent1"/>
          </a:effectRef>
          <a:fontRef idx="minor">
            <a:schemeClr val="dk1"/>
          </a:fontRef>
        </p:style>
        <p:txBody>
          <a:bodyPr/>
          <a:lstStyle/>
          <a:p>
            <a:pPr marL="342900" indent="-342900">
              <a:lnSpc>
                <a:spcPct val="107000"/>
              </a:lnSpc>
              <a:spcAft>
                <a:spcPts val="200"/>
              </a:spcAft>
              <a:buFont typeface="Wingdings" panose="05000000000000000000" pitchFamily="2" charset="2"/>
              <a:buChar char=""/>
            </a:pPr>
            <a:r>
              <a:rPr lang="fr-FR" dirty="0">
                <a:cs typeface="Calibri" panose="020F0502020204030204" pitchFamily="34" charset="0"/>
              </a:rPr>
              <a:t>Les formations visant à développer les compétences et à renforcer l’employabilité des salariés (dont titres RNCP, diplômes d’Etat, CQP…)</a:t>
            </a:r>
          </a:p>
          <a:p>
            <a:pPr marL="342900" indent="-342900">
              <a:lnSpc>
                <a:spcPct val="107000"/>
              </a:lnSpc>
              <a:spcAft>
                <a:spcPts val="200"/>
              </a:spcAft>
              <a:buFont typeface="Wingdings" panose="05000000000000000000" pitchFamily="2" charset="2"/>
              <a:buChar char=""/>
            </a:pPr>
            <a:r>
              <a:rPr lang="fr-FR" dirty="0">
                <a:cs typeface="Calibri" panose="020F0502020204030204" pitchFamily="34" charset="0"/>
              </a:rPr>
              <a:t>Les actions d’adaptation au poste de travail lorsqu’elles répondent à l’un des 4 objectifs ci-dessous (parcours)</a:t>
            </a:r>
          </a:p>
          <a:p>
            <a:pPr marL="342900" indent="-342900">
              <a:lnSpc>
                <a:spcPct val="107000"/>
              </a:lnSpc>
              <a:spcAft>
                <a:spcPts val="200"/>
              </a:spcAft>
              <a:buFont typeface="Wingdings" panose="05000000000000000000" pitchFamily="2" charset="2"/>
              <a:buChar char=""/>
            </a:pPr>
            <a:r>
              <a:rPr lang="fr-FR" dirty="0">
                <a:cs typeface="Calibri" panose="020F0502020204030204" pitchFamily="34" charset="0"/>
              </a:rPr>
              <a:t>Les bilans de compétences</a:t>
            </a:r>
          </a:p>
          <a:p>
            <a:pPr marL="342900" indent="-342900">
              <a:lnSpc>
                <a:spcPct val="107000"/>
              </a:lnSpc>
              <a:spcAft>
                <a:spcPts val="200"/>
              </a:spcAft>
              <a:buFont typeface="Wingdings" panose="05000000000000000000" pitchFamily="2" charset="2"/>
              <a:buChar char=""/>
            </a:pPr>
            <a:r>
              <a:rPr lang="fr-FR" dirty="0">
                <a:cs typeface="Calibri" panose="020F0502020204030204" pitchFamily="34" charset="0"/>
              </a:rPr>
              <a:t>Les actions permettant de faire valider les acquis de l’expérience (VAE)</a:t>
            </a:r>
          </a:p>
          <a:p>
            <a:pPr>
              <a:lnSpc>
                <a:spcPct val="107000"/>
              </a:lnSpc>
              <a:spcAft>
                <a:spcPts val="200"/>
              </a:spcAft>
            </a:pPr>
            <a:r>
              <a:rPr lang="fr-FR" i="1" dirty="0">
                <a:cs typeface="Calibri" panose="020F0502020204030204" pitchFamily="34" charset="0"/>
              </a:rPr>
              <a:t>	Toute modalité pédagogique, formations externes et internes éligibles</a:t>
            </a:r>
          </a:p>
          <a:p>
            <a:endParaRPr lang="fr-FR" dirty="0"/>
          </a:p>
        </p:txBody>
      </p:sp>
      <p:sp>
        <p:nvSpPr>
          <p:cNvPr id="8" name="Espace réservé du texte 7">
            <a:extLst>
              <a:ext uri="{FF2B5EF4-FFF2-40B4-BE49-F238E27FC236}">
                <a16:creationId xmlns:a16="http://schemas.microsoft.com/office/drawing/2014/main" id="{8A955327-5C00-4B70-85F1-18F87DE48233}"/>
              </a:ext>
            </a:extLst>
          </p:cNvPr>
          <p:cNvSpPr>
            <a:spLocks noGrp="1"/>
          </p:cNvSpPr>
          <p:nvPr>
            <p:ph type="body" sz="quarter" idx="16"/>
          </p:nvPr>
        </p:nvSpPr>
        <p:spPr>
          <a:xfrm>
            <a:off x="209007" y="1628192"/>
            <a:ext cx="2046514" cy="646113"/>
          </a:xfrm>
          <a:ln>
            <a:noFill/>
          </a:ln>
        </p:spPr>
        <p:style>
          <a:lnRef idx="2">
            <a:schemeClr val="accent1"/>
          </a:lnRef>
          <a:fillRef idx="1">
            <a:schemeClr val="lt1"/>
          </a:fillRef>
          <a:effectRef idx="0">
            <a:schemeClr val="accent1"/>
          </a:effectRef>
          <a:fontRef idx="minor">
            <a:schemeClr val="dk1"/>
          </a:fontRef>
        </p:style>
        <p:txBody>
          <a:bodyPr/>
          <a:lstStyle/>
          <a:p>
            <a:pPr algn="ctr"/>
            <a:r>
              <a:rPr lang="fr-FR" sz="1600" dirty="0"/>
              <a:t>Quelles formations ?</a:t>
            </a:r>
          </a:p>
        </p:txBody>
      </p:sp>
      <p:sp>
        <p:nvSpPr>
          <p:cNvPr id="17" name="Espace réservé du texte 2">
            <a:extLst>
              <a:ext uri="{FF2B5EF4-FFF2-40B4-BE49-F238E27FC236}">
                <a16:creationId xmlns:a16="http://schemas.microsoft.com/office/drawing/2014/main" id="{89404409-3C15-4289-B0AF-B6052C136396}"/>
              </a:ext>
            </a:extLst>
          </p:cNvPr>
          <p:cNvSpPr txBox="1">
            <a:spLocks/>
          </p:cNvSpPr>
          <p:nvPr/>
        </p:nvSpPr>
        <p:spPr>
          <a:xfrm>
            <a:off x="2255521" y="3296418"/>
            <a:ext cx="9720000" cy="3396118"/>
          </a:xfrm>
          <a:prstGeom prst="rect">
            <a:avLst/>
          </a:prstGeom>
          <a:ln>
            <a:solidFill>
              <a:srgbClr val="FF5800"/>
            </a:solid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7000"/>
              </a:lnSpc>
              <a:spcAft>
                <a:spcPts val="200"/>
              </a:spcAft>
            </a:pPr>
            <a:r>
              <a:rPr lang="fr-FR" b="1" dirty="0">
                <a:solidFill>
                  <a:srgbClr val="FF5800"/>
                </a:solidFill>
                <a:cs typeface="Calibri" panose="020F0502020204030204" pitchFamily="34" charset="0"/>
              </a:rPr>
              <a:t>/!\</a:t>
            </a:r>
            <a:r>
              <a:rPr lang="fr-FR" dirty="0">
                <a:cs typeface="Calibri" panose="020F0502020204030204" pitchFamily="34" charset="0"/>
              </a:rPr>
              <a:t>  Les formations doivent s’inscrire dans un </a:t>
            </a:r>
            <a:r>
              <a:rPr lang="fr-FR" b="1" dirty="0">
                <a:solidFill>
                  <a:srgbClr val="FF5800"/>
                </a:solidFill>
                <a:cs typeface="Calibri" panose="020F0502020204030204" pitchFamily="34" charset="0"/>
              </a:rPr>
              <a:t>parcours de formation </a:t>
            </a:r>
            <a:r>
              <a:rPr lang="fr-FR" dirty="0">
                <a:cs typeface="Calibri" panose="020F0502020204030204" pitchFamily="34" charset="0"/>
              </a:rPr>
              <a:t>structuré d’une durée </a:t>
            </a:r>
            <a:r>
              <a:rPr lang="fr-FR" dirty="0">
                <a:solidFill>
                  <a:srgbClr val="FF5800"/>
                </a:solidFill>
                <a:cs typeface="Calibri" panose="020F0502020204030204" pitchFamily="34" charset="0"/>
              </a:rPr>
              <a:t>maximale de 12 mois</a:t>
            </a: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r>
              <a:rPr lang="fr-FR" b="1" dirty="0">
                <a:solidFill>
                  <a:srgbClr val="FF5800"/>
                </a:solidFill>
                <a:cs typeface="Calibri" panose="020F0502020204030204" pitchFamily="34" charset="0"/>
              </a:rPr>
              <a:t>4 parcours possibles</a:t>
            </a:r>
            <a:endParaRPr lang="fr-FR"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endParaRPr lang="fr-FR" sz="1000" dirty="0">
              <a:solidFill>
                <a:srgbClr val="FF5800"/>
              </a:solidFill>
              <a:cs typeface="Calibri" panose="020F0502020204030204" pitchFamily="34" charset="0"/>
            </a:endParaRPr>
          </a:p>
          <a:p>
            <a:pPr lvl="0">
              <a:lnSpc>
                <a:spcPct val="107000"/>
              </a:lnSpc>
              <a:spcAft>
                <a:spcPts val="200"/>
              </a:spcAft>
            </a:pPr>
            <a:r>
              <a:rPr lang="fr-FR" sz="1000" dirty="0">
                <a:solidFill>
                  <a:srgbClr val="FF5800"/>
                </a:solidFill>
                <a:cs typeface="Calibri" panose="020F0502020204030204" pitchFamily="34" charset="0"/>
              </a:rPr>
              <a:t> </a:t>
            </a:r>
          </a:p>
          <a:p>
            <a:pPr lvl="0">
              <a:lnSpc>
                <a:spcPct val="107000"/>
              </a:lnSpc>
              <a:spcAft>
                <a:spcPts val="200"/>
              </a:spcAft>
            </a:pPr>
            <a:endParaRPr lang="fr-FR" sz="1000" dirty="0">
              <a:cs typeface="Calibri" panose="020F0502020204030204" pitchFamily="34" charset="0"/>
            </a:endParaRPr>
          </a:p>
          <a:p>
            <a:endParaRPr lang="fr-FR" dirty="0"/>
          </a:p>
          <a:p>
            <a:endParaRPr lang="fr-FR" dirty="0"/>
          </a:p>
          <a:p>
            <a:pPr defTabSz="1008025">
              <a:lnSpc>
                <a:spcPct val="107000"/>
              </a:lnSpc>
              <a:spcAft>
                <a:spcPts val="800"/>
              </a:spcAft>
              <a:defRPr/>
            </a:pPr>
            <a:r>
              <a:rPr lang="fr-FR" b="1" dirty="0">
                <a:solidFill>
                  <a:srgbClr val="FF5800"/>
                </a:solidFill>
                <a:cs typeface="Calibri" panose="020F0502020204030204" pitchFamily="34" charset="0"/>
              </a:rPr>
              <a:t>/!\</a:t>
            </a:r>
            <a:r>
              <a:rPr lang="fr-FR" dirty="0">
                <a:cs typeface="Calibri" panose="020F0502020204030204" pitchFamily="34" charset="0"/>
              </a:rPr>
              <a:t> </a:t>
            </a:r>
            <a:r>
              <a:rPr lang="fr-FR" i="0" dirty="0">
                <a:solidFill>
                  <a:schemeClr val="tx1"/>
                </a:solidFill>
                <a:effectLst/>
                <a:ea typeface="Calibri" panose="020F0502020204030204" pitchFamily="34" charset="0"/>
                <a:cs typeface="Calibri" panose="020F0502020204030204" pitchFamily="34" charset="0"/>
              </a:rPr>
              <a:t>Inéligibilité des formations relevant de l’obligation de formation générale à la sécurité incombant à l’employeur (Art L4121-1 L 4121-2), par apprentissage ou par alternance</a:t>
            </a:r>
          </a:p>
          <a:p>
            <a:endParaRPr lang="fr-FR" dirty="0"/>
          </a:p>
        </p:txBody>
      </p:sp>
      <p:sp>
        <p:nvSpPr>
          <p:cNvPr id="18" name="Espace réservé du texte 7">
            <a:extLst>
              <a:ext uri="{FF2B5EF4-FFF2-40B4-BE49-F238E27FC236}">
                <a16:creationId xmlns:a16="http://schemas.microsoft.com/office/drawing/2014/main" id="{1CDE0B20-D754-4E35-8B00-ACB76FDFB371}"/>
              </a:ext>
            </a:extLst>
          </p:cNvPr>
          <p:cNvSpPr txBox="1">
            <a:spLocks/>
          </p:cNvSpPr>
          <p:nvPr/>
        </p:nvSpPr>
        <p:spPr>
          <a:xfrm>
            <a:off x="148046" y="3296418"/>
            <a:ext cx="2107475" cy="646113"/>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600" dirty="0"/>
              <a:t>Quels parcours ?</a:t>
            </a:r>
          </a:p>
        </p:txBody>
      </p:sp>
      <p:graphicFrame>
        <p:nvGraphicFramePr>
          <p:cNvPr id="13" name="Diagramme 12">
            <a:extLst>
              <a:ext uri="{FF2B5EF4-FFF2-40B4-BE49-F238E27FC236}">
                <a16:creationId xmlns:a16="http://schemas.microsoft.com/office/drawing/2014/main" id="{7067EF22-0424-445A-A26C-784C98EE7AF5}"/>
              </a:ext>
            </a:extLst>
          </p:cNvPr>
          <p:cNvGraphicFramePr/>
          <p:nvPr/>
        </p:nvGraphicFramePr>
        <p:xfrm>
          <a:off x="3752266" y="3485179"/>
          <a:ext cx="6184213" cy="1392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e 14">
            <a:extLst>
              <a:ext uri="{FF2B5EF4-FFF2-40B4-BE49-F238E27FC236}">
                <a16:creationId xmlns:a16="http://schemas.microsoft.com/office/drawing/2014/main" id="{001E7FD8-2783-4926-A634-CA1BA701394A}"/>
              </a:ext>
            </a:extLst>
          </p:cNvPr>
          <p:cNvGrpSpPr/>
          <p:nvPr/>
        </p:nvGrpSpPr>
        <p:grpSpPr>
          <a:xfrm>
            <a:off x="3978683" y="4877976"/>
            <a:ext cx="1861514" cy="1089719"/>
            <a:chOff x="3571" y="1816005"/>
            <a:chExt cx="1561703" cy="1786655"/>
          </a:xfrm>
          <a:solidFill>
            <a:srgbClr val="FF5800"/>
          </a:solidFill>
        </p:grpSpPr>
        <p:sp>
          <p:nvSpPr>
            <p:cNvPr id="16" name="Rectangle : coins arrondis 15">
              <a:extLst>
                <a:ext uri="{FF2B5EF4-FFF2-40B4-BE49-F238E27FC236}">
                  <a16:creationId xmlns:a16="http://schemas.microsoft.com/office/drawing/2014/main" id="{184E3007-7E0C-41E6-A22A-B6D8228C817E}"/>
                </a:ext>
              </a:extLst>
            </p:cNvPr>
            <p:cNvSpPr/>
            <p:nvPr/>
          </p:nvSpPr>
          <p:spPr>
            <a:xfrm>
              <a:off x="3571" y="1816005"/>
              <a:ext cx="1561703" cy="1786655"/>
            </a:xfrm>
            <a:prstGeom prst="roundRect">
              <a:avLst>
                <a:gd name="adj" fmla="val 10000"/>
              </a:avLst>
            </a:prstGeom>
            <a:grpFill/>
            <a:ln>
              <a:noFill/>
            </a:ln>
          </p:spPr>
          <p:style>
            <a:lnRef idx="3">
              <a:schemeClr val="lt1"/>
            </a:lnRef>
            <a:fillRef idx="1">
              <a:schemeClr val="accent3"/>
            </a:fillRef>
            <a:effectRef idx="1">
              <a:schemeClr val="accent3"/>
            </a:effectRef>
            <a:fontRef idx="minor">
              <a:schemeClr val="lt1"/>
            </a:fontRef>
          </p:style>
        </p:sp>
        <p:sp>
          <p:nvSpPr>
            <p:cNvPr id="21" name="Rectangle : coins arrondis 4">
              <a:extLst>
                <a:ext uri="{FF2B5EF4-FFF2-40B4-BE49-F238E27FC236}">
                  <a16:creationId xmlns:a16="http://schemas.microsoft.com/office/drawing/2014/main" id="{7C237F54-BF58-47C4-83E9-99CC8D071E54}"/>
                </a:ext>
              </a:extLst>
            </p:cNvPr>
            <p:cNvSpPr txBox="1"/>
            <p:nvPr/>
          </p:nvSpPr>
          <p:spPr>
            <a:xfrm>
              <a:off x="49312" y="1861746"/>
              <a:ext cx="1470221" cy="1695173"/>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400" kern="1200" dirty="0"/>
                <a:t>Parcours reconversion</a:t>
              </a:r>
            </a:p>
          </p:txBody>
        </p:sp>
      </p:grpSp>
      <p:grpSp>
        <p:nvGrpSpPr>
          <p:cNvPr id="25" name="Groupe 24">
            <a:extLst>
              <a:ext uri="{FF2B5EF4-FFF2-40B4-BE49-F238E27FC236}">
                <a16:creationId xmlns:a16="http://schemas.microsoft.com/office/drawing/2014/main" id="{3E916A46-60A4-462A-85E2-76F373FE59F4}"/>
              </a:ext>
            </a:extLst>
          </p:cNvPr>
          <p:cNvGrpSpPr/>
          <p:nvPr/>
        </p:nvGrpSpPr>
        <p:grpSpPr>
          <a:xfrm>
            <a:off x="5895427" y="4877976"/>
            <a:ext cx="1861514" cy="1089719"/>
            <a:chOff x="2189956" y="1816005"/>
            <a:chExt cx="1561703" cy="1786655"/>
          </a:xfrm>
          <a:solidFill>
            <a:srgbClr val="FF5800"/>
          </a:solidFill>
        </p:grpSpPr>
        <p:sp>
          <p:nvSpPr>
            <p:cNvPr id="26" name="Rectangle : coins arrondis 25">
              <a:extLst>
                <a:ext uri="{FF2B5EF4-FFF2-40B4-BE49-F238E27FC236}">
                  <a16:creationId xmlns:a16="http://schemas.microsoft.com/office/drawing/2014/main" id="{279B1A33-5B7D-4721-AD9A-DC77BA91BF44}"/>
                </a:ext>
              </a:extLst>
            </p:cNvPr>
            <p:cNvSpPr/>
            <p:nvPr/>
          </p:nvSpPr>
          <p:spPr>
            <a:xfrm>
              <a:off x="2189956" y="1816005"/>
              <a:ext cx="1561703" cy="1786655"/>
            </a:xfrm>
            <a:prstGeom prst="roundRect">
              <a:avLst>
                <a:gd name="adj" fmla="val 10000"/>
              </a:avLst>
            </a:prstGeom>
            <a:grpFill/>
            <a:ln>
              <a:noFill/>
            </a:ln>
          </p:spPr>
          <p:style>
            <a:lnRef idx="3">
              <a:schemeClr val="lt1"/>
            </a:lnRef>
            <a:fillRef idx="1">
              <a:schemeClr val="accent3"/>
            </a:fillRef>
            <a:effectRef idx="1">
              <a:schemeClr val="accent3"/>
            </a:effectRef>
            <a:fontRef idx="minor">
              <a:schemeClr val="lt1"/>
            </a:fontRef>
          </p:style>
        </p:sp>
        <p:sp>
          <p:nvSpPr>
            <p:cNvPr id="27" name="Rectangle : coins arrondis 6">
              <a:extLst>
                <a:ext uri="{FF2B5EF4-FFF2-40B4-BE49-F238E27FC236}">
                  <a16:creationId xmlns:a16="http://schemas.microsoft.com/office/drawing/2014/main" id="{6CE9B2E8-DD44-4B05-9808-D50098373931}"/>
                </a:ext>
              </a:extLst>
            </p:cNvPr>
            <p:cNvSpPr txBox="1"/>
            <p:nvPr/>
          </p:nvSpPr>
          <p:spPr>
            <a:xfrm>
              <a:off x="2235697" y="1861746"/>
              <a:ext cx="1470221" cy="1695173"/>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400" kern="1200" dirty="0"/>
                <a:t>Parcours certifiant</a:t>
              </a:r>
            </a:p>
          </p:txBody>
        </p:sp>
      </p:grpSp>
      <p:grpSp>
        <p:nvGrpSpPr>
          <p:cNvPr id="28" name="Groupe 27">
            <a:extLst>
              <a:ext uri="{FF2B5EF4-FFF2-40B4-BE49-F238E27FC236}">
                <a16:creationId xmlns:a16="http://schemas.microsoft.com/office/drawing/2014/main" id="{4BACA73B-44A9-4ECA-8EAB-0821DAF42CE4}"/>
              </a:ext>
            </a:extLst>
          </p:cNvPr>
          <p:cNvGrpSpPr/>
          <p:nvPr/>
        </p:nvGrpSpPr>
        <p:grpSpPr>
          <a:xfrm>
            <a:off x="7812171" y="4877976"/>
            <a:ext cx="1861514" cy="1089719"/>
            <a:chOff x="4376340" y="1816005"/>
            <a:chExt cx="1561703" cy="1786655"/>
          </a:xfrm>
          <a:solidFill>
            <a:srgbClr val="FF5800"/>
          </a:solidFill>
        </p:grpSpPr>
        <p:sp>
          <p:nvSpPr>
            <p:cNvPr id="29" name="Rectangle : coins arrondis 28">
              <a:extLst>
                <a:ext uri="{FF2B5EF4-FFF2-40B4-BE49-F238E27FC236}">
                  <a16:creationId xmlns:a16="http://schemas.microsoft.com/office/drawing/2014/main" id="{11B44762-F58E-4E39-AF1B-A6488B94E9D5}"/>
                </a:ext>
              </a:extLst>
            </p:cNvPr>
            <p:cNvSpPr/>
            <p:nvPr/>
          </p:nvSpPr>
          <p:spPr>
            <a:xfrm>
              <a:off x="4376340" y="1816005"/>
              <a:ext cx="1561703" cy="1786655"/>
            </a:xfrm>
            <a:prstGeom prst="roundRect">
              <a:avLst>
                <a:gd name="adj" fmla="val 10000"/>
              </a:avLst>
            </a:prstGeom>
            <a:grpFill/>
            <a:ln>
              <a:noFill/>
            </a:ln>
          </p:spPr>
          <p:style>
            <a:lnRef idx="3">
              <a:schemeClr val="lt1"/>
            </a:lnRef>
            <a:fillRef idx="1">
              <a:schemeClr val="accent3"/>
            </a:fillRef>
            <a:effectRef idx="1">
              <a:schemeClr val="accent3"/>
            </a:effectRef>
            <a:fontRef idx="minor">
              <a:schemeClr val="lt1"/>
            </a:fontRef>
          </p:style>
        </p:sp>
        <p:sp>
          <p:nvSpPr>
            <p:cNvPr id="30" name="Rectangle : coins arrondis 8">
              <a:extLst>
                <a:ext uri="{FF2B5EF4-FFF2-40B4-BE49-F238E27FC236}">
                  <a16:creationId xmlns:a16="http://schemas.microsoft.com/office/drawing/2014/main" id="{0364996D-5833-4B9F-89FF-2C8112B16230}"/>
                </a:ext>
              </a:extLst>
            </p:cNvPr>
            <p:cNvSpPr txBox="1"/>
            <p:nvPr/>
          </p:nvSpPr>
          <p:spPr>
            <a:xfrm>
              <a:off x="4422081" y="1861746"/>
              <a:ext cx="1470221" cy="1695173"/>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400" kern="1200" dirty="0"/>
                <a:t>Parcours compétences spécifiques COVID-19</a:t>
              </a:r>
            </a:p>
          </p:txBody>
        </p:sp>
      </p:grpSp>
      <p:grpSp>
        <p:nvGrpSpPr>
          <p:cNvPr id="31" name="Groupe 30">
            <a:extLst>
              <a:ext uri="{FF2B5EF4-FFF2-40B4-BE49-F238E27FC236}">
                <a16:creationId xmlns:a16="http://schemas.microsoft.com/office/drawing/2014/main" id="{855568E3-D6E8-4091-8F55-4DBC0E3A4AC1}"/>
              </a:ext>
            </a:extLst>
          </p:cNvPr>
          <p:cNvGrpSpPr/>
          <p:nvPr/>
        </p:nvGrpSpPr>
        <p:grpSpPr>
          <a:xfrm>
            <a:off x="9728916" y="4877976"/>
            <a:ext cx="1861514" cy="1089719"/>
            <a:chOff x="6562724" y="1816005"/>
            <a:chExt cx="1561703" cy="1786655"/>
          </a:xfrm>
          <a:solidFill>
            <a:srgbClr val="FF5800"/>
          </a:solidFill>
        </p:grpSpPr>
        <p:sp>
          <p:nvSpPr>
            <p:cNvPr id="32" name="Rectangle : coins arrondis 31">
              <a:extLst>
                <a:ext uri="{FF2B5EF4-FFF2-40B4-BE49-F238E27FC236}">
                  <a16:creationId xmlns:a16="http://schemas.microsoft.com/office/drawing/2014/main" id="{A5F1F090-EC14-41A6-AD84-0CC6EC9A2C66}"/>
                </a:ext>
              </a:extLst>
            </p:cNvPr>
            <p:cNvSpPr/>
            <p:nvPr/>
          </p:nvSpPr>
          <p:spPr>
            <a:xfrm>
              <a:off x="6562724" y="1816005"/>
              <a:ext cx="1561703" cy="1786655"/>
            </a:xfrm>
            <a:prstGeom prst="roundRect">
              <a:avLst>
                <a:gd name="adj" fmla="val 10000"/>
              </a:avLst>
            </a:prstGeom>
            <a:grpFill/>
            <a:ln>
              <a:noFill/>
            </a:ln>
          </p:spPr>
          <p:style>
            <a:lnRef idx="3">
              <a:schemeClr val="lt1"/>
            </a:lnRef>
            <a:fillRef idx="1">
              <a:schemeClr val="accent3"/>
            </a:fillRef>
            <a:effectRef idx="1">
              <a:schemeClr val="accent3"/>
            </a:effectRef>
            <a:fontRef idx="minor">
              <a:schemeClr val="lt1"/>
            </a:fontRef>
          </p:style>
        </p:sp>
        <p:sp>
          <p:nvSpPr>
            <p:cNvPr id="33" name="Rectangle : coins arrondis 10">
              <a:extLst>
                <a:ext uri="{FF2B5EF4-FFF2-40B4-BE49-F238E27FC236}">
                  <a16:creationId xmlns:a16="http://schemas.microsoft.com/office/drawing/2014/main" id="{CA4E81C1-EDA9-4729-ABCE-86E1594C5E8D}"/>
                </a:ext>
              </a:extLst>
            </p:cNvPr>
            <p:cNvSpPr txBox="1"/>
            <p:nvPr/>
          </p:nvSpPr>
          <p:spPr>
            <a:xfrm>
              <a:off x="6608465" y="1861746"/>
              <a:ext cx="1470221" cy="1695173"/>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400" kern="1200" dirty="0"/>
                <a:t>Parcours anticipation des mutations numériques et écologiques</a:t>
              </a:r>
            </a:p>
          </p:txBody>
        </p:sp>
      </p:grpSp>
      <p:sp>
        <p:nvSpPr>
          <p:cNvPr id="34" name="Espace réservé du texte 2">
            <a:extLst>
              <a:ext uri="{FF2B5EF4-FFF2-40B4-BE49-F238E27FC236}">
                <a16:creationId xmlns:a16="http://schemas.microsoft.com/office/drawing/2014/main" id="{AAD9A230-8DFE-49F9-882B-1E503180F095}"/>
              </a:ext>
            </a:extLst>
          </p:cNvPr>
          <p:cNvSpPr txBox="1">
            <a:spLocks/>
          </p:cNvSpPr>
          <p:nvPr/>
        </p:nvSpPr>
        <p:spPr>
          <a:xfrm>
            <a:off x="144839" y="4278180"/>
            <a:ext cx="2046514" cy="1661615"/>
          </a:xfrm>
          <a:prstGeom prst="rect">
            <a:avLst/>
          </a:prstGeom>
          <a:ln w="12700" cap="flat" cmpd="sng" algn="ctr">
            <a:solidFill>
              <a:srgbClr val="FF5800"/>
            </a:solidFill>
            <a:prstDash val="solid"/>
            <a:miter lim="800000"/>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b="1" dirty="0">
                <a:solidFill>
                  <a:srgbClr val="FF5800"/>
                </a:solidFill>
                <a:cs typeface="Calibri" panose="020F0502020204030204" pitchFamily="34" charset="0"/>
              </a:rPr>
              <a:t>/!\</a:t>
            </a:r>
            <a:endParaRPr lang="fr-FR" dirty="0"/>
          </a:p>
          <a:p>
            <a:pPr algn="ctr"/>
            <a:r>
              <a:rPr lang="fr-FR" dirty="0"/>
              <a:t>Engagement du parcours avant le 31 décembre 2022</a:t>
            </a:r>
          </a:p>
          <a:p>
            <a:pPr algn="ctr"/>
            <a:endParaRPr lang="fr-FR" dirty="0"/>
          </a:p>
          <a:p>
            <a:pPr algn="ctr"/>
            <a:r>
              <a:rPr lang="fr-FR" dirty="0"/>
              <a:t>Fin du parcours avant le 31 décembre 2023</a:t>
            </a:r>
          </a:p>
          <a:p>
            <a:pPr algn="ctr"/>
            <a:endParaRPr lang="fr-FR" dirty="0"/>
          </a:p>
          <a:p>
            <a:pPr algn="ctr"/>
            <a:r>
              <a:rPr lang="fr-FR" dirty="0"/>
              <a:t>Pas de durée minimum</a:t>
            </a:r>
          </a:p>
        </p:txBody>
      </p:sp>
      <p:sp>
        <p:nvSpPr>
          <p:cNvPr id="35" name="Espace réservé du texte 9">
            <a:extLst>
              <a:ext uri="{FF2B5EF4-FFF2-40B4-BE49-F238E27FC236}">
                <a16:creationId xmlns:a16="http://schemas.microsoft.com/office/drawing/2014/main" id="{CA63B3C6-DD2C-44D2-B058-847C2C8893D8}"/>
              </a:ext>
            </a:extLst>
          </p:cNvPr>
          <p:cNvSpPr txBox="1">
            <a:spLocks/>
          </p:cNvSpPr>
          <p:nvPr/>
        </p:nvSpPr>
        <p:spPr>
          <a:xfrm>
            <a:off x="401027" y="346362"/>
            <a:ext cx="11431851" cy="8520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#Rebond FNE Formation</a:t>
            </a:r>
          </a:p>
        </p:txBody>
      </p:sp>
    </p:spTree>
    <p:extLst>
      <p:ext uri="{BB962C8B-B14F-4D97-AF65-F5344CB8AC3E}">
        <p14:creationId xmlns:p14="http://schemas.microsoft.com/office/powerpoint/2010/main" val="307782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8A955327-5C00-4B70-85F1-18F87DE48233}"/>
              </a:ext>
            </a:extLst>
          </p:cNvPr>
          <p:cNvSpPr>
            <a:spLocks noGrp="1"/>
          </p:cNvSpPr>
          <p:nvPr>
            <p:ph type="body" sz="quarter" idx="16"/>
          </p:nvPr>
        </p:nvSpPr>
        <p:spPr>
          <a:xfrm>
            <a:off x="209007" y="1628192"/>
            <a:ext cx="2046514" cy="646113"/>
          </a:xfrm>
          <a:ln>
            <a:noFill/>
          </a:ln>
        </p:spPr>
        <p:style>
          <a:lnRef idx="2">
            <a:schemeClr val="accent1"/>
          </a:lnRef>
          <a:fillRef idx="1">
            <a:schemeClr val="lt1"/>
          </a:fillRef>
          <a:effectRef idx="0">
            <a:schemeClr val="accent1"/>
          </a:effectRef>
          <a:fontRef idx="minor">
            <a:schemeClr val="dk1"/>
          </a:fontRef>
        </p:style>
        <p:txBody>
          <a:bodyPr/>
          <a:lstStyle/>
          <a:p>
            <a:pPr algn="ctr"/>
            <a:r>
              <a:rPr lang="fr-FR" sz="1600" dirty="0"/>
              <a:t>Régime cadre temporaire SA.56985</a:t>
            </a:r>
          </a:p>
        </p:txBody>
      </p:sp>
      <p:graphicFrame>
        <p:nvGraphicFramePr>
          <p:cNvPr id="24" name="Tableau 4">
            <a:extLst>
              <a:ext uri="{FF2B5EF4-FFF2-40B4-BE49-F238E27FC236}">
                <a16:creationId xmlns:a16="http://schemas.microsoft.com/office/drawing/2014/main" id="{2984089E-9BBB-48F8-9A6E-86025BA9079A}"/>
              </a:ext>
            </a:extLst>
          </p:cNvPr>
          <p:cNvGraphicFramePr>
            <a:graphicFrameLocks noGrp="1"/>
          </p:cNvGraphicFramePr>
          <p:nvPr/>
        </p:nvGraphicFramePr>
        <p:xfrm>
          <a:off x="2255520" y="1628192"/>
          <a:ext cx="9613830" cy="2511652"/>
        </p:xfrm>
        <a:graphic>
          <a:graphicData uri="http://schemas.openxmlformats.org/drawingml/2006/table">
            <a:tbl>
              <a:tblPr firstRow="1" bandRow="1">
                <a:tableStyleId>{9DCAF9ED-07DC-4A11-8D7F-57B35C25682E}</a:tableStyleId>
              </a:tblPr>
              <a:tblGrid>
                <a:gridCol w="1922766">
                  <a:extLst>
                    <a:ext uri="{9D8B030D-6E8A-4147-A177-3AD203B41FA5}">
                      <a16:colId xmlns:a16="http://schemas.microsoft.com/office/drawing/2014/main" val="3502503594"/>
                    </a:ext>
                  </a:extLst>
                </a:gridCol>
                <a:gridCol w="1922766">
                  <a:extLst>
                    <a:ext uri="{9D8B030D-6E8A-4147-A177-3AD203B41FA5}">
                      <a16:colId xmlns:a16="http://schemas.microsoft.com/office/drawing/2014/main" val="624542879"/>
                    </a:ext>
                  </a:extLst>
                </a:gridCol>
                <a:gridCol w="1922766">
                  <a:extLst>
                    <a:ext uri="{9D8B030D-6E8A-4147-A177-3AD203B41FA5}">
                      <a16:colId xmlns:a16="http://schemas.microsoft.com/office/drawing/2014/main" val="1966028323"/>
                    </a:ext>
                  </a:extLst>
                </a:gridCol>
                <a:gridCol w="1922766">
                  <a:extLst>
                    <a:ext uri="{9D8B030D-6E8A-4147-A177-3AD203B41FA5}">
                      <a16:colId xmlns:a16="http://schemas.microsoft.com/office/drawing/2014/main" val="3045072190"/>
                    </a:ext>
                  </a:extLst>
                </a:gridCol>
                <a:gridCol w="1922766">
                  <a:extLst>
                    <a:ext uri="{9D8B030D-6E8A-4147-A177-3AD203B41FA5}">
                      <a16:colId xmlns:a16="http://schemas.microsoft.com/office/drawing/2014/main" val="1750984407"/>
                    </a:ext>
                  </a:extLst>
                </a:gridCol>
              </a:tblGrid>
              <a:tr h="772556">
                <a:tc>
                  <a:txBody>
                    <a:bodyPr/>
                    <a:lstStyle/>
                    <a:p>
                      <a:pPr algn="ctr"/>
                      <a:r>
                        <a:rPr lang="fr-FR" sz="1400" dirty="0"/>
                        <a:t>Taille de l’entreprise (SIREN)</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Activité Partielle</a:t>
                      </a:r>
                    </a:p>
                    <a:p>
                      <a:pPr algn="ctr"/>
                      <a:r>
                        <a:rPr lang="fr-FR" sz="1400" dirty="0"/>
                        <a:t>(AP)</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Activité Partielle de Longue Durée </a:t>
                      </a:r>
                    </a:p>
                    <a:p>
                      <a:pPr algn="ctr"/>
                      <a:r>
                        <a:rPr lang="fr-FR" sz="1400" dirty="0"/>
                        <a:t>(APLD)</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Entreprise en difficulté économiques</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Entreprise en reprise d’activité et/ou mutation</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extLst>
                  <a:ext uri="{0D108BD9-81ED-4DB2-BD59-A6C34878D82A}">
                    <a16:rowId xmlns:a16="http://schemas.microsoft.com/office/drawing/2014/main" val="3531642117"/>
                  </a:ext>
                </a:extLst>
              </a:tr>
              <a:tr h="434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Moins de 300 salariés</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100%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100%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100%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100%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extLst>
                  <a:ext uri="{0D108BD9-81ED-4DB2-BD59-A6C34878D82A}">
                    <a16:rowId xmlns:a16="http://schemas.microsoft.com/office/drawing/2014/main" val="4053373570"/>
                  </a:ext>
                </a:extLst>
              </a:tr>
              <a:tr h="434774">
                <a:tc>
                  <a:txBody>
                    <a:bodyPr/>
                    <a:lstStyle/>
                    <a:p>
                      <a:pPr algn="ctr"/>
                      <a:r>
                        <a:rPr lang="fr-FR" sz="1200" dirty="0"/>
                        <a:t>De 300 à 1 000 salariés</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70%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80%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70%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70%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extLst>
                  <a:ext uri="{0D108BD9-81ED-4DB2-BD59-A6C34878D82A}">
                    <a16:rowId xmlns:a16="http://schemas.microsoft.com/office/drawing/2014/main" val="2970012649"/>
                  </a:ext>
                </a:extLst>
              </a:tr>
              <a:tr h="434774">
                <a:tc>
                  <a:txBody>
                    <a:bodyPr/>
                    <a:lstStyle/>
                    <a:p>
                      <a:pPr algn="ctr"/>
                      <a:r>
                        <a:rPr lang="fr-FR" sz="1200" dirty="0"/>
                        <a:t>+1000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70%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80%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40%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40%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extLst>
                  <a:ext uri="{0D108BD9-81ED-4DB2-BD59-A6C34878D82A}">
                    <a16:rowId xmlns:a16="http://schemas.microsoft.com/office/drawing/2014/main" val="908299616"/>
                  </a:ext>
                </a:extLst>
              </a:tr>
              <a:tr h="434774">
                <a:tc>
                  <a:txBody>
                    <a:bodyPr/>
                    <a:lstStyle/>
                    <a:p>
                      <a:pPr algn="ctr"/>
                      <a:r>
                        <a:rPr lang="fr-FR" sz="1200" dirty="0"/>
                        <a:t>Dépenses éligibles</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gridSpan="4">
                  <a:txBody>
                    <a:bodyPr/>
                    <a:lstStyle/>
                    <a:p>
                      <a:pPr algn="ctr"/>
                      <a:r>
                        <a:rPr lang="fr-FR" sz="1400" dirty="0"/>
                        <a:t>Coûts pédagogiques + forfait frais annexes 2 € </a:t>
                      </a:r>
                      <a:r>
                        <a:rPr lang="fr-FR" sz="1000" dirty="0"/>
                        <a:t>(présentiel)</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hMerge="1">
                  <a:txBody>
                    <a:bodyPr/>
                    <a:lstStyle/>
                    <a:p>
                      <a:pPr algn="ctr"/>
                      <a:endParaRPr lang="fr-FR" sz="14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fr-FR" sz="1400" dirty="0"/>
                    </a:p>
                  </a:txBody>
                  <a:tcPr>
                    <a:lnR w="127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fr-FR" sz="1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5239827"/>
                  </a:ext>
                </a:extLst>
              </a:tr>
            </a:tbl>
          </a:graphicData>
        </a:graphic>
      </p:graphicFrame>
      <p:sp>
        <p:nvSpPr>
          <p:cNvPr id="35" name="Espace réservé du texte 7">
            <a:extLst>
              <a:ext uri="{FF2B5EF4-FFF2-40B4-BE49-F238E27FC236}">
                <a16:creationId xmlns:a16="http://schemas.microsoft.com/office/drawing/2014/main" id="{BF6BDD48-63EC-4296-83FF-C468C40A1DC6}"/>
              </a:ext>
            </a:extLst>
          </p:cNvPr>
          <p:cNvSpPr txBox="1">
            <a:spLocks/>
          </p:cNvSpPr>
          <p:nvPr/>
        </p:nvSpPr>
        <p:spPr>
          <a:xfrm>
            <a:off x="209006" y="4427998"/>
            <a:ext cx="2046514" cy="64611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600" dirty="0"/>
              <a:t>Régime général d’exemption par catégorie</a:t>
            </a:r>
          </a:p>
        </p:txBody>
      </p:sp>
      <p:graphicFrame>
        <p:nvGraphicFramePr>
          <p:cNvPr id="36" name="Tableau 4">
            <a:extLst>
              <a:ext uri="{FF2B5EF4-FFF2-40B4-BE49-F238E27FC236}">
                <a16:creationId xmlns:a16="http://schemas.microsoft.com/office/drawing/2014/main" id="{C095EF08-96C5-48CC-B9CC-82A92C4F391C}"/>
              </a:ext>
            </a:extLst>
          </p:cNvPr>
          <p:cNvGraphicFramePr>
            <a:graphicFrameLocks noGrp="1"/>
          </p:cNvGraphicFramePr>
          <p:nvPr>
            <p:extLst>
              <p:ext uri="{D42A27DB-BD31-4B8C-83A1-F6EECF244321}">
                <p14:modId xmlns:p14="http://schemas.microsoft.com/office/powerpoint/2010/main" val="2209170973"/>
              </p:ext>
            </p:extLst>
          </p:nvPr>
        </p:nvGraphicFramePr>
        <p:xfrm>
          <a:off x="2255520" y="4483522"/>
          <a:ext cx="7421516" cy="1870477"/>
        </p:xfrm>
        <a:graphic>
          <a:graphicData uri="http://schemas.openxmlformats.org/drawingml/2006/table">
            <a:tbl>
              <a:tblPr firstRow="1" bandRow="1">
                <a:tableStyleId>{1E171933-4619-4E11-9A3F-F7608DF75F80}</a:tableStyleId>
              </a:tblPr>
              <a:tblGrid>
                <a:gridCol w="1855379">
                  <a:extLst>
                    <a:ext uri="{9D8B030D-6E8A-4147-A177-3AD203B41FA5}">
                      <a16:colId xmlns:a16="http://schemas.microsoft.com/office/drawing/2014/main" val="3502503594"/>
                    </a:ext>
                  </a:extLst>
                </a:gridCol>
                <a:gridCol w="1855379">
                  <a:extLst>
                    <a:ext uri="{9D8B030D-6E8A-4147-A177-3AD203B41FA5}">
                      <a16:colId xmlns:a16="http://schemas.microsoft.com/office/drawing/2014/main" val="624542879"/>
                    </a:ext>
                  </a:extLst>
                </a:gridCol>
                <a:gridCol w="1855379">
                  <a:extLst>
                    <a:ext uri="{9D8B030D-6E8A-4147-A177-3AD203B41FA5}">
                      <a16:colId xmlns:a16="http://schemas.microsoft.com/office/drawing/2014/main" val="1966028323"/>
                    </a:ext>
                  </a:extLst>
                </a:gridCol>
                <a:gridCol w="1855379">
                  <a:extLst>
                    <a:ext uri="{9D8B030D-6E8A-4147-A177-3AD203B41FA5}">
                      <a16:colId xmlns:a16="http://schemas.microsoft.com/office/drawing/2014/main" val="3045072190"/>
                    </a:ext>
                  </a:extLst>
                </a:gridCol>
              </a:tblGrid>
              <a:tr h="807920">
                <a:tc>
                  <a:txBody>
                    <a:bodyPr/>
                    <a:lstStyle/>
                    <a:p>
                      <a:pPr algn="ctr"/>
                      <a:r>
                        <a:rPr lang="fr-FR" sz="1400" dirty="0">
                          <a:solidFill>
                            <a:schemeClr val="bg1"/>
                          </a:solidFill>
                        </a:rPr>
                        <a:t>Taille de l’entreprise (SIREN) ou GROUPE</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Entreprises &lt; 50 salariés et dont le CA ou total bilan &lt; 10 M€</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Entreprises &lt; 250 salariés et dont le CA &lt; 50 M€ ou total bilan &lt; 43 M€</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tc>
                  <a:txBody>
                    <a:bodyPr/>
                    <a:lstStyle/>
                    <a:p>
                      <a:pPr algn="ctr"/>
                      <a:r>
                        <a:rPr lang="fr-FR" sz="1400" dirty="0"/>
                        <a:t>Autres entreprises</a:t>
                      </a:r>
                    </a:p>
                  </a:txBody>
                  <a:tcP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solidFill>
                      <a:srgbClr val="FF5800"/>
                    </a:solidFill>
                  </a:tcPr>
                </a:tc>
                <a:extLst>
                  <a:ext uri="{0D108BD9-81ED-4DB2-BD59-A6C34878D82A}">
                    <a16:rowId xmlns:a16="http://schemas.microsoft.com/office/drawing/2014/main" val="3531642117"/>
                  </a:ext>
                </a:extLst>
              </a:tr>
              <a:tr h="361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Taux de cofinancement public</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70%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60%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a:txBody>
                    <a:bodyPr/>
                    <a:lstStyle/>
                    <a:p>
                      <a:pPr algn="ctr"/>
                      <a:r>
                        <a:rPr lang="fr-FR" sz="1400" dirty="0"/>
                        <a:t>50%</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extLst>
                  <a:ext uri="{0D108BD9-81ED-4DB2-BD59-A6C34878D82A}">
                    <a16:rowId xmlns:a16="http://schemas.microsoft.com/office/drawing/2014/main" val="4053373570"/>
                  </a:ext>
                </a:extLst>
              </a:tr>
              <a:tr h="468397">
                <a:tc>
                  <a:txBody>
                    <a:bodyPr/>
                    <a:lstStyle/>
                    <a:p>
                      <a:pPr algn="ctr"/>
                      <a:r>
                        <a:rPr lang="fr-FR" sz="1200" dirty="0"/>
                        <a:t>Dépenses éligibles</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gridSpan="3">
                  <a:txBody>
                    <a:bodyPr/>
                    <a:lstStyle/>
                    <a:p>
                      <a:pPr algn="ctr"/>
                      <a:r>
                        <a:rPr lang="fr-FR" sz="1400" dirty="0"/>
                        <a:t>Coûts pédagogiques + forfait frais annexes 2 € </a:t>
                      </a:r>
                      <a:r>
                        <a:rPr lang="fr-FR" sz="1000" dirty="0"/>
                        <a:t>(présentiel)</a:t>
                      </a:r>
                      <a:r>
                        <a:rPr lang="fr-FR" sz="1400" dirty="0"/>
                        <a:t> + salaires**</a:t>
                      </a:r>
                    </a:p>
                  </a:txBody>
                  <a:tcPr anchor="ctr">
                    <a:lnL w="12700" cap="flat" cmpd="sng" algn="ctr">
                      <a:solidFill>
                        <a:srgbClr val="FF5800"/>
                      </a:solidFill>
                      <a:prstDash val="solid"/>
                      <a:round/>
                      <a:headEnd type="none" w="med" len="med"/>
                      <a:tailEnd type="none" w="med" len="med"/>
                    </a:lnL>
                    <a:lnR w="12700" cap="flat" cmpd="sng" algn="ctr">
                      <a:solidFill>
                        <a:srgbClr val="FF5800"/>
                      </a:solidFill>
                      <a:prstDash val="solid"/>
                      <a:round/>
                      <a:headEnd type="none" w="med" len="med"/>
                      <a:tailEnd type="none" w="med" len="med"/>
                    </a:lnR>
                    <a:lnT w="12700" cap="flat" cmpd="sng" algn="ctr">
                      <a:solidFill>
                        <a:srgbClr val="FF5800"/>
                      </a:solidFill>
                      <a:prstDash val="solid"/>
                      <a:round/>
                      <a:headEnd type="none" w="med" len="med"/>
                      <a:tailEnd type="none" w="med" len="med"/>
                    </a:lnT>
                    <a:lnB w="12700" cap="flat" cmpd="sng" algn="ctr">
                      <a:solidFill>
                        <a:srgbClr val="FF5800"/>
                      </a:solidFill>
                      <a:prstDash val="solid"/>
                      <a:round/>
                      <a:headEnd type="none" w="med" len="med"/>
                      <a:tailEnd type="none" w="med" len="med"/>
                    </a:lnB>
                  </a:tcPr>
                </a:tc>
                <a:tc hMerge="1">
                  <a:txBody>
                    <a:bodyPr/>
                    <a:lstStyle/>
                    <a:p>
                      <a:pPr algn="ctr"/>
                      <a:endParaRPr lang="fr-FR" sz="14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pPr algn="ctr"/>
                      <a:endParaRPr lang="fr-FR" sz="1400" dirty="0"/>
                    </a:p>
                  </a:txBody>
                  <a:tcPr>
                    <a:lnR w="127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239827"/>
                  </a:ext>
                </a:extLst>
              </a:tr>
            </a:tbl>
          </a:graphicData>
        </a:graphic>
      </p:graphicFrame>
      <p:sp>
        <p:nvSpPr>
          <p:cNvPr id="37" name="ZoneTexte 36">
            <a:extLst>
              <a:ext uri="{FF2B5EF4-FFF2-40B4-BE49-F238E27FC236}">
                <a16:creationId xmlns:a16="http://schemas.microsoft.com/office/drawing/2014/main" id="{F1BA96F2-B872-4B7E-BB4E-045D3E269E97}"/>
              </a:ext>
            </a:extLst>
          </p:cNvPr>
          <p:cNvSpPr txBox="1"/>
          <p:nvPr/>
        </p:nvSpPr>
        <p:spPr>
          <a:xfrm>
            <a:off x="2514964" y="6353999"/>
            <a:ext cx="6629036" cy="400110"/>
          </a:xfrm>
          <a:prstGeom prst="rect">
            <a:avLst/>
          </a:prstGeom>
          <a:noFill/>
        </p:spPr>
        <p:txBody>
          <a:bodyPr wrap="square">
            <a:spAutoFit/>
          </a:bodyPr>
          <a:lstStyle/>
          <a:p>
            <a:r>
              <a:rPr lang="fr-FR" sz="1000" b="1" dirty="0">
                <a:cs typeface="Calibri" panose="020F0502020204030204" pitchFamily="34" charset="0"/>
              </a:rPr>
              <a:t>* </a:t>
            </a:r>
            <a:r>
              <a:rPr lang="fr-FR" sz="1000" dirty="0">
                <a:cs typeface="Calibri" panose="020F0502020204030204" pitchFamily="34" charset="0"/>
              </a:rPr>
              <a:t>Les 30,20 ou 60 % restants sont financés via vos budgets conventionnels ou via un versement volontaire  </a:t>
            </a:r>
          </a:p>
          <a:p>
            <a:r>
              <a:rPr lang="fr-FR" sz="1000" b="1" dirty="0">
                <a:cs typeface="Calibri" panose="020F0502020204030204" pitchFamily="34" charset="0"/>
              </a:rPr>
              <a:t>** </a:t>
            </a:r>
            <a:r>
              <a:rPr lang="fr-FR" sz="1000" dirty="0">
                <a:cs typeface="Calibri" panose="020F0502020204030204" pitchFamily="34" charset="0"/>
              </a:rPr>
              <a:t>Salaires sur la base de 11 € / heure de formation / stagiaires</a:t>
            </a:r>
          </a:p>
        </p:txBody>
      </p:sp>
      <p:sp>
        <p:nvSpPr>
          <p:cNvPr id="11" name="Espace réservé du texte 7">
            <a:extLst>
              <a:ext uri="{FF2B5EF4-FFF2-40B4-BE49-F238E27FC236}">
                <a16:creationId xmlns:a16="http://schemas.microsoft.com/office/drawing/2014/main" id="{2A21183B-19E4-47A2-9246-1BE5EFEF9AE8}"/>
              </a:ext>
            </a:extLst>
          </p:cNvPr>
          <p:cNvSpPr txBox="1">
            <a:spLocks/>
          </p:cNvSpPr>
          <p:nvPr/>
        </p:nvSpPr>
        <p:spPr>
          <a:xfrm>
            <a:off x="9374345" y="4994054"/>
            <a:ext cx="1729084" cy="605557"/>
          </a:xfrm>
          <a:custGeom>
            <a:avLst/>
            <a:gdLst>
              <a:gd name="connsiteX0" fmla="*/ 0 w 1729084"/>
              <a:gd name="connsiteY0" fmla="*/ 0 h 605557"/>
              <a:gd name="connsiteX1" fmla="*/ 593652 w 1729084"/>
              <a:gd name="connsiteY1" fmla="*/ 0 h 605557"/>
              <a:gd name="connsiteX2" fmla="*/ 1204595 w 1729084"/>
              <a:gd name="connsiteY2" fmla="*/ 0 h 605557"/>
              <a:gd name="connsiteX3" fmla="*/ 1729084 w 1729084"/>
              <a:gd name="connsiteY3" fmla="*/ 0 h 605557"/>
              <a:gd name="connsiteX4" fmla="*/ 1729084 w 1729084"/>
              <a:gd name="connsiteY4" fmla="*/ 284612 h 605557"/>
              <a:gd name="connsiteX5" fmla="*/ 1729084 w 1729084"/>
              <a:gd name="connsiteY5" fmla="*/ 605557 h 605557"/>
              <a:gd name="connsiteX6" fmla="*/ 1170014 w 1729084"/>
              <a:gd name="connsiteY6" fmla="*/ 605557 h 605557"/>
              <a:gd name="connsiteX7" fmla="*/ 576361 w 1729084"/>
              <a:gd name="connsiteY7" fmla="*/ 605557 h 605557"/>
              <a:gd name="connsiteX8" fmla="*/ 0 w 1729084"/>
              <a:gd name="connsiteY8" fmla="*/ 605557 h 605557"/>
              <a:gd name="connsiteX9" fmla="*/ 0 w 1729084"/>
              <a:gd name="connsiteY9" fmla="*/ 302779 h 605557"/>
              <a:gd name="connsiteX10" fmla="*/ 0 w 1729084"/>
              <a:gd name="connsiteY10" fmla="*/ 0 h 60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084" h="605557" fill="none" extrusionOk="0">
                <a:moveTo>
                  <a:pt x="0" y="0"/>
                </a:moveTo>
                <a:cubicBezTo>
                  <a:pt x="119953" y="-4477"/>
                  <a:pt x="452362" y="2110"/>
                  <a:pt x="593652" y="0"/>
                </a:cubicBezTo>
                <a:cubicBezTo>
                  <a:pt x="734942" y="-2110"/>
                  <a:pt x="985722" y="4382"/>
                  <a:pt x="1204595" y="0"/>
                </a:cubicBezTo>
                <a:cubicBezTo>
                  <a:pt x="1423468" y="-4382"/>
                  <a:pt x="1559684" y="32676"/>
                  <a:pt x="1729084" y="0"/>
                </a:cubicBezTo>
                <a:cubicBezTo>
                  <a:pt x="1742765" y="73584"/>
                  <a:pt x="1711974" y="181259"/>
                  <a:pt x="1729084" y="284612"/>
                </a:cubicBezTo>
                <a:cubicBezTo>
                  <a:pt x="1746194" y="387965"/>
                  <a:pt x="1691751" y="527942"/>
                  <a:pt x="1729084" y="605557"/>
                </a:cubicBezTo>
                <a:cubicBezTo>
                  <a:pt x="1538294" y="668167"/>
                  <a:pt x="1443576" y="603299"/>
                  <a:pt x="1170014" y="605557"/>
                </a:cubicBezTo>
                <a:cubicBezTo>
                  <a:pt x="896452" y="607815"/>
                  <a:pt x="704411" y="592332"/>
                  <a:pt x="576361" y="605557"/>
                </a:cubicBezTo>
                <a:cubicBezTo>
                  <a:pt x="448311" y="618782"/>
                  <a:pt x="219154" y="594328"/>
                  <a:pt x="0" y="605557"/>
                </a:cubicBezTo>
                <a:cubicBezTo>
                  <a:pt x="-27988" y="492910"/>
                  <a:pt x="27876" y="420126"/>
                  <a:pt x="0" y="302779"/>
                </a:cubicBezTo>
                <a:cubicBezTo>
                  <a:pt x="-27876" y="185432"/>
                  <a:pt x="7554" y="67698"/>
                  <a:pt x="0" y="0"/>
                </a:cubicBezTo>
                <a:close/>
              </a:path>
              <a:path w="1729084" h="605557" stroke="0" extrusionOk="0">
                <a:moveTo>
                  <a:pt x="0" y="0"/>
                </a:moveTo>
                <a:cubicBezTo>
                  <a:pt x="164843" y="-14954"/>
                  <a:pt x="354777" y="59213"/>
                  <a:pt x="610943" y="0"/>
                </a:cubicBezTo>
                <a:cubicBezTo>
                  <a:pt x="867109" y="-59213"/>
                  <a:pt x="1017690" y="63615"/>
                  <a:pt x="1204595" y="0"/>
                </a:cubicBezTo>
                <a:cubicBezTo>
                  <a:pt x="1391500" y="-63615"/>
                  <a:pt x="1493384" y="38486"/>
                  <a:pt x="1729084" y="0"/>
                </a:cubicBezTo>
                <a:cubicBezTo>
                  <a:pt x="1737697" y="91336"/>
                  <a:pt x="1709849" y="194833"/>
                  <a:pt x="1729084" y="308834"/>
                </a:cubicBezTo>
                <a:cubicBezTo>
                  <a:pt x="1748319" y="422835"/>
                  <a:pt x="1698750" y="495559"/>
                  <a:pt x="1729084" y="605557"/>
                </a:cubicBezTo>
                <a:cubicBezTo>
                  <a:pt x="1601739" y="664938"/>
                  <a:pt x="1361166" y="605494"/>
                  <a:pt x="1187304" y="605557"/>
                </a:cubicBezTo>
                <a:cubicBezTo>
                  <a:pt x="1013442" y="605620"/>
                  <a:pt x="823603" y="567040"/>
                  <a:pt x="628234" y="605557"/>
                </a:cubicBezTo>
                <a:cubicBezTo>
                  <a:pt x="432865" y="644074"/>
                  <a:pt x="200896" y="574187"/>
                  <a:pt x="0" y="605557"/>
                </a:cubicBezTo>
                <a:cubicBezTo>
                  <a:pt x="-10655" y="503180"/>
                  <a:pt x="25801" y="420085"/>
                  <a:pt x="0" y="308834"/>
                </a:cubicBezTo>
                <a:cubicBezTo>
                  <a:pt x="-25801" y="197583"/>
                  <a:pt x="251" y="83646"/>
                  <a:pt x="0" y="0"/>
                </a:cubicBezTo>
                <a:close/>
              </a:path>
            </a:pathLst>
          </a:custGeom>
          <a:solidFill>
            <a:schemeClr val="bg1"/>
          </a:solidFill>
          <a:ln w="12700" cap="flat" cmpd="sng" algn="ctr">
            <a:solidFill>
              <a:srgbClr val="FF5800"/>
            </a:solidFill>
            <a:prstDash val="solid"/>
            <a:miter lim="800000"/>
            <a:extLst>
              <a:ext uri="{C807C97D-BFC1-408E-A445-0C87EB9F89A2}">
                <ask:lineSketchStyleProps xmlns:ask="http://schemas.microsoft.com/office/drawing/2018/sketchyshapes" sd="355932122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200" b="0" dirty="0">
                <a:latin typeface="+mn-lt"/>
              </a:rPr>
              <a:t>L’effectif s’apprécie à la maille du SIREN ou du GROUPE </a:t>
            </a:r>
          </a:p>
        </p:txBody>
      </p:sp>
      <p:sp>
        <p:nvSpPr>
          <p:cNvPr id="14" name="Espace réservé du texte 9">
            <a:extLst>
              <a:ext uri="{FF2B5EF4-FFF2-40B4-BE49-F238E27FC236}">
                <a16:creationId xmlns:a16="http://schemas.microsoft.com/office/drawing/2014/main" id="{57120FBE-DF02-4E44-8B78-DF7CB814E598}"/>
              </a:ext>
            </a:extLst>
          </p:cNvPr>
          <p:cNvSpPr txBox="1">
            <a:spLocks/>
          </p:cNvSpPr>
          <p:nvPr/>
        </p:nvSpPr>
        <p:spPr>
          <a:xfrm>
            <a:off x="401027" y="346362"/>
            <a:ext cx="11431851" cy="8520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#Rebond FNE Formation</a:t>
            </a:r>
          </a:p>
        </p:txBody>
      </p:sp>
    </p:spTree>
    <p:extLst>
      <p:ext uri="{BB962C8B-B14F-4D97-AF65-F5344CB8AC3E}">
        <p14:creationId xmlns:p14="http://schemas.microsoft.com/office/powerpoint/2010/main" val="358083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08B1EDA-6513-4494-9B70-1396FDBB5163}"/>
              </a:ext>
            </a:extLst>
          </p:cNvPr>
          <p:cNvSpPr>
            <a:spLocks noGrp="1"/>
          </p:cNvSpPr>
          <p:nvPr>
            <p:ph type="body" sz="quarter" idx="19"/>
          </p:nvPr>
        </p:nvSpPr>
        <p:spPr>
          <a:xfrm>
            <a:off x="401028" y="1672056"/>
            <a:ext cx="11460046" cy="966643"/>
          </a:xfrm>
        </p:spPr>
        <p:txBody>
          <a:bodyPr/>
          <a:lstStyle/>
          <a:p>
            <a:pPr algn="just">
              <a:lnSpc>
                <a:spcPct val="107000"/>
              </a:lnSpc>
              <a:spcAft>
                <a:spcPts val="600"/>
              </a:spcAft>
            </a:pPr>
            <a:r>
              <a:rPr lang="fr-FR" dirty="0"/>
              <a:t>Il appartient à l’entreprise de vérifier et déclarer le montant d’aides perçues. En cas de dépassement du plafond autorisé de 2,3 millions d’euros – lequel s’apprécie sur la période </a:t>
            </a:r>
            <a:r>
              <a:rPr lang="fr-FR"/>
              <a:t>du 20 </a:t>
            </a:r>
            <a:r>
              <a:rPr lang="fr-FR" dirty="0"/>
              <a:t>mars 2020 au 31 décembre 2021, il lui sera demandé de rembourser l’aide.</a:t>
            </a:r>
          </a:p>
          <a:p>
            <a:pPr algn="just">
              <a:lnSpc>
                <a:spcPct val="107000"/>
              </a:lnSpc>
              <a:spcAft>
                <a:spcPts val="600"/>
              </a:spcAft>
            </a:pPr>
            <a:r>
              <a:rPr lang="fr-FR" dirty="0"/>
              <a:t>Le cumul des aides perçues s’apprécie à la maille entreprise (SIREN). Néanmoins, dès lors que l’entreprise fait partie d’un groupe, le plafond d’aides s’apprécie au niveau du groupe.</a:t>
            </a:r>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endParaRPr lang="fr-FR" dirty="0"/>
          </a:p>
          <a:p>
            <a:pPr algn="just">
              <a:lnSpc>
                <a:spcPct val="107000"/>
              </a:lnSpc>
              <a:spcAft>
                <a:spcPts val="600"/>
              </a:spcAft>
            </a:pPr>
            <a:r>
              <a:rPr lang="fr-FR" sz="1200" i="1" dirty="0">
                <a:effectLst/>
                <a:cs typeface="Calibri" panose="020F0502020204030204" pitchFamily="34" charset="0"/>
              </a:rPr>
              <a:t>(1) Ces aides peuvent être issues de l’Etat, d’une collectivité territoriale, de fonds européens structurels et d’investissement, ou de tout autre organisme public. Elles peuvent prendre la forme de subventions, avances remboursables, garanties, prêts bonifiés. Le régime d’aides servant de base juridique à l’octroi des aides que vous avez reçues figure en principe sur la délibération de la collectivité vous ayant attribué l’aide, sur le courrier de notification de l’aide, sur la convention attributive de l’aide ou dans le texte législatif ou règlementaire constituant la base juridique de l’aide.</a:t>
            </a:r>
            <a:endParaRPr lang="fr-FR" sz="1200" i="1" dirty="0"/>
          </a:p>
          <a:p>
            <a:pPr algn="just">
              <a:lnSpc>
                <a:spcPct val="107000"/>
              </a:lnSpc>
              <a:spcAft>
                <a:spcPts val="600"/>
              </a:spcAft>
            </a:pPr>
            <a:endParaRPr lang="fr-FR" dirty="0"/>
          </a:p>
          <a:p>
            <a:endParaRPr lang="fr-FR" dirty="0"/>
          </a:p>
        </p:txBody>
      </p:sp>
      <p:graphicFrame>
        <p:nvGraphicFramePr>
          <p:cNvPr id="7" name="Tableau 6">
            <a:extLst>
              <a:ext uri="{FF2B5EF4-FFF2-40B4-BE49-F238E27FC236}">
                <a16:creationId xmlns:a16="http://schemas.microsoft.com/office/drawing/2014/main" id="{D4B522E8-711E-464E-A43B-E55DA35B3C10}"/>
              </a:ext>
            </a:extLst>
          </p:cNvPr>
          <p:cNvGraphicFramePr>
            <a:graphicFrameLocks noGrp="1"/>
          </p:cNvGraphicFramePr>
          <p:nvPr/>
        </p:nvGraphicFramePr>
        <p:xfrm>
          <a:off x="239701" y="2664827"/>
          <a:ext cx="11712598" cy="2968625"/>
        </p:xfrm>
        <a:graphic>
          <a:graphicData uri="http://schemas.openxmlformats.org/drawingml/2006/table">
            <a:tbl>
              <a:tblPr firstRow="1" bandRow="1">
                <a:tableStyleId>{5C22544A-7EE6-4342-B048-85BDC9FD1C3A}</a:tableStyleId>
              </a:tblPr>
              <a:tblGrid>
                <a:gridCol w="5856299">
                  <a:extLst>
                    <a:ext uri="{9D8B030D-6E8A-4147-A177-3AD203B41FA5}">
                      <a16:colId xmlns:a16="http://schemas.microsoft.com/office/drawing/2014/main" val="3943928566"/>
                    </a:ext>
                  </a:extLst>
                </a:gridCol>
                <a:gridCol w="5856299">
                  <a:extLst>
                    <a:ext uri="{9D8B030D-6E8A-4147-A177-3AD203B41FA5}">
                      <a16:colId xmlns:a16="http://schemas.microsoft.com/office/drawing/2014/main" val="198118676"/>
                    </a:ext>
                  </a:extLst>
                </a:gridCol>
              </a:tblGrid>
              <a:tr h="426254">
                <a:tc>
                  <a:txBody>
                    <a:bodyPr/>
                    <a:lstStyle/>
                    <a:p>
                      <a:pPr algn="ctr">
                        <a:lnSpc>
                          <a:spcPct val="107000"/>
                        </a:lnSpc>
                        <a:spcAft>
                          <a:spcPts val="600"/>
                        </a:spcAft>
                      </a:pPr>
                      <a:endParaRPr lang="fr-FR" sz="1100" dirty="0">
                        <a:effectLst/>
                      </a:endParaRPr>
                    </a:p>
                    <a:p>
                      <a:pPr algn="ctr">
                        <a:lnSpc>
                          <a:spcPct val="107000"/>
                        </a:lnSpc>
                        <a:spcAft>
                          <a:spcPts val="600"/>
                        </a:spcAft>
                      </a:pPr>
                      <a:r>
                        <a:rPr lang="fr-FR" sz="1100" dirty="0">
                          <a:effectLst/>
                        </a:rPr>
                        <a:t>Les aides entrant dans le calcul de ce plafond</a:t>
                      </a:r>
                      <a:endParaRPr lang="fr-FR" sz="1100" dirty="0">
                        <a:effectLst/>
                        <a:latin typeface="+mn-lt"/>
                        <a:ea typeface="Calibri" panose="020F0502020204030204" pitchFamily="34" charset="0"/>
                        <a:cs typeface="Calibri" panose="020F0502020204030204" pitchFamily="34" charset="0"/>
                      </a:endParaRPr>
                    </a:p>
                  </a:txBody>
                  <a:tcPr marL="63258" marR="63258" marT="0" marB="0">
                    <a:solidFill>
                      <a:srgbClr val="FF5800"/>
                    </a:solidFill>
                  </a:tcPr>
                </a:tc>
                <a:tc>
                  <a:txBody>
                    <a:bodyPr/>
                    <a:lstStyle/>
                    <a:p>
                      <a:pPr algn="ctr">
                        <a:lnSpc>
                          <a:spcPct val="107000"/>
                        </a:lnSpc>
                        <a:spcAft>
                          <a:spcPts val="600"/>
                        </a:spcAft>
                      </a:pPr>
                      <a:endParaRPr lang="fr-FR" sz="1100" dirty="0">
                        <a:effectLst/>
                      </a:endParaRPr>
                    </a:p>
                    <a:p>
                      <a:pPr algn="ctr">
                        <a:lnSpc>
                          <a:spcPct val="107000"/>
                        </a:lnSpc>
                        <a:spcAft>
                          <a:spcPts val="600"/>
                        </a:spcAft>
                      </a:pPr>
                      <a:r>
                        <a:rPr lang="fr-FR" sz="1100" dirty="0">
                          <a:effectLst/>
                        </a:rPr>
                        <a:t>Les aides n’entrant dans le calcul de ce plafond</a:t>
                      </a:r>
                    </a:p>
                    <a:p>
                      <a:pPr algn="ctr">
                        <a:lnSpc>
                          <a:spcPct val="107000"/>
                        </a:lnSpc>
                        <a:spcAft>
                          <a:spcPts val="600"/>
                        </a:spcAft>
                      </a:pPr>
                      <a:endParaRPr lang="fr-FR" sz="1100" dirty="0">
                        <a:effectLst/>
                        <a:latin typeface="+mn-lt"/>
                        <a:ea typeface="Calibri" panose="020F0502020204030204" pitchFamily="34" charset="0"/>
                        <a:cs typeface="Calibri" panose="020F0502020204030204" pitchFamily="34" charset="0"/>
                      </a:endParaRPr>
                    </a:p>
                  </a:txBody>
                  <a:tcPr marL="63258" marR="63258" marT="0" marB="0">
                    <a:solidFill>
                      <a:srgbClr val="FF5800"/>
                    </a:solidFill>
                  </a:tcPr>
                </a:tc>
                <a:extLst>
                  <a:ext uri="{0D108BD9-81ED-4DB2-BD59-A6C34878D82A}">
                    <a16:rowId xmlns:a16="http://schemas.microsoft.com/office/drawing/2014/main" val="654591063"/>
                  </a:ext>
                </a:extLst>
              </a:tr>
              <a:tr h="2160191">
                <a:tc>
                  <a:txBody>
                    <a:bodyPr/>
                    <a:lstStyle/>
                    <a:p>
                      <a:pPr marL="342900" lvl="0" indent="-342900" algn="just">
                        <a:spcBef>
                          <a:spcPts val="200"/>
                        </a:spcBef>
                        <a:spcAft>
                          <a:spcPts val="0"/>
                        </a:spcAft>
                        <a:buFont typeface="Symbol" panose="05050102010706020507" pitchFamily="18" charset="2"/>
                        <a:buChar char=""/>
                      </a:pPr>
                      <a:endParaRPr lang="fr-FR" sz="1100" dirty="0">
                        <a:effectLst/>
                      </a:endParaRPr>
                    </a:p>
                    <a:p>
                      <a:pPr marL="342900" lvl="0" indent="-342900" algn="just">
                        <a:spcBef>
                          <a:spcPts val="200"/>
                        </a:spcBef>
                        <a:spcAft>
                          <a:spcPts val="0"/>
                        </a:spcAft>
                        <a:buFont typeface="Symbol" panose="05050102010706020507" pitchFamily="18" charset="2"/>
                        <a:buChar char=""/>
                      </a:pPr>
                      <a:r>
                        <a:rPr lang="fr-FR" sz="1100" dirty="0">
                          <a:effectLst/>
                        </a:rPr>
                        <a:t>La subvention sollicitée au titre du FNE-Formation 2021</a:t>
                      </a:r>
                    </a:p>
                    <a:p>
                      <a:pPr marL="342900" lvl="0" indent="-342900" algn="just">
                        <a:spcBef>
                          <a:spcPts val="200"/>
                        </a:spcBef>
                        <a:spcAft>
                          <a:spcPts val="0"/>
                        </a:spcAft>
                        <a:buFont typeface="Symbol" panose="05050102010706020507" pitchFamily="18" charset="2"/>
                        <a:buChar char=""/>
                      </a:pPr>
                      <a:r>
                        <a:rPr lang="fr-FR" sz="1100" dirty="0">
                          <a:effectLst/>
                        </a:rPr>
                        <a:t>Le fonds de solidarité</a:t>
                      </a:r>
                    </a:p>
                    <a:p>
                      <a:pPr marL="342900" lvl="0" indent="-342900" algn="just">
                        <a:spcBef>
                          <a:spcPts val="200"/>
                        </a:spcBef>
                        <a:spcAft>
                          <a:spcPts val="0"/>
                        </a:spcAft>
                        <a:buFont typeface="Symbol" panose="05050102010706020507" pitchFamily="18" charset="2"/>
                        <a:buChar char=""/>
                      </a:pPr>
                      <a:r>
                        <a:rPr lang="fr-FR" sz="1100" dirty="0">
                          <a:effectLst/>
                        </a:rPr>
                        <a:t>Le dispositif « soutien aux investissements de transformation vers l’industrie du futur »</a:t>
                      </a:r>
                    </a:p>
                    <a:p>
                      <a:pPr marL="342900" lvl="0" indent="-342900" algn="just">
                        <a:spcBef>
                          <a:spcPts val="200"/>
                        </a:spcBef>
                        <a:spcAft>
                          <a:spcPts val="0"/>
                        </a:spcAft>
                        <a:buFont typeface="Symbol" panose="05050102010706020507" pitchFamily="18" charset="2"/>
                        <a:buChar char=""/>
                      </a:pPr>
                      <a:r>
                        <a:rPr lang="fr-FR" sz="1100" dirty="0">
                          <a:effectLst/>
                        </a:rPr>
                        <a:t>Les dispositifs relatifs aux exonérations de cotisations sociales</a:t>
                      </a:r>
                    </a:p>
                    <a:p>
                      <a:pPr marL="342900" lvl="0" indent="-342900" algn="just">
                        <a:spcBef>
                          <a:spcPts val="200"/>
                        </a:spcBef>
                        <a:spcAft>
                          <a:spcPts val="0"/>
                        </a:spcAft>
                        <a:buFont typeface="Symbol" panose="05050102010706020507" pitchFamily="18" charset="2"/>
                        <a:buChar char=""/>
                      </a:pPr>
                      <a:r>
                        <a:rPr lang="fr-FR" sz="1100" dirty="0">
                          <a:effectLst/>
                        </a:rPr>
                        <a:t>La Prestation Conseil RH </a:t>
                      </a:r>
                    </a:p>
                    <a:p>
                      <a:pPr marL="342900" lvl="0" indent="-342900" algn="just">
                        <a:spcBef>
                          <a:spcPts val="200"/>
                        </a:spcBef>
                        <a:spcAft>
                          <a:spcPts val="0"/>
                        </a:spcAft>
                        <a:buFont typeface="Symbol" panose="05050102010706020507" pitchFamily="18" charset="2"/>
                        <a:buChar char=""/>
                      </a:pPr>
                      <a:r>
                        <a:rPr lang="fr-FR" sz="1100" dirty="0">
                          <a:effectLst/>
                        </a:rPr>
                        <a:t>AAP Territoires d’Industrie </a:t>
                      </a:r>
                    </a:p>
                    <a:p>
                      <a:pPr marL="342900" lvl="0" indent="-342900" algn="just">
                        <a:spcBef>
                          <a:spcPts val="200"/>
                        </a:spcBef>
                        <a:spcAft>
                          <a:spcPts val="0"/>
                        </a:spcAft>
                        <a:buFont typeface="Symbol" panose="05050102010706020507" pitchFamily="18" charset="2"/>
                        <a:buChar char=""/>
                      </a:pPr>
                      <a:r>
                        <a:rPr lang="fr-FR" sz="1100" dirty="0">
                          <a:effectLst/>
                        </a:rPr>
                        <a:t>AAP Résilience </a:t>
                      </a:r>
                    </a:p>
                    <a:p>
                      <a:pPr marL="342900" lvl="0" indent="-342900" algn="just">
                        <a:spcBef>
                          <a:spcPts val="200"/>
                        </a:spcBef>
                        <a:spcAft>
                          <a:spcPts val="0"/>
                        </a:spcAft>
                        <a:buFont typeface="Symbol" panose="05050102010706020507" pitchFamily="18" charset="2"/>
                        <a:buChar char=""/>
                      </a:pPr>
                      <a:r>
                        <a:rPr lang="fr-FR" sz="1100" dirty="0">
                          <a:effectLst/>
                        </a:rPr>
                        <a:t>AAP Modernisation Automobile </a:t>
                      </a:r>
                    </a:p>
                    <a:p>
                      <a:pPr marL="342900" lvl="0" indent="-342900" algn="just">
                        <a:spcBef>
                          <a:spcPts val="200"/>
                        </a:spcBef>
                        <a:spcAft>
                          <a:spcPts val="0"/>
                        </a:spcAft>
                        <a:buFont typeface="Symbol" panose="05050102010706020507" pitchFamily="18" charset="2"/>
                        <a:buChar char=""/>
                      </a:pPr>
                      <a:r>
                        <a:rPr lang="fr-FR" sz="1100" dirty="0">
                          <a:effectLst/>
                        </a:rPr>
                        <a:t>AAP Modernisation Aéronautique </a:t>
                      </a:r>
                    </a:p>
                    <a:p>
                      <a:pPr marL="342900" lvl="0" indent="-342900">
                        <a:spcBef>
                          <a:spcPts val="200"/>
                        </a:spcBef>
                        <a:spcAft>
                          <a:spcPts val="0"/>
                        </a:spcAft>
                        <a:buFont typeface="Symbol" panose="05050102010706020507" pitchFamily="18" charset="2"/>
                        <a:buChar char=""/>
                      </a:pPr>
                      <a:r>
                        <a:rPr lang="fr-FR" sz="1100" dirty="0">
                          <a:effectLst/>
                        </a:rPr>
                        <a:t>AAP Décarbonation de l’activité industrielle </a:t>
                      </a:r>
                    </a:p>
                    <a:p>
                      <a:pPr marL="342900" lvl="0" indent="-342900" algn="just">
                        <a:spcBef>
                          <a:spcPts val="200"/>
                        </a:spcBef>
                        <a:spcAft>
                          <a:spcPts val="0"/>
                        </a:spcAft>
                        <a:buFont typeface="Symbol" panose="05050102010706020507" pitchFamily="18" charset="2"/>
                        <a:buChar char=""/>
                      </a:pPr>
                      <a:r>
                        <a:rPr lang="fr-FR" sz="1100" dirty="0">
                          <a:effectLst/>
                        </a:rPr>
                        <a:t>Et toute autre aide publique reçue soumise au régime SA.56985 (1)</a:t>
                      </a:r>
                      <a:endParaRPr lang="fr-FR" sz="1100" dirty="0">
                        <a:solidFill>
                          <a:srgbClr val="000000"/>
                        </a:solidFill>
                        <a:effectLst/>
                        <a:latin typeface="+mn-lt"/>
                        <a:ea typeface="Calibri" panose="020F0502020204030204" pitchFamily="34" charset="0"/>
                        <a:cs typeface="Calibri" panose="020F0502020204030204" pitchFamily="34" charset="0"/>
                      </a:endParaRPr>
                    </a:p>
                  </a:txBody>
                  <a:tcPr marL="63258" marR="63258" marT="0" marB="0"/>
                </a:tc>
                <a:tc>
                  <a:txBody>
                    <a:bodyPr/>
                    <a:lstStyle/>
                    <a:p>
                      <a:pPr marL="342900" lvl="0" indent="-342900" algn="just">
                        <a:spcBef>
                          <a:spcPts val="200"/>
                        </a:spcBef>
                        <a:spcAft>
                          <a:spcPts val="0"/>
                        </a:spcAft>
                        <a:buFont typeface="Symbol" panose="05050102010706020507" pitchFamily="18" charset="2"/>
                        <a:buChar char=""/>
                      </a:pPr>
                      <a:endParaRPr lang="fr-FR" sz="1100" dirty="0">
                        <a:effectLst/>
                      </a:endParaRPr>
                    </a:p>
                    <a:p>
                      <a:pPr marL="342900" lvl="0" indent="-342900" algn="just">
                        <a:spcBef>
                          <a:spcPts val="200"/>
                        </a:spcBef>
                        <a:spcAft>
                          <a:spcPts val="0"/>
                        </a:spcAft>
                        <a:buFont typeface="Symbol" panose="05050102010706020507" pitchFamily="18" charset="2"/>
                        <a:buChar char=""/>
                      </a:pPr>
                      <a:r>
                        <a:rPr lang="fr-FR" sz="1100" dirty="0">
                          <a:effectLst/>
                        </a:rPr>
                        <a:t>Toute subvention reçue en 2020 au titre du FNE-Formation</a:t>
                      </a:r>
                    </a:p>
                    <a:p>
                      <a:pPr marL="342900" lvl="0" indent="-342900" algn="just">
                        <a:spcBef>
                          <a:spcPts val="200"/>
                        </a:spcBef>
                        <a:spcAft>
                          <a:spcPts val="0"/>
                        </a:spcAft>
                        <a:buFont typeface="Symbol" panose="05050102010706020507" pitchFamily="18" charset="2"/>
                        <a:buChar char=""/>
                      </a:pPr>
                      <a:r>
                        <a:rPr lang="fr-FR" sz="1100" dirty="0">
                          <a:effectLst/>
                        </a:rPr>
                        <a:t>L’activité partielle</a:t>
                      </a:r>
                    </a:p>
                    <a:p>
                      <a:pPr marL="342900" lvl="0" indent="-342900" algn="just">
                        <a:spcBef>
                          <a:spcPts val="200"/>
                        </a:spcBef>
                        <a:spcAft>
                          <a:spcPts val="0"/>
                        </a:spcAft>
                        <a:buFont typeface="Symbol" panose="05050102010706020507" pitchFamily="18" charset="2"/>
                        <a:buChar char=""/>
                      </a:pPr>
                      <a:r>
                        <a:rPr lang="fr-FR" sz="1100" dirty="0">
                          <a:effectLst/>
                        </a:rPr>
                        <a:t>Le prêt garanti par l’Etat ou « PGE »</a:t>
                      </a:r>
                    </a:p>
                    <a:p>
                      <a:pPr marL="342900" lvl="0" indent="-342900" algn="just">
                        <a:spcBef>
                          <a:spcPts val="200"/>
                        </a:spcBef>
                        <a:spcAft>
                          <a:spcPts val="0"/>
                        </a:spcAft>
                        <a:buFont typeface="Symbol" panose="05050102010706020507" pitchFamily="18" charset="2"/>
                        <a:buChar char=""/>
                      </a:pPr>
                      <a:r>
                        <a:rPr lang="fr-FR" sz="1100" dirty="0">
                          <a:effectLst/>
                        </a:rPr>
                        <a:t>L’aide exceptionnelle pour la prise en charge des coûts fixes des entreprises</a:t>
                      </a:r>
                    </a:p>
                    <a:p>
                      <a:pPr marL="342900" lvl="0" indent="-342900" algn="just">
                        <a:spcBef>
                          <a:spcPts val="200"/>
                        </a:spcBef>
                        <a:spcAft>
                          <a:spcPts val="0"/>
                        </a:spcAft>
                        <a:buFont typeface="Symbol" panose="05050102010706020507" pitchFamily="18" charset="2"/>
                        <a:buChar char=""/>
                      </a:pPr>
                      <a:r>
                        <a:rPr lang="fr-FR" sz="1100" dirty="0">
                          <a:effectLst/>
                        </a:rPr>
                        <a:t>Le dispositif « </a:t>
                      </a:r>
                      <a:r>
                        <a:rPr lang="fr-FR" sz="1100" dirty="0" err="1">
                          <a:effectLst/>
                        </a:rPr>
                        <a:t>Transco</a:t>
                      </a:r>
                      <a:r>
                        <a:rPr lang="fr-FR" sz="1100" dirty="0">
                          <a:effectLst/>
                        </a:rPr>
                        <a:t> »</a:t>
                      </a:r>
                    </a:p>
                    <a:p>
                      <a:pPr marL="342900" lvl="0" indent="-342900" algn="just">
                        <a:spcBef>
                          <a:spcPts val="200"/>
                        </a:spcBef>
                        <a:spcAft>
                          <a:spcPts val="0"/>
                        </a:spcAft>
                        <a:buFont typeface="Symbol" panose="05050102010706020507" pitchFamily="18" charset="2"/>
                        <a:buChar char=""/>
                      </a:pPr>
                      <a:r>
                        <a:rPr lang="fr-FR" sz="1100" dirty="0">
                          <a:effectLst/>
                        </a:rPr>
                        <a:t>Le crédit impôt recherche</a:t>
                      </a:r>
                    </a:p>
                    <a:p>
                      <a:pPr marL="342900" lvl="0" indent="-342900" algn="just">
                        <a:spcBef>
                          <a:spcPts val="200"/>
                        </a:spcBef>
                        <a:spcAft>
                          <a:spcPts val="0"/>
                        </a:spcAft>
                        <a:buFont typeface="Symbol" panose="05050102010706020507" pitchFamily="18" charset="2"/>
                        <a:buChar char=""/>
                      </a:pPr>
                      <a:r>
                        <a:rPr lang="fr-FR" sz="1100" dirty="0">
                          <a:effectLst/>
                        </a:rPr>
                        <a:t>Les aides perçues au titre des « minimis »</a:t>
                      </a:r>
                    </a:p>
                    <a:p>
                      <a:pPr marL="342900" lvl="0" indent="-342900" algn="just">
                        <a:spcBef>
                          <a:spcPts val="200"/>
                        </a:spcBef>
                        <a:spcAft>
                          <a:spcPts val="0"/>
                        </a:spcAft>
                        <a:buFont typeface="Symbol" panose="05050102010706020507" pitchFamily="18" charset="2"/>
                        <a:buChar char=""/>
                      </a:pPr>
                      <a:r>
                        <a:rPr lang="fr-FR" sz="1100" dirty="0">
                          <a:effectLst/>
                        </a:rPr>
                        <a:t>Les aides perçues au titre de régimes exemptés (RGEC)</a:t>
                      </a:r>
                    </a:p>
                    <a:p>
                      <a:pPr marL="342900" lvl="0" indent="-342900" algn="just">
                        <a:spcBef>
                          <a:spcPts val="200"/>
                        </a:spcBef>
                        <a:spcAft>
                          <a:spcPts val="0"/>
                        </a:spcAft>
                        <a:buFont typeface="Symbol" panose="05050102010706020507" pitchFamily="18" charset="2"/>
                        <a:buChar char=""/>
                      </a:pPr>
                      <a:r>
                        <a:rPr lang="fr-FR" sz="1100" dirty="0">
                          <a:effectLst/>
                        </a:rPr>
                        <a:t>Les aides à l’embauche en alternance</a:t>
                      </a:r>
                    </a:p>
                    <a:p>
                      <a:pPr marL="228600">
                        <a:spcBef>
                          <a:spcPts val="200"/>
                        </a:spcBef>
                        <a:spcAft>
                          <a:spcPts val="0"/>
                        </a:spcAft>
                      </a:pPr>
                      <a:r>
                        <a:rPr lang="fr-FR" sz="1100" dirty="0">
                          <a:effectLst/>
                        </a:rPr>
                        <a:t> </a:t>
                      </a:r>
                      <a:endParaRPr lang="fr-FR" sz="1100" dirty="0">
                        <a:solidFill>
                          <a:srgbClr val="000000"/>
                        </a:solidFill>
                        <a:effectLst/>
                        <a:latin typeface="+mn-lt"/>
                        <a:ea typeface="Calibri" panose="020F0502020204030204" pitchFamily="34" charset="0"/>
                        <a:cs typeface="Calibri" panose="020F0502020204030204" pitchFamily="34" charset="0"/>
                      </a:endParaRPr>
                    </a:p>
                  </a:txBody>
                  <a:tcPr marL="63258" marR="63258" marT="0" marB="0"/>
                </a:tc>
                <a:extLst>
                  <a:ext uri="{0D108BD9-81ED-4DB2-BD59-A6C34878D82A}">
                    <a16:rowId xmlns:a16="http://schemas.microsoft.com/office/drawing/2014/main" val="4223767456"/>
                  </a:ext>
                </a:extLst>
              </a:tr>
            </a:tbl>
          </a:graphicData>
        </a:graphic>
      </p:graphicFrame>
      <p:sp>
        <p:nvSpPr>
          <p:cNvPr id="6" name="Espace réservé du texte 7">
            <a:extLst>
              <a:ext uri="{FF2B5EF4-FFF2-40B4-BE49-F238E27FC236}">
                <a16:creationId xmlns:a16="http://schemas.microsoft.com/office/drawing/2014/main" id="{3CB8A063-2D11-4DB0-98DE-AE4F1C770EE3}"/>
              </a:ext>
            </a:extLst>
          </p:cNvPr>
          <p:cNvSpPr txBox="1">
            <a:spLocks/>
          </p:cNvSpPr>
          <p:nvPr/>
        </p:nvSpPr>
        <p:spPr>
          <a:xfrm>
            <a:off x="8689778" y="1038103"/>
            <a:ext cx="1835154" cy="314817"/>
          </a:xfrm>
          <a:custGeom>
            <a:avLst/>
            <a:gdLst>
              <a:gd name="connsiteX0" fmla="*/ 0 w 1835154"/>
              <a:gd name="connsiteY0" fmla="*/ 0 h 314817"/>
              <a:gd name="connsiteX1" fmla="*/ 477140 w 1835154"/>
              <a:gd name="connsiteY1" fmla="*/ 0 h 314817"/>
              <a:gd name="connsiteX2" fmla="*/ 972632 w 1835154"/>
              <a:gd name="connsiteY2" fmla="*/ 0 h 314817"/>
              <a:gd name="connsiteX3" fmla="*/ 1835154 w 1835154"/>
              <a:gd name="connsiteY3" fmla="*/ 0 h 314817"/>
              <a:gd name="connsiteX4" fmla="*/ 1835154 w 1835154"/>
              <a:gd name="connsiteY4" fmla="*/ 314817 h 314817"/>
              <a:gd name="connsiteX5" fmla="*/ 1339662 w 1835154"/>
              <a:gd name="connsiteY5" fmla="*/ 314817 h 314817"/>
              <a:gd name="connsiteX6" fmla="*/ 862522 w 1835154"/>
              <a:gd name="connsiteY6" fmla="*/ 314817 h 314817"/>
              <a:gd name="connsiteX7" fmla="*/ 0 w 1835154"/>
              <a:gd name="connsiteY7" fmla="*/ 314817 h 314817"/>
              <a:gd name="connsiteX8" fmla="*/ 0 w 1835154"/>
              <a:gd name="connsiteY8" fmla="*/ 0 h 31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154" h="314817" fill="none" extrusionOk="0">
                <a:moveTo>
                  <a:pt x="0" y="0"/>
                </a:moveTo>
                <a:cubicBezTo>
                  <a:pt x="146159" y="-12114"/>
                  <a:pt x="320681" y="56696"/>
                  <a:pt x="477140" y="0"/>
                </a:cubicBezTo>
                <a:cubicBezTo>
                  <a:pt x="633599" y="-56696"/>
                  <a:pt x="859131" y="31426"/>
                  <a:pt x="972632" y="0"/>
                </a:cubicBezTo>
                <a:cubicBezTo>
                  <a:pt x="1086133" y="-31426"/>
                  <a:pt x="1409600" y="73666"/>
                  <a:pt x="1835154" y="0"/>
                </a:cubicBezTo>
                <a:cubicBezTo>
                  <a:pt x="1853891" y="111621"/>
                  <a:pt x="1819888" y="166447"/>
                  <a:pt x="1835154" y="314817"/>
                </a:cubicBezTo>
                <a:cubicBezTo>
                  <a:pt x="1682047" y="328178"/>
                  <a:pt x="1478413" y="261128"/>
                  <a:pt x="1339662" y="314817"/>
                </a:cubicBezTo>
                <a:cubicBezTo>
                  <a:pt x="1200911" y="368506"/>
                  <a:pt x="992147" y="310215"/>
                  <a:pt x="862522" y="314817"/>
                </a:cubicBezTo>
                <a:cubicBezTo>
                  <a:pt x="732897" y="319419"/>
                  <a:pt x="411849" y="229298"/>
                  <a:pt x="0" y="314817"/>
                </a:cubicBezTo>
                <a:cubicBezTo>
                  <a:pt x="-15604" y="204431"/>
                  <a:pt x="1393" y="121020"/>
                  <a:pt x="0" y="0"/>
                </a:cubicBezTo>
                <a:close/>
              </a:path>
              <a:path w="1835154" h="314817" stroke="0" extrusionOk="0">
                <a:moveTo>
                  <a:pt x="0" y="0"/>
                </a:moveTo>
                <a:cubicBezTo>
                  <a:pt x="183031" y="-36765"/>
                  <a:pt x="261242" y="20279"/>
                  <a:pt x="495492" y="0"/>
                </a:cubicBezTo>
                <a:cubicBezTo>
                  <a:pt x="729742" y="-20279"/>
                  <a:pt x="772278" y="9682"/>
                  <a:pt x="972632" y="0"/>
                </a:cubicBezTo>
                <a:cubicBezTo>
                  <a:pt x="1172986" y="-9682"/>
                  <a:pt x="1323068" y="25897"/>
                  <a:pt x="1413069" y="0"/>
                </a:cubicBezTo>
                <a:cubicBezTo>
                  <a:pt x="1503070" y="-25897"/>
                  <a:pt x="1650332" y="28970"/>
                  <a:pt x="1835154" y="0"/>
                </a:cubicBezTo>
                <a:cubicBezTo>
                  <a:pt x="1835170" y="119764"/>
                  <a:pt x="1808989" y="200591"/>
                  <a:pt x="1835154" y="314817"/>
                </a:cubicBezTo>
                <a:cubicBezTo>
                  <a:pt x="1704962" y="328171"/>
                  <a:pt x="1618171" y="291873"/>
                  <a:pt x="1413069" y="314817"/>
                </a:cubicBezTo>
                <a:cubicBezTo>
                  <a:pt x="1207968" y="337761"/>
                  <a:pt x="1094286" y="275668"/>
                  <a:pt x="972632" y="314817"/>
                </a:cubicBezTo>
                <a:cubicBezTo>
                  <a:pt x="850978" y="353966"/>
                  <a:pt x="699250" y="269279"/>
                  <a:pt x="513843" y="314817"/>
                </a:cubicBezTo>
                <a:cubicBezTo>
                  <a:pt x="328436" y="360355"/>
                  <a:pt x="157378" y="283887"/>
                  <a:pt x="0" y="314817"/>
                </a:cubicBezTo>
                <a:cubicBezTo>
                  <a:pt x="-27870" y="183142"/>
                  <a:pt x="23129" y="98845"/>
                  <a:pt x="0" y="0"/>
                </a:cubicBezTo>
                <a:close/>
              </a:path>
            </a:pathLst>
          </a:custGeom>
          <a:solidFill>
            <a:schemeClr val="bg1"/>
          </a:solidFill>
          <a:ln w="12700" cap="flat" cmpd="sng" algn="ctr">
            <a:solidFill>
              <a:srgbClr val="FF5800"/>
            </a:solidFill>
            <a:prstDash val="solid"/>
            <a:miter lim="800000"/>
            <a:extLst>
              <a:ext uri="{C807C97D-BFC1-408E-A445-0C87EB9F89A2}">
                <ask:lineSketchStyleProps xmlns:ask="http://schemas.microsoft.com/office/drawing/2018/sketchyshapes" sd="355932122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200" b="0" dirty="0">
                <a:latin typeface="+mn-lt"/>
              </a:rPr>
              <a:t>Jusqu’au 30 juin 2022</a:t>
            </a:r>
          </a:p>
        </p:txBody>
      </p:sp>
      <p:sp>
        <p:nvSpPr>
          <p:cNvPr id="11" name="Espace réservé du texte 9">
            <a:extLst>
              <a:ext uri="{FF2B5EF4-FFF2-40B4-BE49-F238E27FC236}">
                <a16:creationId xmlns:a16="http://schemas.microsoft.com/office/drawing/2014/main" id="{7B067C8B-6E1B-452D-84B7-13A5284179EC}"/>
              </a:ext>
            </a:extLst>
          </p:cNvPr>
          <p:cNvSpPr txBox="1">
            <a:spLocks/>
          </p:cNvSpPr>
          <p:nvPr/>
        </p:nvSpPr>
        <p:spPr>
          <a:xfrm>
            <a:off x="401027" y="346362"/>
            <a:ext cx="11431851" cy="8520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#Rebond FNE Formation</a:t>
            </a:r>
          </a:p>
        </p:txBody>
      </p:sp>
    </p:spTree>
    <p:extLst>
      <p:ext uri="{BB962C8B-B14F-4D97-AF65-F5344CB8AC3E}">
        <p14:creationId xmlns:p14="http://schemas.microsoft.com/office/powerpoint/2010/main" val="258971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44B3298-239D-4C8C-9E63-F8B1131CAE54}"/>
              </a:ext>
            </a:extLst>
          </p:cNvPr>
          <p:cNvSpPr>
            <a:spLocks noGrp="1"/>
          </p:cNvSpPr>
          <p:nvPr>
            <p:ph type="body" sz="quarter" idx="19"/>
          </p:nvPr>
        </p:nvSpPr>
        <p:spPr>
          <a:xfrm>
            <a:off x="595619" y="576566"/>
            <a:ext cx="10081158" cy="504508"/>
          </a:xfrm>
        </p:spPr>
        <p:txBody>
          <a:bodyPr/>
          <a:lstStyle/>
          <a:p>
            <a:r>
              <a:rPr lang="fr-FR" sz="3600" dirty="0"/>
              <a:t>L’alternance </a:t>
            </a:r>
          </a:p>
          <a:p>
            <a:endParaRPr lang="fr-FR" sz="3600" dirty="0"/>
          </a:p>
          <a:p>
            <a:endParaRPr lang="fr-FR" sz="3600" dirty="0"/>
          </a:p>
          <a:p>
            <a:endParaRPr lang="fr-FR" sz="3600" dirty="0"/>
          </a:p>
          <a:p>
            <a:r>
              <a:rPr lang="fr-FR" sz="3600" dirty="0"/>
              <a:t>- Le contrat de professionnalisation</a:t>
            </a:r>
          </a:p>
          <a:p>
            <a:r>
              <a:rPr lang="fr-FR" sz="3600" dirty="0"/>
              <a:t>- Le contrat d’apprentissage</a:t>
            </a:r>
          </a:p>
        </p:txBody>
      </p:sp>
      <p:pic>
        <p:nvPicPr>
          <p:cNvPr id="3" name="Image 2">
            <a:extLst>
              <a:ext uri="{FF2B5EF4-FFF2-40B4-BE49-F238E27FC236}">
                <a16:creationId xmlns:a16="http://schemas.microsoft.com/office/drawing/2014/main" id="{CE496F82-927A-4860-AC1C-AA1C944642FA}"/>
              </a:ext>
            </a:extLst>
          </p:cNvPr>
          <p:cNvPicPr>
            <a:picLocks noChangeAspect="1"/>
          </p:cNvPicPr>
          <p:nvPr/>
        </p:nvPicPr>
        <p:blipFill>
          <a:blip r:embed="rId2"/>
          <a:stretch>
            <a:fillRect/>
          </a:stretch>
        </p:blipFill>
        <p:spPr>
          <a:xfrm>
            <a:off x="9731235" y="2464089"/>
            <a:ext cx="1839279" cy="2420464"/>
          </a:xfrm>
          <a:prstGeom prst="rect">
            <a:avLst/>
          </a:prstGeom>
        </p:spPr>
      </p:pic>
    </p:spTree>
    <p:extLst>
      <p:ext uri="{BB962C8B-B14F-4D97-AF65-F5344CB8AC3E}">
        <p14:creationId xmlns:p14="http://schemas.microsoft.com/office/powerpoint/2010/main" val="375776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6E62B7F-D8DB-41F6-834A-E968EB1EEDE5}"/>
              </a:ext>
            </a:extLst>
          </p:cNvPr>
          <p:cNvSpPr>
            <a:spLocks noGrp="1"/>
          </p:cNvSpPr>
          <p:nvPr>
            <p:ph type="body" sz="quarter" idx="18"/>
          </p:nvPr>
        </p:nvSpPr>
        <p:spPr>
          <a:xfrm>
            <a:off x="233250" y="160084"/>
            <a:ext cx="10587149" cy="367990"/>
          </a:xfrm>
        </p:spPr>
        <p:txBody>
          <a:bodyPr/>
          <a:lstStyle/>
          <a:p>
            <a:r>
              <a:rPr lang="fr-FR" sz="3200" dirty="0">
                <a:solidFill>
                  <a:srgbClr val="FF5800"/>
                </a:solidFill>
              </a:rPr>
              <a:t>2020 et 2021, le bilan apprentissage en Aura</a:t>
            </a:r>
          </a:p>
        </p:txBody>
      </p:sp>
      <p:sp>
        <p:nvSpPr>
          <p:cNvPr id="7" name="Rectangle 5">
            <a:extLst>
              <a:ext uri="{FF2B5EF4-FFF2-40B4-BE49-F238E27FC236}">
                <a16:creationId xmlns:a16="http://schemas.microsoft.com/office/drawing/2014/main" id="{A6BCEAAD-A883-4F08-8458-1FC0EAC2930D}"/>
              </a:ext>
            </a:extLst>
          </p:cNvPr>
          <p:cNvSpPr>
            <a:spLocks noChangeArrowheads="1"/>
          </p:cNvSpPr>
          <p:nvPr/>
        </p:nvSpPr>
        <p:spPr bwMode="auto">
          <a:xfrm>
            <a:off x="233250" y="862613"/>
            <a:ext cx="47959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en-US" altLang="fr-FR" sz="2000" b="1" dirty="0"/>
              <a:t>Une nouvelle augmentation</a:t>
            </a:r>
          </a:p>
          <a:p>
            <a:pPr eaLnBrk="1" hangingPunct="1">
              <a:lnSpc>
                <a:spcPct val="90000"/>
              </a:lnSpc>
              <a:spcAft>
                <a:spcPts val="600"/>
              </a:spcAft>
            </a:pPr>
            <a:r>
              <a:rPr lang="en-US" altLang="fr-FR" sz="2000" dirty="0"/>
              <a:t>De 40 % déjà </a:t>
            </a:r>
            <a:r>
              <a:rPr lang="en-US" altLang="fr-FR" sz="2000" dirty="0" err="1"/>
              <a:t>en</a:t>
            </a:r>
            <a:r>
              <a:rPr lang="en-US" altLang="fr-FR" sz="2000" dirty="0"/>
              <a:t> 2020 </a:t>
            </a:r>
          </a:p>
          <a:p>
            <a:pPr eaLnBrk="1" hangingPunct="1">
              <a:lnSpc>
                <a:spcPct val="90000"/>
              </a:lnSpc>
              <a:spcAft>
                <a:spcPts val="600"/>
              </a:spcAft>
            </a:pPr>
            <a:r>
              <a:rPr lang="en-US" altLang="fr-FR" sz="2000" dirty="0"/>
              <a:t>à 70 % en 2021 </a:t>
            </a:r>
          </a:p>
          <a:p>
            <a:pPr eaLnBrk="1" hangingPunct="1">
              <a:lnSpc>
                <a:spcPct val="90000"/>
              </a:lnSpc>
              <a:spcAft>
                <a:spcPts val="600"/>
              </a:spcAft>
            </a:pPr>
            <a:endParaRPr lang="en-US" altLang="fr-FR" sz="2000" b="1" dirty="0"/>
          </a:p>
          <a:p>
            <a:pPr eaLnBrk="1" hangingPunct="1">
              <a:lnSpc>
                <a:spcPct val="90000"/>
              </a:lnSpc>
              <a:spcAft>
                <a:spcPts val="600"/>
              </a:spcAft>
            </a:pPr>
            <a:r>
              <a:rPr lang="en-US" altLang="fr-FR" sz="2000" b="1" dirty="0"/>
              <a:t>Au national</a:t>
            </a:r>
          </a:p>
          <a:p>
            <a:pPr>
              <a:lnSpc>
                <a:spcPct val="90000"/>
              </a:lnSpc>
              <a:spcAft>
                <a:spcPts val="600"/>
              </a:spcAft>
            </a:pPr>
            <a:r>
              <a:rPr lang="en-US" altLang="fr-FR" sz="2000" dirty="0"/>
              <a:t>De 25 000 à 39 000 </a:t>
            </a:r>
            <a:r>
              <a:rPr lang="en-US" altLang="fr-FR" sz="2000" dirty="0" err="1"/>
              <a:t>contrats</a:t>
            </a:r>
            <a:r>
              <a:rPr lang="en-US" altLang="fr-FR" sz="2000" dirty="0"/>
              <a:t> </a:t>
            </a:r>
            <a:r>
              <a:rPr lang="en-US" altLang="fr-FR" sz="2000" dirty="0" err="1"/>
              <a:t>signés</a:t>
            </a:r>
            <a:endParaRPr lang="en-US" altLang="fr-FR" sz="2000" dirty="0"/>
          </a:p>
          <a:p>
            <a:pPr eaLnBrk="1" hangingPunct="1">
              <a:lnSpc>
                <a:spcPct val="90000"/>
              </a:lnSpc>
              <a:spcAft>
                <a:spcPts val="600"/>
              </a:spcAft>
            </a:pPr>
            <a:endParaRPr lang="en-US" altLang="fr-FR" sz="2000" b="1" dirty="0"/>
          </a:p>
          <a:p>
            <a:pPr>
              <a:lnSpc>
                <a:spcPct val="90000"/>
              </a:lnSpc>
              <a:spcAft>
                <a:spcPts val="600"/>
              </a:spcAft>
            </a:pPr>
            <a:endParaRPr lang="en-US" altLang="fr-FR" sz="2000" dirty="0"/>
          </a:p>
          <a:p>
            <a:pPr eaLnBrk="1" hangingPunct="1">
              <a:lnSpc>
                <a:spcPct val="90000"/>
              </a:lnSpc>
              <a:spcAft>
                <a:spcPts val="600"/>
              </a:spcAft>
            </a:pPr>
            <a:endParaRPr lang="en-US" altLang="fr-FR" sz="1400" b="1" dirty="0"/>
          </a:p>
        </p:txBody>
      </p:sp>
      <p:graphicFrame>
        <p:nvGraphicFramePr>
          <p:cNvPr id="2" name="Tableau 1">
            <a:extLst>
              <a:ext uri="{FF2B5EF4-FFF2-40B4-BE49-F238E27FC236}">
                <a16:creationId xmlns:a16="http://schemas.microsoft.com/office/drawing/2014/main" id="{853693A5-1EAA-4C2A-81F3-394BDC8705D3}"/>
              </a:ext>
            </a:extLst>
          </p:cNvPr>
          <p:cNvGraphicFramePr>
            <a:graphicFrameLocks noGrp="1"/>
          </p:cNvGraphicFramePr>
          <p:nvPr>
            <p:extLst>
              <p:ext uri="{D42A27DB-BD31-4B8C-83A1-F6EECF244321}">
                <p14:modId xmlns:p14="http://schemas.microsoft.com/office/powerpoint/2010/main" val="981157456"/>
              </p:ext>
            </p:extLst>
          </p:nvPr>
        </p:nvGraphicFramePr>
        <p:xfrm>
          <a:off x="4845465" y="687897"/>
          <a:ext cx="7113286" cy="5902922"/>
        </p:xfrm>
        <a:graphic>
          <a:graphicData uri="http://schemas.openxmlformats.org/drawingml/2006/table">
            <a:tbl>
              <a:tblPr firstRow="1" bandRow="1">
                <a:tableStyleId>{5C22544A-7EE6-4342-B048-85BDC9FD1C3A}</a:tableStyleId>
              </a:tblPr>
              <a:tblGrid>
                <a:gridCol w="2016808">
                  <a:extLst>
                    <a:ext uri="{9D8B030D-6E8A-4147-A177-3AD203B41FA5}">
                      <a16:colId xmlns:a16="http://schemas.microsoft.com/office/drawing/2014/main" val="1673047798"/>
                    </a:ext>
                  </a:extLst>
                </a:gridCol>
                <a:gridCol w="1631624">
                  <a:extLst>
                    <a:ext uri="{9D8B030D-6E8A-4147-A177-3AD203B41FA5}">
                      <a16:colId xmlns:a16="http://schemas.microsoft.com/office/drawing/2014/main" val="3864046367"/>
                    </a:ext>
                  </a:extLst>
                </a:gridCol>
                <a:gridCol w="1957061">
                  <a:extLst>
                    <a:ext uri="{9D8B030D-6E8A-4147-A177-3AD203B41FA5}">
                      <a16:colId xmlns:a16="http://schemas.microsoft.com/office/drawing/2014/main" val="2708231543"/>
                    </a:ext>
                  </a:extLst>
                </a:gridCol>
                <a:gridCol w="1507793">
                  <a:extLst>
                    <a:ext uri="{9D8B030D-6E8A-4147-A177-3AD203B41FA5}">
                      <a16:colId xmlns:a16="http://schemas.microsoft.com/office/drawing/2014/main" val="255352546"/>
                    </a:ext>
                  </a:extLst>
                </a:gridCol>
              </a:tblGrid>
              <a:tr h="318194">
                <a:tc>
                  <a:txBody>
                    <a:bodyPr/>
                    <a:lstStyle/>
                    <a:p>
                      <a:pPr algn="ctr" rtl="0" fontAlgn="ctr"/>
                      <a:r>
                        <a:rPr lang="fr-FR" sz="1700" u="none" strike="noStrike">
                          <a:effectLst/>
                        </a:rPr>
                        <a:t>branches</a:t>
                      </a:r>
                      <a:endParaRPr lang="fr-FR" sz="1700" b="1" i="0" u="none" strike="noStrike">
                        <a:solidFill>
                          <a:srgbClr val="FFFFFF"/>
                        </a:solidFill>
                        <a:effectLst/>
                        <a:latin typeface="Calibri" panose="020F0502020204030204" pitchFamily="34" charset="0"/>
                      </a:endParaRPr>
                    </a:p>
                  </a:txBody>
                  <a:tcPr marL="6270" marR="6270" marT="6270" marB="0" anchor="ctr"/>
                </a:tc>
                <a:tc>
                  <a:txBody>
                    <a:bodyPr/>
                    <a:lstStyle/>
                    <a:p>
                      <a:pPr algn="ctr" rtl="0" fontAlgn="ctr"/>
                      <a:r>
                        <a:rPr lang="fr-FR" sz="1700" u="none" strike="noStrike">
                          <a:effectLst/>
                        </a:rPr>
                        <a:t>CA signés 2020</a:t>
                      </a:r>
                      <a:endParaRPr lang="fr-FR" sz="1700" b="1" i="0" u="none" strike="noStrike">
                        <a:solidFill>
                          <a:srgbClr val="FFFFFF"/>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CA signés 2021</a:t>
                      </a:r>
                      <a:endParaRPr lang="fr-FR" sz="1700" b="1" i="0" u="none" strike="noStrike" dirty="0">
                        <a:solidFill>
                          <a:srgbClr val="FFFFFF"/>
                        </a:solidFill>
                        <a:effectLst/>
                        <a:latin typeface="Arial" panose="020B0604020202020204" pitchFamily="34" charset="0"/>
                      </a:endParaRPr>
                    </a:p>
                  </a:txBody>
                  <a:tcPr marL="6270" marR="6270" marT="6270" marB="0" anchor="ctr"/>
                </a:tc>
                <a:tc>
                  <a:txBody>
                    <a:bodyPr/>
                    <a:lstStyle/>
                    <a:p>
                      <a:pPr algn="ctr" rtl="0" fontAlgn="ctr"/>
                      <a:r>
                        <a:rPr lang="fr-FR" sz="1700" u="none" strike="noStrike">
                          <a:effectLst/>
                        </a:rPr>
                        <a:t>Progression</a:t>
                      </a:r>
                      <a:endParaRPr lang="fr-FR" sz="1700" b="1" i="0" u="none" strike="noStrike">
                        <a:solidFill>
                          <a:srgbClr val="FFFFFF"/>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887992991"/>
                  </a:ext>
                </a:extLst>
              </a:tr>
              <a:tr h="311123">
                <a:tc>
                  <a:txBody>
                    <a:bodyPr/>
                    <a:lstStyle/>
                    <a:p>
                      <a:pPr algn="l" rtl="0" fontAlgn="b"/>
                      <a:r>
                        <a:rPr lang="fr-FR" sz="1700" u="none" strike="noStrike">
                          <a:effectLst/>
                        </a:rPr>
                        <a:t>Sport</a:t>
                      </a:r>
                      <a:endParaRPr lang="fr-FR" sz="1700" b="0" i="0" u="none" strike="noStrike">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u="none" strike="noStrike">
                          <a:effectLst/>
                        </a:rPr>
                        <a:t>1300</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2 250</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73%</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811238778"/>
                  </a:ext>
                </a:extLst>
              </a:tr>
              <a:tr h="304051">
                <a:tc>
                  <a:txBody>
                    <a:bodyPr/>
                    <a:lstStyle/>
                    <a:p>
                      <a:pPr algn="l" rtl="0" fontAlgn="b"/>
                      <a:r>
                        <a:rPr lang="fr-FR" sz="1700" b="0" u="none" strike="noStrike" dirty="0">
                          <a:effectLst/>
                        </a:rPr>
                        <a:t>Publicité</a:t>
                      </a:r>
                      <a:endParaRPr lang="fr-FR" sz="1700" b="0" i="0" u="none" strike="noStrike" dirty="0">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b="0" u="none" strike="noStrike">
                          <a:effectLst/>
                        </a:rPr>
                        <a:t>300</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b="0" u="none" strike="noStrike" dirty="0">
                          <a:effectLst/>
                        </a:rPr>
                        <a:t>541</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b="0" u="none" strike="noStrike" dirty="0">
                          <a:effectLst/>
                        </a:rPr>
                        <a:t>80%</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2577553263"/>
                  </a:ext>
                </a:extLst>
              </a:tr>
              <a:tr h="304051">
                <a:tc>
                  <a:txBody>
                    <a:bodyPr/>
                    <a:lstStyle/>
                    <a:p>
                      <a:pPr algn="l" rtl="0" fontAlgn="b"/>
                      <a:r>
                        <a:rPr lang="fr-FR" sz="1700" u="none" strike="noStrike">
                          <a:effectLst/>
                        </a:rPr>
                        <a:t>Telecom</a:t>
                      </a:r>
                      <a:endParaRPr lang="fr-FR" sz="1700" b="0" i="0" u="none" strike="noStrike">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u="none" strike="noStrike">
                          <a:effectLst/>
                        </a:rPr>
                        <a:t>258</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275</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a:effectLst/>
                        </a:rPr>
                        <a:t>7%</a:t>
                      </a:r>
                      <a:endParaRPr lang="fr-FR" sz="1700" b="0" i="0" u="none" strike="noStrike">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99933945"/>
                  </a:ext>
                </a:extLst>
              </a:tr>
              <a:tr h="304051">
                <a:tc>
                  <a:txBody>
                    <a:bodyPr/>
                    <a:lstStyle/>
                    <a:p>
                      <a:pPr algn="l" rtl="0" fontAlgn="b"/>
                      <a:r>
                        <a:rPr lang="fr-FR" sz="1700" u="none" strike="noStrike" dirty="0">
                          <a:effectLst/>
                        </a:rPr>
                        <a:t>Audiovisuel</a:t>
                      </a:r>
                      <a:endParaRPr lang="fr-FR" sz="1700" b="0" i="0" u="none" strike="noStrike" dirty="0">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u="none" strike="noStrike">
                          <a:effectLst/>
                        </a:rPr>
                        <a:t>128</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249</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94%</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835113393"/>
                  </a:ext>
                </a:extLst>
              </a:tr>
              <a:tr h="402738">
                <a:tc>
                  <a:txBody>
                    <a:bodyPr/>
                    <a:lstStyle/>
                    <a:p>
                      <a:pPr algn="l" rtl="0" fontAlgn="b"/>
                      <a:r>
                        <a:rPr lang="fr-FR" sz="1800" b="0" u="none" strike="noStrike" dirty="0">
                          <a:effectLst/>
                        </a:rPr>
                        <a:t>Espace de Loisirs</a:t>
                      </a:r>
                      <a:endParaRPr lang="fr-FR" sz="18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800" b="0" u="none" strike="noStrike" dirty="0">
                          <a:effectLst/>
                        </a:rPr>
                        <a:t>128</a:t>
                      </a:r>
                      <a:endParaRPr lang="fr-FR" sz="18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800" b="0" u="none" strike="noStrike" dirty="0">
                          <a:effectLst/>
                        </a:rPr>
                        <a:t>234</a:t>
                      </a:r>
                      <a:endParaRPr lang="fr-FR" sz="18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800" b="0" u="none" strike="noStrike" dirty="0">
                          <a:effectLst/>
                        </a:rPr>
                        <a:t>82%</a:t>
                      </a:r>
                      <a:endParaRPr lang="fr-FR" sz="18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443565200"/>
                  </a:ext>
                </a:extLst>
              </a:tr>
              <a:tr h="304051">
                <a:tc>
                  <a:txBody>
                    <a:bodyPr/>
                    <a:lstStyle/>
                    <a:p>
                      <a:pPr algn="l" rtl="0" fontAlgn="b"/>
                      <a:r>
                        <a:rPr lang="fr-FR" sz="1700" u="none" strike="noStrike">
                          <a:effectLst/>
                        </a:rPr>
                        <a:t>Spectacle Vivant</a:t>
                      </a:r>
                      <a:endParaRPr lang="fr-FR" sz="1700" b="0" i="0" u="none" strike="noStrike">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u="none" strike="noStrike" dirty="0">
                          <a:effectLst/>
                        </a:rPr>
                        <a:t>70</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209</a:t>
                      </a:r>
                    </a:p>
                  </a:txBody>
                  <a:tcPr marL="6270" marR="6270" marT="6270" marB="0" anchor="ctr"/>
                </a:tc>
                <a:tc>
                  <a:txBody>
                    <a:bodyPr/>
                    <a:lstStyle/>
                    <a:p>
                      <a:pPr algn="ctr" rtl="0" fontAlgn="ctr"/>
                      <a:r>
                        <a:rPr lang="fr-FR" sz="1700" u="none" strike="noStrike" dirty="0">
                          <a:effectLst/>
                        </a:rPr>
                        <a:t>198%</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171217573"/>
                  </a:ext>
                </a:extLst>
              </a:tr>
              <a:tr h="304051">
                <a:tc>
                  <a:txBody>
                    <a:bodyPr/>
                    <a:lstStyle/>
                    <a:p>
                      <a:pPr algn="l" rtl="0" fontAlgn="b"/>
                      <a:r>
                        <a:rPr lang="fr-FR" sz="1700" b="1" u="none" strike="noStrike">
                          <a:effectLst/>
                        </a:rPr>
                        <a:t>Office Tourisme</a:t>
                      </a:r>
                      <a:endParaRPr lang="fr-FR" sz="1700" b="1" i="0" u="none" strike="noStrike">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b="1" u="none" strike="noStrike" dirty="0">
                          <a:effectLst/>
                        </a:rPr>
                        <a:t>79</a:t>
                      </a:r>
                      <a:endParaRPr lang="fr-FR" sz="1700" b="1"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b="1" u="none" strike="noStrike" dirty="0">
                          <a:effectLst/>
                        </a:rPr>
                        <a:t>97</a:t>
                      </a:r>
                      <a:endParaRPr lang="fr-FR" sz="1700" b="1"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b="1" u="none" strike="noStrike" dirty="0">
                          <a:effectLst/>
                        </a:rPr>
                        <a:t>22%</a:t>
                      </a:r>
                      <a:endParaRPr lang="fr-FR" sz="1700" b="1"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868712961"/>
                  </a:ext>
                </a:extLst>
              </a:tr>
              <a:tr h="304051">
                <a:tc>
                  <a:txBody>
                    <a:bodyPr/>
                    <a:lstStyle/>
                    <a:p>
                      <a:pPr algn="l" rtl="0" fontAlgn="ctr"/>
                      <a:r>
                        <a:rPr lang="fr-FR" sz="1700" u="none" strike="noStrike">
                          <a:effectLst/>
                        </a:rPr>
                        <a:t>Presse</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42</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73</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73%</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1404849387"/>
                  </a:ext>
                </a:extLst>
              </a:tr>
              <a:tr h="304051">
                <a:tc>
                  <a:txBody>
                    <a:bodyPr/>
                    <a:lstStyle/>
                    <a:p>
                      <a:pPr algn="l" rtl="0" fontAlgn="b"/>
                      <a:r>
                        <a:rPr lang="fr-FR" sz="1700" u="none" strike="noStrike">
                          <a:effectLst/>
                        </a:rPr>
                        <a:t>HPA</a:t>
                      </a:r>
                      <a:endParaRPr lang="fr-FR" sz="1700" b="0" i="0" u="none" strike="noStrike">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u="none" strike="noStrike">
                          <a:effectLst/>
                        </a:rPr>
                        <a:t>43</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71</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65%</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2019799416"/>
                  </a:ext>
                </a:extLst>
              </a:tr>
              <a:tr h="304051">
                <a:tc>
                  <a:txBody>
                    <a:bodyPr/>
                    <a:lstStyle/>
                    <a:p>
                      <a:pPr algn="l" rtl="0" fontAlgn="ctr"/>
                      <a:r>
                        <a:rPr lang="fr-FR" sz="1700" u="none" strike="noStrike" dirty="0">
                          <a:effectLst/>
                        </a:rPr>
                        <a:t>Edition livre</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19</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38</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100%</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521881808"/>
                  </a:ext>
                </a:extLst>
              </a:tr>
              <a:tr h="304051">
                <a:tc>
                  <a:txBody>
                    <a:bodyPr/>
                    <a:lstStyle/>
                    <a:p>
                      <a:pPr algn="l" rtl="0" fontAlgn="ctr"/>
                      <a:r>
                        <a:rPr lang="fr-FR" sz="1700" u="none" strike="noStrike" dirty="0">
                          <a:effectLst/>
                        </a:rPr>
                        <a:t>Golf </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a:effectLst/>
                        </a:rPr>
                        <a:t>25</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31</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24%</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1775928339"/>
                  </a:ext>
                </a:extLst>
              </a:tr>
              <a:tr h="318194">
                <a:tc>
                  <a:txBody>
                    <a:bodyPr/>
                    <a:lstStyle/>
                    <a:p>
                      <a:pPr algn="l" rtl="0" fontAlgn="b"/>
                      <a:r>
                        <a:rPr lang="fr-FR" sz="1700" u="none" strike="noStrike">
                          <a:effectLst/>
                        </a:rPr>
                        <a:t>Casinos</a:t>
                      </a:r>
                      <a:endParaRPr lang="fr-FR" sz="1700" b="0" i="0" u="none" strike="noStrike">
                        <a:solidFill>
                          <a:srgbClr val="000000"/>
                        </a:solidFill>
                        <a:effectLst/>
                        <a:latin typeface="Calibri" panose="020F0502020204030204" pitchFamily="34" charset="0"/>
                      </a:endParaRPr>
                    </a:p>
                  </a:txBody>
                  <a:tcPr marL="6270" marR="6270" marT="6270" marB="0" anchor="b"/>
                </a:tc>
                <a:tc>
                  <a:txBody>
                    <a:bodyPr/>
                    <a:lstStyle/>
                    <a:p>
                      <a:pPr algn="ctr" rtl="0" fontAlgn="ctr"/>
                      <a:r>
                        <a:rPr lang="fr-FR" sz="1700" u="none" strike="noStrike">
                          <a:effectLst/>
                        </a:rPr>
                        <a:t>12</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12</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0%</a:t>
                      </a:r>
                      <a:endParaRPr lang="fr-FR" sz="17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274392905"/>
                  </a:ext>
                </a:extLst>
              </a:tr>
              <a:tr h="748217">
                <a:tc>
                  <a:txBody>
                    <a:bodyPr/>
                    <a:lstStyle/>
                    <a:p>
                      <a:pPr algn="l" rtl="0" fontAlgn="b"/>
                      <a:r>
                        <a:rPr lang="fr-FR" sz="1700" u="none" strike="noStrike" dirty="0">
                          <a:effectLst/>
                        </a:rPr>
                        <a:t>Exploitation cinématographique</a:t>
                      </a:r>
                      <a:endParaRPr lang="fr-FR" sz="1700" b="0" i="0" u="none" strike="noStrike" dirty="0">
                        <a:solidFill>
                          <a:srgbClr val="000000"/>
                        </a:solidFill>
                        <a:effectLst/>
                        <a:latin typeface="Arial" panose="020B0604020202020204" pitchFamily="34" charset="0"/>
                      </a:endParaRPr>
                    </a:p>
                  </a:txBody>
                  <a:tcPr marL="6270" marR="6270" marT="6270" marB="0" anchor="b"/>
                </a:tc>
                <a:tc>
                  <a:txBody>
                    <a:bodyPr/>
                    <a:lstStyle/>
                    <a:p>
                      <a:pPr algn="ctr" rtl="0" fontAlgn="ctr"/>
                      <a:r>
                        <a:rPr lang="fr-FR" sz="1700" u="none" strike="noStrike">
                          <a:effectLst/>
                        </a:rPr>
                        <a:t>5</a:t>
                      </a:r>
                      <a:endParaRPr lang="fr-FR" sz="1700" b="0" i="0" u="none" strike="noStrike">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u="none" strike="noStrike" dirty="0">
                          <a:effectLst/>
                        </a:rPr>
                        <a:t>8</a:t>
                      </a:r>
                      <a:endParaRPr lang="fr-FR" sz="1700" b="0" i="0" u="none" strike="noStrike" dirty="0">
                        <a:solidFill>
                          <a:srgbClr val="000000"/>
                        </a:solidFill>
                        <a:effectLst/>
                        <a:latin typeface="Arial" panose="020B0604020202020204" pitchFamily="34" charset="0"/>
                      </a:endParaRPr>
                    </a:p>
                  </a:txBody>
                  <a:tcPr marL="6270" marR="6270" marT="6270" marB="0" anchor="ctr"/>
                </a:tc>
                <a:tc>
                  <a:txBody>
                    <a:bodyPr/>
                    <a:lstStyle/>
                    <a:p>
                      <a:pPr algn="ctr" fontAlgn="ctr"/>
                      <a:r>
                        <a:rPr lang="fr-FR" sz="1800" u="none" strike="noStrike" dirty="0">
                          <a:effectLst/>
                        </a:rPr>
                        <a:t>60%</a:t>
                      </a:r>
                      <a:endParaRPr lang="fr-FR" sz="1800" b="0"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584487864"/>
                  </a:ext>
                </a:extLst>
              </a:tr>
              <a:tr h="318194">
                <a:tc>
                  <a:txBody>
                    <a:bodyPr/>
                    <a:lstStyle/>
                    <a:p>
                      <a:pPr algn="l" fontAlgn="b"/>
                      <a:endParaRPr lang="fr-FR" sz="1100" b="0" i="0" u="none" strike="noStrike">
                        <a:solidFill>
                          <a:srgbClr val="000000"/>
                        </a:solidFill>
                        <a:effectLst/>
                        <a:latin typeface="Calibri" panose="020F0502020204030204" pitchFamily="34" charset="0"/>
                      </a:endParaRPr>
                    </a:p>
                  </a:txBody>
                  <a:tcPr marL="6270" marR="6270" marT="6270" marB="0" anchor="b"/>
                </a:tc>
                <a:tc>
                  <a:txBody>
                    <a:bodyPr/>
                    <a:lstStyle/>
                    <a:p>
                      <a:pPr algn="ctr" rtl="0" fontAlgn="ctr"/>
                      <a:r>
                        <a:rPr lang="fr-FR" sz="1700" b="1" u="none" strike="noStrike" dirty="0">
                          <a:effectLst/>
                        </a:rPr>
                        <a:t>2400</a:t>
                      </a:r>
                      <a:endParaRPr lang="fr-FR" sz="1700" b="1" i="0" u="none" strike="noStrike" dirty="0">
                        <a:solidFill>
                          <a:srgbClr val="000000"/>
                        </a:solidFill>
                        <a:effectLst/>
                        <a:latin typeface="Calibri" panose="020F0502020204030204" pitchFamily="34" charset="0"/>
                      </a:endParaRPr>
                    </a:p>
                  </a:txBody>
                  <a:tcPr marL="6270" marR="6270" marT="6270" marB="0" anchor="ctr"/>
                </a:tc>
                <a:tc>
                  <a:txBody>
                    <a:bodyPr/>
                    <a:lstStyle/>
                    <a:p>
                      <a:pPr algn="ctr" rtl="0" fontAlgn="ctr"/>
                      <a:r>
                        <a:rPr lang="fr-FR" sz="1700" b="1" u="none" strike="noStrike" dirty="0">
                          <a:effectLst/>
                        </a:rPr>
                        <a:t>4088</a:t>
                      </a:r>
                      <a:endParaRPr lang="fr-FR" sz="1700" b="1"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r>
                        <a:rPr lang="fr-FR" sz="1700" b="1" u="none" strike="noStrike" dirty="0">
                          <a:effectLst/>
                        </a:rPr>
                        <a:t>70%</a:t>
                      </a:r>
                      <a:endParaRPr lang="fr-FR" sz="1700" b="1"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33774109"/>
                  </a:ext>
                </a:extLst>
              </a:tr>
              <a:tr h="318194">
                <a:tc>
                  <a:txBody>
                    <a:bodyPr/>
                    <a:lstStyle/>
                    <a:p>
                      <a:pPr algn="l" fontAlgn="b"/>
                      <a:endParaRPr lang="fr-FR" sz="1100" b="0" i="0" u="none" strike="noStrike" dirty="0">
                        <a:solidFill>
                          <a:srgbClr val="000000"/>
                        </a:solidFill>
                        <a:effectLst/>
                        <a:latin typeface="Calibri" panose="020F0502020204030204" pitchFamily="34" charset="0"/>
                      </a:endParaRPr>
                    </a:p>
                  </a:txBody>
                  <a:tcPr marL="6270" marR="6270" marT="6270" marB="0" anchor="b"/>
                </a:tc>
                <a:tc>
                  <a:txBody>
                    <a:bodyPr/>
                    <a:lstStyle/>
                    <a:p>
                      <a:pPr algn="ctr" rtl="0" fontAlgn="ctr"/>
                      <a:endParaRPr lang="fr-FR" sz="1700" b="1" i="0" u="none" strike="noStrike" dirty="0">
                        <a:solidFill>
                          <a:srgbClr val="000000"/>
                        </a:solidFill>
                        <a:effectLst/>
                        <a:latin typeface="Calibri" panose="020F0502020204030204" pitchFamily="34" charset="0"/>
                      </a:endParaRPr>
                    </a:p>
                  </a:txBody>
                  <a:tcPr marL="6270" marR="6270" marT="6270" marB="0" anchor="ctr"/>
                </a:tc>
                <a:tc>
                  <a:txBody>
                    <a:bodyPr/>
                    <a:lstStyle/>
                    <a:p>
                      <a:pPr algn="ctr" rtl="0" fontAlgn="ctr"/>
                      <a:endParaRPr lang="fr-FR" sz="1700" b="1" i="0" u="none" strike="noStrike" dirty="0">
                        <a:solidFill>
                          <a:srgbClr val="000000"/>
                        </a:solidFill>
                        <a:effectLst/>
                        <a:latin typeface="Arial" panose="020B0604020202020204" pitchFamily="34" charset="0"/>
                      </a:endParaRPr>
                    </a:p>
                  </a:txBody>
                  <a:tcPr marL="6270" marR="6270" marT="6270" marB="0" anchor="ctr"/>
                </a:tc>
                <a:tc>
                  <a:txBody>
                    <a:bodyPr/>
                    <a:lstStyle/>
                    <a:p>
                      <a:pPr algn="ctr" rtl="0" fontAlgn="ctr"/>
                      <a:endParaRPr lang="fr-FR" sz="1700" b="1" i="0" u="none" strike="noStrike" dirty="0">
                        <a:solidFill>
                          <a:srgbClr val="000000"/>
                        </a:solidFill>
                        <a:effectLst/>
                        <a:latin typeface="Arial" panose="020B0604020202020204" pitchFamily="34" charset="0"/>
                      </a:endParaRPr>
                    </a:p>
                  </a:txBody>
                  <a:tcPr marL="6270" marR="6270" marT="6270" marB="0" anchor="ctr"/>
                </a:tc>
                <a:extLst>
                  <a:ext uri="{0D108BD9-81ED-4DB2-BD59-A6C34878D82A}">
                    <a16:rowId xmlns:a16="http://schemas.microsoft.com/office/drawing/2014/main" val="154207039"/>
                  </a:ext>
                </a:extLst>
              </a:tr>
              <a:tr h="422135">
                <a:tc>
                  <a:txBody>
                    <a:bodyPr/>
                    <a:lstStyle/>
                    <a:p>
                      <a:pPr algn="l" rtl="0" fontAlgn="ctr"/>
                      <a:r>
                        <a:rPr lang="fr-FR" sz="1400" b="1" u="none" strike="noStrike" dirty="0">
                          <a:effectLst/>
                        </a:rPr>
                        <a:t>Contrat de professionnalisation</a:t>
                      </a:r>
                      <a:endParaRPr lang="fr-FR" sz="1400" b="1" i="0" u="none" strike="noStrike" dirty="0">
                        <a:solidFill>
                          <a:srgbClr val="000000"/>
                        </a:solidFill>
                        <a:effectLst/>
                        <a:latin typeface="Arial" panose="020B0604020202020204" pitchFamily="34" charset="0"/>
                      </a:endParaRPr>
                    </a:p>
                  </a:txBody>
                  <a:tcPr marL="4889" marR="4889" marT="4889" marB="0" anchor="ctr"/>
                </a:tc>
                <a:tc>
                  <a:txBody>
                    <a:bodyPr/>
                    <a:lstStyle/>
                    <a:p>
                      <a:pPr algn="ctr" rtl="0" fontAlgn="ctr"/>
                      <a:r>
                        <a:rPr lang="fr-FR" sz="1800" u="none" strike="noStrike" dirty="0">
                          <a:effectLst/>
                        </a:rPr>
                        <a:t>359</a:t>
                      </a:r>
                      <a:endParaRPr lang="fr-FR" sz="1800" b="0" i="0" u="none" strike="noStrike" dirty="0">
                        <a:solidFill>
                          <a:srgbClr val="000000"/>
                        </a:solidFill>
                        <a:effectLst/>
                        <a:latin typeface="Arial" panose="020B0604020202020204" pitchFamily="34" charset="0"/>
                      </a:endParaRPr>
                    </a:p>
                  </a:txBody>
                  <a:tcPr marL="4889" marR="4889" marT="4889" marB="0" anchor="ctr"/>
                </a:tc>
                <a:tc>
                  <a:txBody>
                    <a:bodyPr/>
                    <a:lstStyle/>
                    <a:p>
                      <a:pPr algn="ctr" rtl="0" fontAlgn="ctr"/>
                      <a:r>
                        <a:rPr lang="fr-FR" sz="1800" u="none" strike="noStrike" dirty="0">
                          <a:effectLst/>
                        </a:rPr>
                        <a:t>410</a:t>
                      </a:r>
                      <a:endParaRPr lang="fr-FR" sz="1800" b="0" i="0" u="none" strike="noStrike" dirty="0">
                        <a:solidFill>
                          <a:srgbClr val="000000"/>
                        </a:solidFill>
                        <a:effectLst/>
                        <a:latin typeface="Arial" panose="020B0604020202020204" pitchFamily="34" charset="0"/>
                      </a:endParaRPr>
                    </a:p>
                  </a:txBody>
                  <a:tcPr marL="4889" marR="4889" marT="4889" marB="0" anchor="ctr"/>
                </a:tc>
                <a:tc>
                  <a:txBody>
                    <a:bodyPr/>
                    <a:lstStyle/>
                    <a:p>
                      <a:pPr algn="ctr" rtl="0" fontAlgn="ctr"/>
                      <a:r>
                        <a:rPr lang="fr-FR" sz="1800" u="none" strike="noStrike" dirty="0">
                          <a:effectLst/>
                        </a:rPr>
                        <a:t>14%</a:t>
                      </a:r>
                      <a:endParaRPr lang="fr-FR" sz="1800" b="0" i="0" u="none" strike="noStrike" dirty="0">
                        <a:solidFill>
                          <a:srgbClr val="000000"/>
                        </a:solidFill>
                        <a:effectLst/>
                        <a:latin typeface="Arial" panose="020B0604020202020204" pitchFamily="34" charset="0"/>
                      </a:endParaRPr>
                    </a:p>
                  </a:txBody>
                  <a:tcPr marL="4889" marR="4889" marT="4889" marB="0" anchor="ctr"/>
                </a:tc>
                <a:extLst>
                  <a:ext uri="{0D108BD9-81ED-4DB2-BD59-A6C34878D82A}">
                    <a16:rowId xmlns:a16="http://schemas.microsoft.com/office/drawing/2014/main" val="321330286"/>
                  </a:ext>
                </a:extLst>
              </a:tr>
            </a:tbl>
          </a:graphicData>
        </a:graphic>
      </p:graphicFrame>
    </p:spTree>
    <p:extLst>
      <p:ext uri="{BB962C8B-B14F-4D97-AF65-F5344CB8AC3E}">
        <p14:creationId xmlns:p14="http://schemas.microsoft.com/office/powerpoint/2010/main" val="281537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FC29C8F-52EC-4DFE-9AF1-8A444C79B203}"/>
              </a:ext>
            </a:extLst>
          </p:cNvPr>
          <p:cNvSpPr txBox="1"/>
          <p:nvPr/>
        </p:nvSpPr>
        <p:spPr>
          <a:xfrm>
            <a:off x="376641" y="520511"/>
            <a:ext cx="11640424" cy="6124754"/>
          </a:xfrm>
          <a:prstGeom prst="rect">
            <a:avLst/>
          </a:prstGeom>
          <a:noFill/>
        </p:spPr>
        <p:txBody>
          <a:bodyPr wrap="square">
            <a:spAutoFit/>
          </a:bodyPr>
          <a:lstStyle/>
          <a:p>
            <a:r>
              <a:rPr lang="fr-FR" sz="1600" b="1" dirty="0"/>
              <a:t>			</a:t>
            </a:r>
          </a:p>
          <a:p>
            <a:r>
              <a:rPr lang="fr-FR" sz="1600" b="1" dirty="0"/>
              <a:t>97 contrats signés par des employeurs en 2021 </a:t>
            </a:r>
          </a:p>
          <a:p>
            <a:r>
              <a:rPr lang="fr-FR" sz="1600" b="1" dirty="0"/>
              <a:t>44 CFA prestataires avec les OT 			</a:t>
            </a:r>
          </a:p>
          <a:p>
            <a:endParaRPr lang="fr-FR" sz="1600" b="1" dirty="0"/>
          </a:p>
          <a:p>
            <a:r>
              <a:rPr lang="fr-FR" sz="1600" b="1" dirty="0">
                <a:solidFill>
                  <a:srgbClr val="FF5800"/>
                </a:solidFill>
                <a:latin typeface="Arial Black" panose="020B0A04020102020204" pitchFamily="34" charset="0"/>
              </a:rPr>
              <a:t>			      </a:t>
            </a:r>
            <a:r>
              <a:rPr lang="fr-FR" sz="2000" b="1" dirty="0">
                <a:solidFill>
                  <a:srgbClr val="FF5800"/>
                </a:solidFill>
                <a:latin typeface="Arial Black" panose="020B0A04020102020204" pitchFamily="34" charset="0"/>
              </a:rPr>
              <a:t>Principaux CFA </a:t>
            </a:r>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endParaRPr lang="fr-FR"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a:defRPr/>
            </a:pPr>
            <a:r>
              <a:rPr lang="fr-FR" sz="1600" dirty="0"/>
              <a:t>						   </a:t>
            </a:r>
            <a:r>
              <a:rPr lang="fr-FR" sz="2000" b="1" dirty="0">
                <a:solidFill>
                  <a:srgbClr val="FF5800"/>
                </a:solidFill>
                <a:latin typeface="Arial Black" panose="020B0A04020102020204" pitchFamily="34" charset="0"/>
              </a:rPr>
              <a:t>Principaux titres visés  </a:t>
            </a:r>
            <a:endParaRPr lang="fr-FR" sz="1600" b="1" dirty="0">
              <a:solidFill>
                <a:srgbClr val="FF5800"/>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p:txBody>
      </p:sp>
      <p:sp>
        <p:nvSpPr>
          <p:cNvPr id="12" name="Espace réservé du texte 2">
            <a:extLst>
              <a:ext uri="{FF2B5EF4-FFF2-40B4-BE49-F238E27FC236}">
                <a16:creationId xmlns:a16="http://schemas.microsoft.com/office/drawing/2014/main" id="{99C629D5-0281-4D89-91DD-32C255C81E21}"/>
              </a:ext>
            </a:extLst>
          </p:cNvPr>
          <p:cNvSpPr txBox="1">
            <a:spLocks/>
          </p:cNvSpPr>
          <p:nvPr/>
        </p:nvSpPr>
        <p:spPr>
          <a:xfrm>
            <a:off x="233250" y="160084"/>
            <a:ext cx="10587149" cy="3679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solidFill>
                  <a:srgbClr val="FF5800"/>
                </a:solidFill>
              </a:rPr>
              <a:t>OT et Apprentissage en Aura</a:t>
            </a:r>
          </a:p>
        </p:txBody>
      </p:sp>
      <p:graphicFrame>
        <p:nvGraphicFramePr>
          <p:cNvPr id="2" name="Tableau 1">
            <a:extLst>
              <a:ext uri="{FF2B5EF4-FFF2-40B4-BE49-F238E27FC236}">
                <a16:creationId xmlns:a16="http://schemas.microsoft.com/office/drawing/2014/main" id="{30BE97F2-68A1-4AA7-A004-0FA23F341BE0}"/>
              </a:ext>
            </a:extLst>
          </p:cNvPr>
          <p:cNvGraphicFramePr>
            <a:graphicFrameLocks noGrp="1"/>
          </p:cNvGraphicFramePr>
          <p:nvPr>
            <p:extLst>
              <p:ext uri="{D42A27DB-BD31-4B8C-83A1-F6EECF244321}">
                <p14:modId xmlns:p14="http://schemas.microsoft.com/office/powerpoint/2010/main" val="2876682005"/>
              </p:ext>
            </p:extLst>
          </p:nvPr>
        </p:nvGraphicFramePr>
        <p:xfrm>
          <a:off x="6096000" y="738171"/>
          <a:ext cx="5388528" cy="2776820"/>
        </p:xfrm>
        <a:graphic>
          <a:graphicData uri="http://schemas.openxmlformats.org/drawingml/2006/table">
            <a:tbl>
              <a:tblPr>
                <a:tableStyleId>{5C22544A-7EE6-4342-B048-85BDC9FD1C3A}</a:tableStyleId>
              </a:tblPr>
              <a:tblGrid>
                <a:gridCol w="4835149">
                  <a:extLst>
                    <a:ext uri="{9D8B030D-6E8A-4147-A177-3AD203B41FA5}">
                      <a16:colId xmlns:a16="http://schemas.microsoft.com/office/drawing/2014/main" val="957340790"/>
                    </a:ext>
                  </a:extLst>
                </a:gridCol>
                <a:gridCol w="553379">
                  <a:extLst>
                    <a:ext uri="{9D8B030D-6E8A-4147-A177-3AD203B41FA5}">
                      <a16:colId xmlns:a16="http://schemas.microsoft.com/office/drawing/2014/main" val="1640744033"/>
                    </a:ext>
                  </a:extLst>
                </a:gridCol>
              </a:tblGrid>
              <a:tr h="277682">
                <a:tc>
                  <a:txBody>
                    <a:bodyPr/>
                    <a:lstStyle/>
                    <a:p>
                      <a:pPr algn="l" fontAlgn="b"/>
                      <a:r>
                        <a:rPr lang="fr-FR" sz="1100" u="none" strike="noStrike">
                          <a:effectLst/>
                        </a:rPr>
                        <a:t>CFA AKTEAP</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8</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08981314"/>
                  </a:ext>
                </a:extLst>
              </a:tr>
              <a:tr h="277682">
                <a:tc>
                  <a:txBody>
                    <a:bodyPr/>
                    <a:lstStyle/>
                    <a:p>
                      <a:pPr algn="l" fontAlgn="b"/>
                      <a:r>
                        <a:rPr lang="fr-FR" sz="1100" u="none" strike="noStrike">
                          <a:effectLst/>
                        </a:rPr>
                        <a:t>MAISON FAMILIALE RURALE D'ANNECY LE VIEUX</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339891"/>
                  </a:ext>
                </a:extLst>
              </a:tr>
              <a:tr h="277682">
                <a:tc>
                  <a:txBody>
                    <a:bodyPr/>
                    <a:lstStyle/>
                    <a:p>
                      <a:pPr algn="l" fontAlgn="b"/>
                      <a:r>
                        <a:rPr lang="fr-FR" sz="1100" u="none" strike="noStrike">
                          <a:effectLst/>
                        </a:rPr>
                        <a:t>IPAC ALBERTVILLE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6988391"/>
                  </a:ext>
                </a:extLst>
              </a:tr>
              <a:tr h="277682">
                <a:tc>
                  <a:txBody>
                    <a:bodyPr/>
                    <a:lstStyle/>
                    <a:p>
                      <a:pPr algn="l" fontAlgn="b"/>
                      <a:r>
                        <a:rPr lang="fr-FR" sz="1100" u="none" strike="noStrike">
                          <a:effectLst/>
                        </a:rPr>
                        <a:t>COMPETENCES PRO</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5460207"/>
                  </a:ext>
                </a:extLst>
              </a:tr>
              <a:tr h="277682">
                <a:tc>
                  <a:txBody>
                    <a:bodyPr/>
                    <a:lstStyle/>
                    <a:p>
                      <a:pPr algn="l" fontAlgn="b"/>
                      <a:r>
                        <a:rPr lang="fr-FR" sz="1100" u="none" strike="noStrike">
                          <a:effectLst/>
                        </a:rPr>
                        <a:t>FORMASUP PAYS DE SAVOIE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19412293"/>
                  </a:ext>
                </a:extLst>
              </a:tr>
              <a:tr h="277682">
                <a:tc>
                  <a:txBody>
                    <a:bodyPr/>
                    <a:lstStyle/>
                    <a:p>
                      <a:pPr algn="l" fontAlgn="b"/>
                      <a:r>
                        <a:rPr lang="fr-FR" sz="1100" u="none" strike="noStrike" dirty="0">
                          <a:effectLst/>
                        </a:rPr>
                        <a:t>CEE RHONE ALPES-BBA INSEEC</a:t>
                      </a:r>
                      <a:endParaRPr lang="fr-F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4960800"/>
                  </a:ext>
                </a:extLst>
              </a:tr>
              <a:tr h="277682">
                <a:tc>
                  <a:txBody>
                    <a:bodyPr/>
                    <a:lstStyle/>
                    <a:p>
                      <a:pPr algn="l" fontAlgn="b"/>
                      <a:r>
                        <a:rPr lang="fr-FR" sz="1100" u="none" strike="noStrike">
                          <a:effectLst/>
                        </a:rPr>
                        <a:t>IFA DES ALPES</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0156227"/>
                  </a:ext>
                </a:extLst>
              </a:tr>
              <a:tr h="277682">
                <a:tc>
                  <a:txBody>
                    <a:bodyPr/>
                    <a:lstStyle/>
                    <a:p>
                      <a:pPr algn="l" fontAlgn="b"/>
                      <a:r>
                        <a:rPr lang="fr-FR" sz="1100" u="none" strike="noStrike">
                          <a:effectLst/>
                        </a:rPr>
                        <a:t>UNIVERSITE GRENOBLE ALPES-UGA</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4856778"/>
                  </a:ext>
                </a:extLst>
              </a:tr>
              <a:tr h="277682">
                <a:tc>
                  <a:txBody>
                    <a:bodyPr/>
                    <a:lstStyle/>
                    <a:p>
                      <a:pPr algn="l" fontAlgn="b"/>
                      <a:r>
                        <a:rPr lang="fr-FR" sz="1100" u="none" strike="noStrike">
                          <a:effectLst/>
                        </a:rPr>
                        <a:t>CENTRE D ETUDES ET DE FORMATION ALPES SAVOIE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18230"/>
                  </a:ext>
                </a:extLst>
              </a:tr>
              <a:tr h="277682">
                <a:tc>
                  <a:txBody>
                    <a:bodyPr/>
                    <a:lstStyle/>
                    <a:p>
                      <a:pPr algn="l" fontAlgn="b"/>
                      <a:r>
                        <a:rPr lang="fr-FR" sz="1100" u="none" strike="noStrike">
                          <a:effectLst/>
                        </a:rPr>
                        <a:t>ECORIS CHAMBERY</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1509825"/>
                  </a:ext>
                </a:extLst>
              </a:tr>
            </a:tbl>
          </a:graphicData>
        </a:graphic>
      </p:graphicFrame>
      <p:graphicFrame>
        <p:nvGraphicFramePr>
          <p:cNvPr id="4" name="Tableau 3">
            <a:extLst>
              <a:ext uri="{FF2B5EF4-FFF2-40B4-BE49-F238E27FC236}">
                <a16:creationId xmlns:a16="http://schemas.microsoft.com/office/drawing/2014/main" id="{8F77875A-CA0D-4FA7-BD8F-756A7D783F30}"/>
              </a:ext>
            </a:extLst>
          </p:cNvPr>
          <p:cNvGraphicFramePr>
            <a:graphicFrameLocks noGrp="1"/>
          </p:cNvGraphicFramePr>
          <p:nvPr>
            <p:extLst>
              <p:ext uri="{D42A27DB-BD31-4B8C-83A1-F6EECF244321}">
                <p14:modId xmlns:p14="http://schemas.microsoft.com/office/powerpoint/2010/main" val="2319214910"/>
              </p:ext>
            </p:extLst>
          </p:nvPr>
        </p:nvGraphicFramePr>
        <p:xfrm>
          <a:off x="309965" y="2300472"/>
          <a:ext cx="5605059" cy="4397444"/>
        </p:xfrm>
        <a:graphic>
          <a:graphicData uri="http://schemas.openxmlformats.org/drawingml/2006/table">
            <a:tbl>
              <a:tblPr>
                <a:tableStyleId>{5C22544A-7EE6-4342-B048-85BDC9FD1C3A}</a:tableStyleId>
              </a:tblPr>
              <a:tblGrid>
                <a:gridCol w="5137971">
                  <a:extLst>
                    <a:ext uri="{9D8B030D-6E8A-4147-A177-3AD203B41FA5}">
                      <a16:colId xmlns:a16="http://schemas.microsoft.com/office/drawing/2014/main" val="2439410044"/>
                    </a:ext>
                  </a:extLst>
                </a:gridCol>
                <a:gridCol w="467088">
                  <a:extLst>
                    <a:ext uri="{9D8B030D-6E8A-4147-A177-3AD203B41FA5}">
                      <a16:colId xmlns:a16="http://schemas.microsoft.com/office/drawing/2014/main" val="4121875588"/>
                    </a:ext>
                  </a:extLst>
                </a:gridCol>
              </a:tblGrid>
              <a:tr h="222314">
                <a:tc>
                  <a:txBody>
                    <a:bodyPr/>
                    <a:lstStyle/>
                    <a:p>
                      <a:pPr algn="l" fontAlgn="b"/>
                      <a:r>
                        <a:rPr lang="fr-FR" sz="1400" u="none" strike="noStrike" dirty="0">
                          <a:effectLst/>
                        </a:rPr>
                        <a:t>BTS TOURISME</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26</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84187860"/>
                  </a:ext>
                </a:extLst>
              </a:tr>
              <a:tr h="412430">
                <a:tc>
                  <a:txBody>
                    <a:bodyPr/>
                    <a:lstStyle/>
                    <a:p>
                      <a:pPr algn="l" fontAlgn="b"/>
                      <a:r>
                        <a:rPr lang="fr-FR" sz="1400" u="none" strike="noStrike" dirty="0">
                          <a:effectLst/>
                        </a:rPr>
                        <a:t>Manager de la communication et du marketing digital  option communication </a:t>
                      </a:r>
                      <a:r>
                        <a:rPr lang="fr-FR" sz="1400" u="none" strike="noStrike" dirty="0" err="1">
                          <a:effectLst/>
                        </a:rPr>
                        <a:t>publicite</a:t>
                      </a:r>
                      <a:r>
                        <a:rPr lang="fr-FR" sz="1400" u="none" strike="noStrike" dirty="0">
                          <a:effectLst/>
                        </a:rPr>
                        <a:t> et </a:t>
                      </a:r>
                      <a:r>
                        <a:rPr lang="fr-FR" sz="1400" u="none" strike="noStrike" dirty="0" err="1">
                          <a:effectLst/>
                        </a:rPr>
                        <a:t>strategie</a:t>
                      </a:r>
                      <a:r>
                        <a:rPr lang="fr-FR" sz="1400" u="none" strike="noStrike" dirty="0">
                          <a:effectLst/>
                        </a:rPr>
                        <a:t> digitale</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8</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02466968"/>
                  </a:ext>
                </a:extLst>
              </a:tr>
              <a:tr h="222314">
                <a:tc>
                  <a:txBody>
                    <a:bodyPr/>
                    <a:lstStyle/>
                    <a:p>
                      <a:pPr algn="l" fontAlgn="b"/>
                      <a:r>
                        <a:rPr lang="fr-FR" sz="1400" u="none" strike="noStrike">
                          <a:effectLst/>
                        </a:rPr>
                        <a:t>RESPONSABLE DU DEVELOPPEMENT DE L UNITE COMMERCIALE</a:t>
                      </a:r>
                      <a:endParaRPr lang="fr-FR"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04196639"/>
                  </a:ext>
                </a:extLst>
              </a:tr>
              <a:tr h="222314">
                <a:tc>
                  <a:txBody>
                    <a:bodyPr/>
                    <a:lstStyle/>
                    <a:p>
                      <a:pPr algn="l" fontAlgn="b"/>
                      <a:r>
                        <a:rPr lang="fr-FR" sz="1400" u="none" strike="noStrike" dirty="0">
                          <a:effectLst/>
                        </a:rPr>
                        <a:t>RESPONSABLE EN DEVELOPPEMENT MARKETING ET VENTE</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9264669"/>
                  </a:ext>
                </a:extLst>
              </a:tr>
              <a:tr h="222314">
                <a:tc>
                  <a:txBody>
                    <a:bodyPr/>
                    <a:lstStyle/>
                    <a:p>
                      <a:pPr algn="l" fontAlgn="b"/>
                      <a:r>
                        <a:rPr lang="fr-FR" sz="1400" u="none" strike="noStrike" dirty="0">
                          <a:effectLst/>
                        </a:rPr>
                        <a:t>Responsable de projets Marketing et Communication</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68038543"/>
                  </a:ext>
                </a:extLst>
              </a:tr>
              <a:tr h="222314">
                <a:tc>
                  <a:txBody>
                    <a:bodyPr/>
                    <a:lstStyle/>
                    <a:p>
                      <a:pPr algn="l" fontAlgn="b"/>
                      <a:r>
                        <a:rPr lang="fr-FR" sz="1400" u="none" strike="noStrike" dirty="0" err="1">
                          <a:effectLst/>
                        </a:rPr>
                        <a:t>Bachelor</a:t>
                      </a:r>
                      <a:r>
                        <a:rPr lang="fr-FR" sz="1400" u="none" strike="noStrike" dirty="0">
                          <a:effectLst/>
                        </a:rPr>
                        <a:t> Tourisme</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9150758"/>
                  </a:ext>
                </a:extLst>
              </a:tr>
              <a:tr h="222314">
                <a:tc>
                  <a:txBody>
                    <a:bodyPr/>
                    <a:lstStyle/>
                    <a:p>
                      <a:pPr algn="l" fontAlgn="b"/>
                      <a:r>
                        <a:rPr lang="fr-FR" sz="1400" u="none" strike="noStrike" dirty="0">
                          <a:effectLst/>
                        </a:rPr>
                        <a:t>RESPONSABLE COMMERCIAL ET MARKETING</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01521838"/>
                  </a:ext>
                </a:extLst>
              </a:tr>
              <a:tr h="213422">
                <a:tc>
                  <a:txBody>
                    <a:bodyPr/>
                    <a:lstStyle/>
                    <a:p>
                      <a:pPr algn="l" fontAlgn="b"/>
                      <a:r>
                        <a:rPr lang="fr-FR" sz="1400" u="none" strike="noStrike" dirty="0">
                          <a:effectLst/>
                        </a:rPr>
                        <a:t>LP GUIDE CONFERENCIER</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36320871"/>
                  </a:ext>
                </a:extLst>
              </a:tr>
              <a:tr h="222314">
                <a:tc>
                  <a:txBody>
                    <a:bodyPr/>
                    <a:lstStyle/>
                    <a:p>
                      <a:pPr algn="l" fontAlgn="b"/>
                      <a:r>
                        <a:rPr lang="fr-FR" sz="1400" u="none" strike="noStrike" dirty="0">
                          <a:effectLst/>
                        </a:rPr>
                        <a:t>MASTER MANAGEMENT PUBLIC</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7195663"/>
                  </a:ext>
                </a:extLst>
              </a:tr>
              <a:tr h="222314">
                <a:tc>
                  <a:txBody>
                    <a:bodyPr/>
                    <a:lstStyle/>
                    <a:p>
                      <a:pPr algn="l" fontAlgn="b"/>
                      <a:r>
                        <a:rPr lang="fr-FR" sz="1400" u="none" strike="noStrike" dirty="0">
                          <a:effectLst/>
                        </a:rPr>
                        <a:t>MASTER 2 Management et </a:t>
                      </a:r>
                      <a:r>
                        <a:rPr lang="fr-FR" sz="1400" u="none" strike="noStrike" dirty="0" err="1">
                          <a:effectLst/>
                        </a:rPr>
                        <a:t>ingenierie</a:t>
                      </a:r>
                      <a:r>
                        <a:rPr lang="fr-FR" sz="1400" u="none" strike="noStrike" dirty="0">
                          <a:effectLst/>
                        </a:rPr>
                        <a:t> des </a:t>
                      </a:r>
                      <a:r>
                        <a:rPr lang="fr-FR" sz="1400" u="none" strike="noStrike" dirty="0" err="1">
                          <a:effectLst/>
                        </a:rPr>
                        <a:t>evenements</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97611507"/>
                  </a:ext>
                </a:extLst>
              </a:tr>
              <a:tr h="222314">
                <a:tc>
                  <a:txBody>
                    <a:bodyPr/>
                    <a:lstStyle/>
                    <a:p>
                      <a:pPr algn="l" fontAlgn="b"/>
                      <a:r>
                        <a:rPr lang="fr-FR" sz="1400" u="none" strike="noStrike" dirty="0">
                          <a:effectLst/>
                        </a:rPr>
                        <a:t>BTS COMMUNICATION</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25804022"/>
                  </a:ext>
                </a:extLst>
              </a:tr>
              <a:tr h="222314">
                <a:tc>
                  <a:txBody>
                    <a:bodyPr/>
                    <a:lstStyle/>
                    <a:p>
                      <a:pPr algn="l" fontAlgn="b"/>
                      <a:r>
                        <a:rPr lang="fr-FR" sz="1400" u="none" strike="noStrike" dirty="0">
                          <a:effectLst/>
                        </a:rPr>
                        <a:t>CAPA Services aux personnes et vente en espace rural</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831407"/>
                  </a:ext>
                </a:extLst>
              </a:tr>
              <a:tr h="412430">
                <a:tc>
                  <a:txBody>
                    <a:bodyPr/>
                    <a:lstStyle/>
                    <a:p>
                      <a:pPr algn="l" fontAlgn="b"/>
                      <a:r>
                        <a:rPr lang="fr-FR" sz="1400" u="none" strike="noStrike" dirty="0">
                          <a:effectLst/>
                        </a:rPr>
                        <a:t>Master 2 Tourisme, management durable des destinations et des territoires</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8940309"/>
                  </a:ext>
                </a:extLst>
              </a:tr>
              <a:tr h="222314">
                <a:tc>
                  <a:txBody>
                    <a:bodyPr/>
                    <a:lstStyle/>
                    <a:p>
                      <a:pPr algn="l" fontAlgn="b"/>
                      <a:r>
                        <a:rPr lang="fr-FR" sz="1400" u="none" strike="noStrike" dirty="0">
                          <a:effectLst/>
                        </a:rPr>
                        <a:t>Chargé d'accueil touristique et de loisirs</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7940077"/>
                  </a:ext>
                </a:extLst>
              </a:tr>
              <a:tr h="222314">
                <a:tc>
                  <a:txBody>
                    <a:bodyPr/>
                    <a:lstStyle/>
                    <a:p>
                      <a:pPr algn="l" fontAlgn="b"/>
                      <a:r>
                        <a:rPr lang="fr-FR" sz="1400" u="none" strike="noStrike" dirty="0">
                          <a:effectLst/>
                        </a:rPr>
                        <a:t>RESPONSABLE AUDIT &amp; GESTION</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5394937"/>
                  </a:ext>
                </a:extLst>
              </a:tr>
              <a:tr h="222314">
                <a:tc>
                  <a:txBody>
                    <a:bodyPr/>
                    <a:lstStyle/>
                    <a:p>
                      <a:pPr algn="l" fontAlgn="b"/>
                      <a:r>
                        <a:rPr lang="fr-FR" sz="1400" u="none" strike="noStrike" dirty="0">
                          <a:effectLst/>
                        </a:rPr>
                        <a:t>Chef de projet touristique</a:t>
                      </a:r>
                      <a:endParaRPr lang="fr-FR"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68564455"/>
                  </a:ext>
                </a:extLst>
              </a:tr>
            </a:tbl>
          </a:graphicData>
        </a:graphic>
      </p:graphicFrame>
    </p:spTree>
    <p:extLst>
      <p:ext uri="{BB962C8B-B14F-4D97-AF65-F5344CB8AC3E}">
        <p14:creationId xmlns:p14="http://schemas.microsoft.com/office/powerpoint/2010/main" val="305560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L’alternance</a:t>
            </a:r>
          </a:p>
        </p:txBody>
      </p:sp>
      <p:sp>
        <p:nvSpPr>
          <p:cNvPr id="13" name="ZoneTexte 12">
            <a:extLst>
              <a:ext uri="{FF2B5EF4-FFF2-40B4-BE49-F238E27FC236}">
                <a16:creationId xmlns:a16="http://schemas.microsoft.com/office/drawing/2014/main" id="{961D7770-E3E7-450E-920C-80E54B811DFC}"/>
              </a:ext>
            </a:extLst>
          </p:cNvPr>
          <p:cNvSpPr txBox="1"/>
          <p:nvPr/>
        </p:nvSpPr>
        <p:spPr>
          <a:xfrm>
            <a:off x="7912356" y="1020598"/>
            <a:ext cx="4189411"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d’apprentissage</a:t>
            </a:r>
          </a:p>
        </p:txBody>
      </p:sp>
      <p:sp>
        <p:nvSpPr>
          <p:cNvPr id="15" name="ZoneTexte 14">
            <a:extLst>
              <a:ext uri="{FF2B5EF4-FFF2-40B4-BE49-F238E27FC236}">
                <a16:creationId xmlns:a16="http://schemas.microsoft.com/office/drawing/2014/main" id="{6849267B-9891-4029-BBA3-C4C687B8D40F}"/>
              </a:ext>
            </a:extLst>
          </p:cNvPr>
          <p:cNvSpPr txBox="1"/>
          <p:nvPr/>
        </p:nvSpPr>
        <p:spPr>
          <a:xfrm>
            <a:off x="1282510" y="1020598"/>
            <a:ext cx="4402463"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de professionnalisation</a:t>
            </a:r>
          </a:p>
        </p:txBody>
      </p:sp>
      <p:sp>
        <p:nvSpPr>
          <p:cNvPr id="16" name="Rectangle 15">
            <a:extLst>
              <a:ext uri="{FF2B5EF4-FFF2-40B4-BE49-F238E27FC236}">
                <a16:creationId xmlns:a16="http://schemas.microsoft.com/office/drawing/2014/main" id="{33A9BE86-67EC-4B11-921C-0DC91C2EE58A}"/>
              </a:ext>
            </a:extLst>
          </p:cNvPr>
          <p:cNvSpPr/>
          <p:nvPr/>
        </p:nvSpPr>
        <p:spPr>
          <a:xfrm>
            <a:off x="367374" y="1826533"/>
            <a:ext cx="11501165" cy="7711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9" name="ZoneTexte 18">
            <a:extLst>
              <a:ext uri="{FF2B5EF4-FFF2-40B4-BE49-F238E27FC236}">
                <a16:creationId xmlns:a16="http://schemas.microsoft.com/office/drawing/2014/main" id="{C664A35C-47E6-4E3F-8306-D9F9B47F04C7}"/>
              </a:ext>
            </a:extLst>
          </p:cNvPr>
          <p:cNvSpPr txBox="1"/>
          <p:nvPr/>
        </p:nvSpPr>
        <p:spPr>
          <a:xfrm>
            <a:off x="536996" y="1826534"/>
            <a:ext cx="557172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fontAlgn="b">
              <a:buSzPct val="120000"/>
              <a:buFont typeface="Arial" panose="020B0604020202020204" pitchFamily="34" charset="0"/>
              <a:buChar char="•"/>
            </a:pPr>
            <a:r>
              <a:rPr lang="fr-FR" dirty="0">
                <a:solidFill>
                  <a:srgbClr val="000000"/>
                </a:solidFill>
              </a:rPr>
              <a:t>Toute entreprise du secteur privé, quelle que soit son activité et sa forme juridique</a:t>
            </a:r>
          </a:p>
        </p:txBody>
      </p:sp>
      <p:sp>
        <p:nvSpPr>
          <p:cNvPr id="20" name="ZoneTexte 19">
            <a:extLst>
              <a:ext uri="{FF2B5EF4-FFF2-40B4-BE49-F238E27FC236}">
                <a16:creationId xmlns:a16="http://schemas.microsoft.com/office/drawing/2014/main" id="{E4ED3F56-963C-4CB5-B679-249D9D68DC51}"/>
              </a:ext>
            </a:extLst>
          </p:cNvPr>
          <p:cNvSpPr txBox="1"/>
          <p:nvPr/>
        </p:nvSpPr>
        <p:spPr>
          <a:xfrm>
            <a:off x="367374" y="1470880"/>
            <a:ext cx="11501165" cy="307777"/>
          </a:xfrm>
          <a:prstGeom prst="rect">
            <a:avLst/>
          </a:prstGeom>
          <a:solidFill>
            <a:schemeClr val="accent2"/>
          </a:solidFill>
          <a:ln>
            <a:solidFill>
              <a:schemeClr val="accent2"/>
            </a:solidFill>
          </a:ln>
        </p:spPr>
        <p:txBody>
          <a:bodyPr wrap="square" rtlCol="0">
            <a:spAutoFit/>
          </a:bodyPr>
          <a:lstStyle/>
          <a:p>
            <a:pPr algn="ctr"/>
            <a:r>
              <a:rPr lang="fr-FR" sz="1400" spc="50" dirty="0">
                <a:solidFill>
                  <a:schemeClr val="bg1"/>
                </a:solidFill>
                <a:latin typeface="Arial Black" panose="020B0A04020102020204" pitchFamily="34" charset="0"/>
              </a:rPr>
              <a:t>Quel employeur ?</a:t>
            </a:r>
          </a:p>
        </p:txBody>
      </p:sp>
      <p:sp>
        <p:nvSpPr>
          <p:cNvPr id="21" name="ZoneTexte 20">
            <a:extLst>
              <a:ext uri="{FF2B5EF4-FFF2-40B4-BE49-F238E27FC236}">
                <a16:creationId xmlns:a16="http://schemas.microsoft.com/office/drawing/2014/main" id="{67712BE1-2EF1-466A-9E7D-69ECA8AE535A}"/>
              </a:ext>
            </a:extLst>
          </p:cNvPr>
          <p:cNvSpPr txBox="1"/>
          <p:nvPr/>
        </p:nvSpPr>
        <p:spPr>
          <a:xfrm>
            <a:off x="6190859" y="1826533"/>
            <a:ext cx="557172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fontAlgn="b">
              <a:buSzPct val="120000"/>
              <a:buFont typeface="Arial" panose="020B0604020202020204" pitchFamily="34" charset="0"/>
              <a:buChar char="•"/>
            </a:pPr>
            <a:r>
              <a:rPr lang="fr-FR" dirty="0">
                <a:solidFill>
                  <a:srgbClr val="000000"/>
                </a:solidFill>
              </a:rPr>
              <a:t>Toute entreprise du secteur privé, y compris celle non assujettie à la taxe d’apprentissage</a:t>
            </a:r>
          </a:p>
        </p:txBody>
      </p:sp>
      <p:sp>
        <p:nvSpPr>
          <p:cNvPr id="22" name="Rectangle 21">
            <a:extLst>
              <a:ext uri="{FF2B5EF4-FFF2-40B4-BE49-F238E27FC236}">
                <a16:creationId xmlns:a16="http://schemas.microsoft.com/office/drawing/2014/main" id="{EA5F58A3-2AFB-4B2D-91A1-7CBFEE66A4DD}"/>
              </a:ext>
            </a:extLst>
          </p:cNvPr>
          <p:cNvSpPr/>
          <p:nvPr/>
        </p:nvSpPr>
        <p:spPr>
          <a:xfrm>
            <a:off x="380074" y="3018255"/>
            <a:ext cx="11501165" cy="213904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3" name="ZoneTexte 22">
            <a:extLst>
              <a:ext uri="{FF2B5EF4-FFF2-40B4-BE49-F238E27FC236}">
                <a16:creationId xmlns:a16="http://schemas.microsoft.com/office/drawing/2014/main" id="{B8ADB013-D36F-4D7B-BCF4-414E80D9CDD4}"/>
              </a:ext>
            </a:extLst>
          </p:cNvPr>
          <p:cNvSpPr txBox="1"/>
          <p:nvPr/>
        </p:nvSpPr>
        <p:spPr>
          <a:xfrm>
            <a:off x="549696" y="3018257"/>
            <a:ext cx="5571727" cy="21390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285750" indent="-285750" algn="l" fontAlgn="b">
              <a:buSzPct val="120000"/>
              <a:buFont typeface="Arial" panose="020B0604020202020204" pitchFamily="34" charset="0"/>
              <a:buChar char="•"/>
            </a:pPr>
            <a:r>
              <a:rPr lang="fr-FR" b="0" u="none" strike="noStrike" dirty="0">
                <a:solidFill>
                  <a:srgbClr val="000000"/>
                </a:solidFill>
                <a:effectLst/>
              </a:rPr>
              <a:t>Les jeunes de 16</a:t>
            </a:r>
            <a:r>
              <a:rPr lang="fr-FR" b="0" u="none" strike="noStrike" baseline="0" dirty="0">
                <a:solidFill>
                  <a:srgbClr val="000000"/>
                </a:solidFill>
                <a:effectLst/>
              </a:rPr>
              <a:t> </a:t>
            </a:r>
            <a:r>
              <a:rPr lang="fr-FR" b="0" u="none" strike="noStrike" dirty="0">
                <a:solidFill>
                  <a:srgbClr val="000000"/>
                </a:solidFill>
                <a:effectLst/>
              </a:rPr>
              <a:t>ans à 25 ans quel que soit leur niveau de formation initiale</a:t>
            </a:r>
          </a:p>
          <a:p>
            <a:pPr marL="285750" indent="-285750" algn="l" fontAlgn="b">
              <a:buSzPct val="120000"/>
              <a:buFont typeface="Arial" panose="020B0604020202020204" pitchFamily="34" charset="0"/>
              <a:buChar char="•"/>
            </a:pPr>
            <a:r>
              <a:rPr lang="fr-FR" b="0" u="none" strike="noStrike" dirty="0">
                <a:solidFill>
                  <a:srgbClr val="000000"/>
                </a:solidFill>
                <a:effectLst/>
              </a:rPr>
              <a:t>Les demandeurs</a:t>
            </a:r>
            <a:r>
              <a:rPr lang="fr-FR" b="0" u="none" strike="noStrike" baseline="0" dirty="0">
                <a:solidFill>
                  <a:srgbClr val="000000"/>
                </a:solidFill>
                <a:effectLst/>
              </a:rPr>
              <a:t> </a:t>
            </a:r>
            <a:r>
              <a:rPr lang="fr-FR" b="0" u="none" strike="noStrike" dirty="0">
                <a:solidFill>
                  <a:srgbClr val="000000"/>
                </a:solidFill>
                <a:effectLst/>
              </a:rPr>
              <a:t>d’emploi de 26 ans et plus</a:t>
            </a:r>
          </a:p>
          <a:p>
            <a:pPr marL="285750" indent="-285750" algn="l" fontAlgn="b">
              <a:buSzPct val="120000"/>
              <a:buFont typeface="Arial" panose="020B0604020202020204" pitchFamily="34" charset="0"/>
              <a:buChar char="•"/>
            </a:pPr>
            <a:r>
              <a:rPr lang="fr-FR" dirty="0">
                <a:solidFill>
                  <a:srgbClr val="000000"/>
                </a:solidFill>
              </a:rPr>
              <a:t>Public spécifique dit « nouvelle chance » : </a:t>
            </a:r>
          </a:p>
          <a:p>
            <a:pPr marL="742950" marR="0" lvl="1" indent="-285750" fontAlgn="auto">
              <a:lnSpc>
                <a:spcPct val="100000"/>
              </a:lnSpc>
              <a:spcBef>
                <a:spcPts val="0"/>
              </a:spcBef>
              <a:spcAft>
                <a:spcPts val="0"/>
              </a:spcAft>
              <a:buClrTx/>
              <a:buSzPct val="120000"/>
              <a:buFont typeface="Arial" panose="020B0604020202020204" pitchFamily="34" charset="0"/>
              <a:buChar char="-"/>
              <a:tabLst/>
              <a:defRPr/>
            </a:pPr>
            <a:r>
              <a:rPr lang="fr-FR" sz="1000" dirty="0">
                <a:solidFill>
                  <a:srgbClr val="000000"/>
                </a:solidFill>
              </a:rPr>
              <a:t>personnes âgées de 16 à moins de 26 ans qui n’ont pas validé un second cycle de l’enseignement secondaire (bac) et non titulaires d’un diplôme de l’enseignement technologique ou professionnel (CAP, BEP, Bac pro / techno, BP, BTS)</a:t>
            </a:r>
          </a:p>
          <a:p>
            <a:pPr marL="742950" marR="0" lvl="1" indent="-285750" fontAlgn="auto">
              <a:lnSpc>
                <a:spcPct val="100000"/>
              </a:lnSpc>
              <a:spcBef>
                <a:spcPts val="0"/>
              </a:spcBef>
              <a:spcAft>
                <a:spcPts val="0"/>
              </a:spcAft>
              <a:buClrTx/>
              <a:buSzPct val="120000"/>
              <a:buFont typeface="Arial" panose="020B0604020202020204" pitchFamily="34" charset="0"/>
              <a:buChar char="-"/>
              <a:tabLst/>
              <a:defRPr/>
            </a:pPr>
            <a:r>
              <a:rPr lang="fr-FR" sz="1000" dirty="0">
                <a:solidFill>
                  <a:srgbClr val="000000"/>
                </a:solidFill>
              </a:rPr>
              <a:t>demandeurs d’emploi inscrits depuis plus d’un an à Pôle emploi quel que soit leur âge</a:t>
            </a:r>
          </a:p>
          <a:p>
            <a:pPr marL="742950" marR="0" lvl="1" indent="-285750" fontAlgn="auto">
              <a:lnSpc>
                <a:spcPct val="100000"/>
              </a:lnSpc>
              <a:spcBef>
                <a:spcPts val="0"/>
              </a:spcBef>
              <a:spcAft>
                <a:spcPts val="0"/>
              </a:spcAft>
              <a:buClrTx/>
              <a:buSzPct val="120000"/>
              <a:buFont typeface="Arial" panose="020B0604020202020204" pitchFamily="34" charset="0"/>
              <a:buChar char="-"/>
              <a:tabLst/>
              <a:defRPr/>
            </a:pPr>
            <a:r>
              <a:rPr lang="fr-FR" sz="1000" dirty="0">
                <a:solidFill>
                  <a:srgbClr val="000000"/>
                </a:solidFill>
              </a:rPr>
              <a:t>bénéficiaires des minima sociaux : RSA, ASS, AAH : personnes ayant bénéficié d’un CUI</a:t>
            </a:r>
            <a:endParaRPr lang="fr-FR" sz="1100" dirty="0">
              <a:solidFill>
                <a:srgbClr val="000000"/>
              </a:solidFill>
            </a:endParaRPr>
          </a:p>
        </p:txBody>
      </p:sp>
      <p:sp>
        <p:nvSpPr>
          <p:cNvPr id="24" name="ZoneTexte 23">
            <a:extLst>
              <a:ext uri="{FF2B5EF4-FFF2-40B4-BE49-F238E27FC236}">
                <a16:creationId xmlns:a16="http://schemas.microsoft.com/office/drawing/2014/main" id="{7B6D872E-C27C-40E1-BE75-0F499C8E20EE}"/>
              </a:ext>
            </a:extLst>
          </p:cNvPr>
          <p:cNvSpPr txBox="1"/>
          <p:nvPr/>
        </p:nvSpPr>
        <p:spPr>
          <a:xfrm>
            <a:off x="380074" y="2662603"/>
            <a:ext cx="11501165" cy="307777"/>
          </a:xfrm>
          <a:prstGeom prst="rect">
            <a:avLst/>
          </a:prstGeom>
          <a:solidFill>
            <a:schemeClr val="accent4"/>
          </a:solidFill>
        </p:spPr>
        <p:txBody>
          <a:bodyPr wrap="square" rtlCol="0">
            <a:spAutoFit/>
          </a:bodyPr>
          <a:lstStyle/>
          <a:p>
            <a:pPr algn="ctr"/>
            <a:r>
              <a:rPr lang="fr-FR" sz="1400" spc="50" dirty="0">
                <a:solidFill>
                  <a:schemeClr val="bg1"/>
                </a:solidFill>
                <a:latin typeface="Arial Black" panose="020B0A04020102020204" pitchFamily="34" charset="0"/>
              </a:rPr>
              <a:t>Quel public ?</a:t>
            </a:r>
          </a:p>
        </p:txBody>
      </p:sp>
      <p:sp>
        <p:nvSpPr>
          <p:cNvPr id="25" name="ZoneTexte 24">
            <a:extLst>
              <a:ext uri="{FF2B5EF4-FFF2-40B4-BE49-F238E27FC236}">
                <a16:creationId xmlns:a16="http://schemas.microsoft.com/office/drawing/2014/main" id="{F755A9A1-403D-47CB-A75A-A4F0ED8EF43D}"/>
              </a:ext>
            </a:extLst>
          </p:cNvPr>
          <p:cNvSpPr txBox="1"/>
          <p:nvPr/>
        </p:nvSpPr>
        <p:spPr>
          <a:xfrm>
            <a:off x="6203559" y="3018256"/>
            <a:ext cx="5571727" cy="19543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285750" indent="-285750" algn="l">
              <a:buSzPct val="120000"/>
              <a:buFont typeface="Arial" panose="020B0604020202020204" pitchFamily="34" charset="0"/>
              <a:buChar char="•"/>
            </a:pPr>
            <a:r>
              <a:rPr lang="fr-FR" b="0" dirty="0">
                <a:solidFill>
                  <a:srgbClr val="000000"/>
                </a:solidFill>
              </a:rPr>
              <a:t>Les jeunes de 15 à 29 ans</a:t>
            </a:r>
          </a:p>
          <a:p>
            <a:pPr marL="285750" indent="-285750" algn="l">
              <a:buSzPct val="120000"/>
              <a:buFont typeface="Arial" panose="020B0604020202020204" pitchFamily="34" charset="0"/>
              <a:buChar char="•"/>
            </a:pPr>
            <a:r>
              <a:rPr lang="fr-FR" b="0" dirty="0">
                <a:solidFill>
                  <a:srgbClr val="000000"/>
                </a:solidFill>
              </a:rPr>
              <a:t>Les jeunes d’au moins 15 ans après</a:t>
            </a:r>
            <a:r>
              <a:rPr lang="fr-FR" b="0" baseline="0" dirty="0">
                <a:solidFill>
                  <a:srgbClr val="000000"/>
                </a:solidFill>
              </a:rPr>
              <a:t> la</a:t>
            </a:r>
            <a:r>
              <a:rPr lang="fr-FR" b="0" dirty="0">
                <a:solidFill>
                  <a:srgbClr val="000000"/>
                </a:solidFill>
              </a:rPr>
              <a:t> 3</a:t>
            </a:r>
            <a:r>
              <a:rPr lang="fr-FR" b="0" baseline="30000" dirty="0">
                <a:solidFill>
                  <a:srgbClr val="000000"/>
                </a:solidFill>
              </a:rPr>
              <a:t>ème</a:t>
            </a:r>
            <a:endParaRPr lang="fr-FR" b="0" dirty="0">
              <a:solidFill>
                <a:srgbClr val="000000"/>
              </a:solidFill>
            </a:endParaRPr>
          </a:p>
          <a:p>
            <a:pPr marL="285750" indent="-285750" algn="l">
              <a:buSzPct val="120000"/>
              <a:buFont typeface="Arial" panose="020B0604020202020204" pitchFamily="34" charset="0"/>
              <a:buChar char="•"/>
            </a:pPr>
            <a:r>
              <a:rPr lang="fr-FR" dirty="0">
                <a:solidFill>
                  <a:srgbClr val="000000"/>
                </a:solidFill>
              </a:rPr>
              <a:t>Sans limite d’âge :</a:t>
            </a:r>
          </a:p>
          <a:p>
            <a:pPr marL="742950" lvl="1" indent="-285750">
              <a:buSzPct val="120000"/>
              <a:buFont typeface="Arial" panose="020B0604020202020204" pitchFamily="34" charset="0"/>
              <a:buChar char="-"/>
            </a:pPr>
            <a:r>
              <a:rPr lang="fr-FR" sz="1000" dirty="0">
                <a:solidFill>
                  <a:srgbClr val="000000"/>
                </a:solidFill>
              </a:rPr>
              <a:t>à la suite d’un précédent contrat d’apprentissage, pour l’obtention d’un niveau de diplôme supérieur</a:t>
            </a:r>
          </a:p>
          <a:p>
            <a:pPr marL="742950" lvl="1" indent="-285750">
              <a:buSzPct val="120000"/>
              <a:buFont typeface="Arial" panose="020B0604020202020204" pitchFamily="34" charset="0"/>
              <a:buChar char="-"/>
            </a:pPr>
            <a:r>
              <a:rPr lang="fr-FR" sz="1000" dirty="0">
                <a:solidFill>
                  <a:srgbClr val="000000"/>
                </a:solidFill>
              </a:rPr>
              <a:t>suite à rupture à l’initiative de l’employeur ou inaptitude physique et temporaire de celui-ci</a:t>
            </a:r>
          </a:p>
          <a:p>
            <a:pPr marL="742950" lvl="1" indent="-285750">
              <a:buSzPct val="120000"/>
              <a:buFont typeface="Arial" panose="020B0604020202020204" pitchFamily="34" charset="0"/>
              <a:buChar char="-"/>
            </a:pPr>
            <a:r>
              <a:rPr lang="fr-FR" sz="1000" dirty="0">
                <a:solidFill>
                  <a:srgbClr val="000000"/>
                </a:solidFill>
              </a:rPr>
              <a:t>personnes reconnues travailleurs handicapés</a:t>
            </a:r>
          </a:p>
          <a:p>
            <a:pPr marL="742950" lvl="1" indent="-285750">
              <a:buSzPct val="120000"/>
              <a:buFont typeface="Arial" panose="020B0604020202020204" pitchFamily="34" charset="0"/>
              <a:buChar char="-"/>
            </a:pPr>
            <a:r>
              <a:rPr lang="fr-FR" sz="1000" dirty="0">
                <a:solidFill>
                  <a:srgbClr val="000000"/>
                </a:solidFill>
              </a:rPr>
              <a:t>personnes ayant un projet de création ou de reprise d’entreprise </a:t>
            </a:r>
            <a:r>
              <a:rPr lang="fr-FR" sz="1000" b="0" dirty="0">
                <a:solidFill>
                  <a:srgbClr val="000000"/>
                </a:solidFill>
              </a:rPr>
              <a:t>nécessitant l’obtention d’un diplôme déterminé</a:t>
            </a:r>
          </a:p>
        </p:txBody>
      </p:sp>
      <p:sp>
        <p:nvSpPr>
          <p:cNvPr id="26" name="Rectangle 25">
            <a:extLst>
              <a:ext uri="{FF2B5EF4-FFF2-40B4-BE49-F238E27FC236}">
                <a16:creationId xmlns:a16="http://schemas.microsoft.com/office/drawing/2014/main" id="{4390C841-ED7A-4475-9DF6-6404ED38245E}"/>
              </a:ext>
            </a:extLst>
          </p:cNvPr>
          <p:cNvSpPr/>
          <p:nvPr/>
        </p:nvSpPr>
        <p:spPr>
          <a:xfrm>
            <a:off x="392774" y="5513412"/>
            <a:ext cx="11501165" cy="124649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7" name="ZoneTexte 26">
            <a:extLst>
              <a:ext uri="{FF2B5EF4-FFF2-40B4-BE49-F238E27FC236}">
                <a16:creationId xmlns:a16="http://schemas.microsoft.com/office/drawing/2014/main" id="{7D00E00C-0737-45A7-8229-6DE5F1199E8E}"/>
              </a:ext>
            </a:extLst>
          </p:cNvPr>
          <p:cNvSpPr txBox="1"/>
          <p:nvPr/>
        </p:nvSpPr>
        <p:spPr>
          <a:xfrm>
            <a:off x="562396" y="5513413"/>
            <a:ext cx="5571727" cy="12464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algn="l" fontAlgn="b">
              <a:buSzPct val="120000"/>
              <a:buFont typeface="Arial" panose="020B0604020202020204" pitchFamily="34" charset="0"/>
              <a:buChar char="•"/>
            </a:pPr>
            <a:r>
              <a:rPr lang="fr-FR" b="0" u="none" strike="noStrike" dirty="0">
                <a:solidFill>
                  <a:srgbClr val="000000"/>
                </a:solidFill>
                <a:effectLst/>
              </a:rPr>
              <a:t>Diplôme ou un titre enregistré au RNCP</a:t>
            </a:r>
          </a:p>
          <a:p>
            <a:pPr marL="171450" indent="-171450" algn="l" fontAlgn="b">
              <a:buSzPct val="120000"/>
              <a:buFont typeface="Arial" panose="020B0604020202020204" pitchFamily="34" charset="0"/>
              <a:buChar char="•"/>
            </a:pPr>
            <a:r>
              <a:rPr lang="fr-FR" b="0" u="none" strike="noStrike" dirty="0">
                <a:solidFill>
                  <a:srgbClr val="000000"/>
                </a:solidFill>
                <a:effectLst/>
              </a:rPr>
              <a:t>Certificat de qualification professionnelle (CQP)</a:t>
            </a:r>
          </a:p>
          <a:p>
            <a:pPr marL="171450" indent="-171450" fontAlgn="b">
              <a:buSzPct val="120000"/>
              <a:buFont typeface="Arial" panose="020B0604020202020204" pitchFamily="34" charset="0"/>
              <a:buChar char="•"/>
            </a:pPr>
            <a:r>
              <a:rPr lang="fr-FR" dirty="0">
                <a:solidFill>
                  <a:srgbClr val="000000"/>
                </a:solidFill>
              </a:rPr>
              <a:t>Qualification reconnue dans les classifications  CCN</a:t>
            </a:r>
          </a:p>
          <a:p>
            <a:pPr marL="171450" indent="-171450" fontAlgn="b">
              <a:buSzPct val="120000"/>
              <a:buFont typeface="Arial" panose="020B0604020202020204" pitchFamily="34" charset="0"/>
              <a:buChar char="•"/>
            </a:pPr>
            <a:r>
              <a:rPr lang="fr-FR" b="1" i="1" dirty="0">
                <a:solidFill>
                  <a:srgbClr val="000000"/>
                </a:solidFill>
              </a:rPr>
              <a:t>à titre expérimental jusqu’à fin décembre 2023, des compétences identifiées par l’employeur et l’OPCO en accord avec le salarié             </a:t>
            </a:r>
          </a:p>
        </p:txBody>
      </p:sp>
      <p:sp>
        <p:nvSpPr>
          <p:cNvPr id="28" name="ZoneTexte 27">
            <a:extLst>
              <a:ext uri="{FF2B5EF4-FFF2-40B4-BE49-F238E27FC236}">
                <a16:creationId xmlns:a16="http://schemas.microsoft.com/office/drawing/2014/main" id="{ACD82453-2E9C-474F-9D52-CEC9C993AD5F}"/>
              </a:ext>
            </a:extLst>
          </p:cNvPr>
          <p:cNvSpPr txBox="1"/>
          <p:nvPr/>
        </p:nvSpPr>
        <p:spPr>
          <a:xfrm>
            <a:off x="392774" y="5232407"/>
            <a:ext cx="11501165" cy="307777"/>
          </a:xfrm>
          <a:prstGeom prst="rect">
            <a:avLst/>
          </a:prstGeom>
          <a:solidFill>
            <a:schemeClr val="accent6"/>
          </a:solidFill>
        </p:spPr>
        <p:txBody>
          <a:bodyPr wrap="square" rtlCol="0">
            <a:spAutoFit/>
          </a:bodyPr>
          <a:lstStyle/>
          <a:p>
            <a:pPr algn="ctr"/>
            <a:r>
              <a:rPr lang="fr-FR" sz="1400" spc="50" dirty="0">
                <a:solidFill>
                  <a:schemeClr val="bg1"/>
                </a:solidFill>
                <a:latin typeface="Arial Black" panose="020B0A04020102020204" pitchFamily="34" charset="0"/>
              </a:rPr>
              <a:t>Quelle finalité?</a:t>
            </a:r>
          </a:p>
        </p:txBody>
      </p:sp>
      <p:sp>
        <p:nvSpPr>
          <p:cNvPr id="29" name="ZoneTexte 28">
            <a:extLst>
              <a:ext uri="{FF2B5EF4-FFF2-40B4-BE49-F238E27FC236}">
                <a16:creationId xmlns:a16="http://schemas.microsoft.com/office/drawing/2014/main" id="{D76FF856-3406-4898-AEC7-DCCA3CBC996B}"/>
              </a:ext>
            </a:extLst>
          </p:cNvPr>
          <p:cNvSpPr txBox="1"/>
          <p:nvPr/>
        </p:nvSpPr>
        <p:spPr>
          <a:xfrm>
            <a:off x="6216259" y="5513412"/>
            <a:ext cx="557172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algn="l" fontAlgn="b">
              <a:buSzPct val="120000"/>
              <a:buFont typeface="Arial" panose="020B0604020202020204" pitchFamily="34" charset="0"/>
              <a:buChar char="•"/>
            </a:pPr>
            <a:r>
              <a:rPr lang="fr-FR" dirty="0">
                <a:solidFill>
                  <a:srgbClr val="000000"/>
                </a:solidFill>
              </a:rPr>
              <a:t>Diplôme ou titre enregistré au</a:t>
            </a:r>
            <a:r>
              <a:rPr lang="fr-FR" baseline="0" dirty="0">
                <a:solidFill>
                  <a:srgbClr val="000000"/>
                </a:solidFill>
              </a:rPr>
              <a:t> RNCP</a:t>
            </a:r>
            <a:endParaRPr lang="fr-FR" dirty="0">
              <a:solidFill>
                <a:srgbClr val="000000"/>
              </a:solidFill>
              <a:latin typeface="Arial" panose="020B0604020202020204"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D485B975-BF7E-46F2-B612-D57567BB7D8F}"/>
              </a:ext>
            </a:extLst>
          </p:cNvPr>
          <p:cNvCxnSpPr>
            <a:cxnSpLocks/>
          </p:cNvCxnSpPr>
          <p:nvPr/>
        </p:nvCxnSpPr>
        <p:spPr>
          <a:xfrm flipH="1">
            <a:off x="6084001" y="5540184"/>
            <a:ext cx="12701" cy="121972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0508493-8440-4B89-80BA-F252AF9D393D}"/>
              </a:ext>
            </a:extLst>
          </p:cNvPr>
          <p:cNvCxnSpPr>
            <a:endCxn id="16" idx="2"/>
          </p:cNvCxnSpPr>
          <p:nvPr/>
        </p:nvCxnSpPr>
        <p:spPr>
          <a:xfrm>
            <a:off x="6084001" y="1826532"/>
            <a:ext cx="6350" cy="73776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BDE159A0-B016-4B8A-B067-BB20D2BC060C}"/>
              </a:ext>
            </a:extLst>
          </p:cNvPr>
          <p:cNvCxnSpPr/>
          <p:nvPr/>
        </p:nvCxnSpPr>
        <p:spPr>
          <a:xfrm flipH="1">
            <a:off x="6084001" y="3029112"/>
            <a:ext cx="6350" cy="212737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46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L’alternance</a:t>
            </a:r>
          </a:p>
        </p:txBody>
      </p:sp>
      <p:sp>
        <p:nvSpPr>
          <p:cNvPr id="13" name="ZoneTexte 12">
            <a:extLst>
              <a:ext uri="{FF2B5EF4-FFF2-40B4-BE49-F238E27FC236}">
                <a16:creationId xmlns:a16="http://schemas.microsoft.com/office/drawing/2014/main" id="{961D7770-E3E7-450E-920C-80E54B811DFC}"/>
              </a:ext>
            </a:extLst>
          </p:cNvPr>
          <p:cNvSpPr txBox="1"/>
          <p:nvPr/>
        </p:nvSpPr>
        <p:spPr>
          <a:xfrm>
            <a:off x="7912356" y="1020598"/>
            <a:ext cx="4189411"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d’apprentissage</a:t>
            </a:r>
          </a:p>
        </p:txBody>
      </p:sp>
      <p:sp>
        <p:nvSpPr>
          <p:cNvPr id="15" name="ZoneTexte 14">
            <a:extLst>
              <a:ext uri="{FF2B5EF4-FFF2-40B4-BE49-F238E27FC236}">
                <a16:creationId xmlns:a16="http://schemas.microsoft.com/office/drawing/2014/main" id="{6849267B-9891-4029-BBA3-C4C687B8D40F}"/>
              </a:ext>
            </a:extLst>
          </p:cNvPr>
          <p:cNvSpPr txBox="1"/>
          <p:nvPr/>
        </p:nvSpPr>
        <p:spPr>
          <a:xfrm>
            <a:off x="1282510" y="1020598"/>
            <a:ext cx="4402463"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de professionnalisation</a:t>
            </a:r>
          </a:p>
        </p:txBody>
      </p:sp>
      <p:sp>
        <p:nvSpPr>
          <p:cNvPr id="16" name="Rectangle 15">
            <a:extLst>
              <a:ext uri="{FF2B5EF4-FFF2-40B4-BE49-F238E27FC236}">
                <a16:creationId xmlns:a16="http://schemas.microsoft.com/office/drawing/2014/main" id="{33A9BE86-67EC-4B11-921C-0DC91C2EE58A}"/>
              </a:ext>
            </a:extLst>
          </p:cNvPr>
          <p:cNvSpPr/>
          <p:nvPr/>
        </p:nvSpPr>
        <p:spPr>
          <a:xfrm>
            <a:off x="367374" y="1826533"/>
            <a:ext cx="11501165" cy="7629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9" name="ZoneTexte 18">
            <a:extLst>
              <a:ext uri="{FF2B5EF4-FFF2-40B4-BE49-F238E27FC236}">
                <a16:creationId xmlns:a16="http://schemas.microsoft.com/office/drawing/2014/main" id="{C664A35C-47E6-4E3F-8306-D9F9B47F04C7}"/>
              </a:ext>
            </a:extLst>
          </p:cNvPr>
          <p:cNvSpPr txBox="1"/>
          <p:nvPr/>
        </p:nvSpPr>
        <p:spPr>
          <a:xfrm>
            <a:off x="536996" y="1826534"/>
            <a:ext cx="5571727" cy="8771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fontAlgn="b">
              <a:buSzPct val="120000"/>
              <a:buFont typeface="Arial" panose="020B0604020202020204" pitchFamily="34" charset="0"/>
              <a:buChar char="•"/>
            </a:pPr>
            <a:r>
              <a:rPr lang="fr-FR" dirty="0">
                <a:solidFill>
                  <a:srgbClr val="000000"/>
                </a:solidFill>
              </a:rPr>
              <a:t>CDI débutant par la période de professionnalisation ou CDD de 6 à 12 mois </a:t>
            </a:r>
            <a:r>
              <a:rPr lang="fr-FR" sz="1000" dirty="0">
                <a:solidFill>
                  <a:srgbClr val="000000"/>
                </a:solidFill>
              </a:rPr>
              <a:t>.</a:t>
            </a:r>
          </a:p>
          <a:p>
            <a:pPr marL="742950" lvl="1" indent="-285750" fontAlgn="b">
              <a:buSzPct val="120000"/>
              <a:buFont typeface="Arial" panose="020B0604020202020204" pitchFamily="34" charset="0"/>
              <a:buChar char="-"/>
            </a:pPr>
            <a:endParaRPr lang="fr-FR" sz="500" dirty="0">
              <a:solidFill>
                <a:srgbClr val="000000"/>
              </a:solidFill>
            </a:endParaRPr>
          </a:p>
          <a:p>
            <a:pPr marL="171450" indent="-171450" fontAlgn="b">
              <a:buSzPct val="120000"/>
              <a:buFont typeface="Arial" panose="020B0604020202020204" pitchFamily="34" charset="0"/>
              <a:buChar char="•"/>
            </a:pPr>
            <a:r>
              <a:rPr lang="fr-FR" dirty="0">
                <a:solidFill>
                  <a:srgbClr val="000000"/>
                </a:solidFill>
              </a:rPr>
              <a:t>Temps plein ou temps partiel </a:t>
            </a:r>
          </a:p>
          <a:p>
            <a:pPr marL="171450" indent="-171450" fontAlgn="b">
              <a:buSzPct val="120000"/>
              <a:buFont typeface="Arial" panose="020B0604020202020204" pitchFamily="34" charset="0"/>
              <a:buChar char="•"/>
            </a:pPr>
            <a:endParaRPr lang="fr-FR" dirty="0">
              <a:solidFill>
                <a:srgbClr val="000000"/>
              </a:solidFill>
            </a:endParaRPr>
          </a:p>
        </p:txBody>
      </p:sp>
      <p:sp>
        <p:nvSpPr>
          <p:cNvPr id="20" name="ZoneTexte 19">
            <a:extLst>
              <a:ext uri="{FF2B5EF4-FFF2-40B4-BE49-F238E27FC236}">
                <a16:creationId xmlns:a16="http://schemas.microsoft.com/office/drawing/2014/main" id="{E4ED3F56-963C-4CB5-B679-249D9D68DC51}"/>
              </a:ext>
            </a:extLst>
          </p:cNvPr>
          <p:cNvSpPr txBox="1"/>
          <p:nvPr/>
        </p:nvSpPr>
        <p:spPr>
          <a:xfrm>
            <a:off x="367374" y="1470880"/>
            <a:ext cx="11501165" cy="307777"/>
          </a:xfrm>
          <a:prstGeom prst="rect">
            <a:avLst/>
          </a:prstGeom>
          <a:solidFill>
            <a:schemeClr val="accent2"/>
          </a:solidFill>
          <a:ln>
            <a:solidFill>
              <a:schemeClr val="accent2"/>
            </a:solidFill>
          </a:ln>
        </p:spPr>
        <p:txBody>
          <a:bodyPr wrap="square" rtlCol="0">
            <a:spAutoFit/>
          </a:bodyPr>
          <a:lstStyle/>
          <a:p>
            <a:pPr algn="ctr"/>
            <a:r>
              <a:rPr lang="fr-FR" sz="1400" spc="50" dirty="0">
                <a:solidFill>
                  <a:schemeClr val="bg1"/>
                </a:solidFill>
                <a:latin typeface="Arial Black" panose="020B0A04020102020204" pitchFamily="34" charset="0"/>
              </a:rPr>
              <a:t>Quel contrat ?</a:t>
            </a:r>
          </a:p>
        </p:txBody>
      </p:sp>
      <p:sp>
        <p:nvSpPr>
          <p:cNvPr id="21" name="ZoneTexte 20">
            <a:extLst>
              <a:ext uri="{FF2B5EF4-FFF2-40B4-BE49-F238E27FC236}">
                <a16:creationId xmlns:a16="http://schemas.microsoft.com/office/drawing/2014/main" id="{67712BE1-2EF1-466A-9E7D-69ECA8AE535A}"/>
              </a:ext>
            </a:extLst>
          </p:cNvPr>
          <p:cNvSpPr txBox="1"/>
          <p:nvPr/>
        </p:nvSpPr>
        <p:spPr>
          <a:xfrm>
            <a:off x="6190859" y="1826533"/>
            <a:ext cx="5571727" cy="53860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fontAlgn="b">
              <a:buSzPct val="120000"/>
              <a:buFont typeface="Arial" panose="020B0604020202020204" pitchFamily="34" charset="0"/>
              <a:buChar char="•"/>
            </a:pPr>
            <a:r>
              <a:rPr lang="fr-FR" dirty="0"/>
              <a:t>CDI débutant par la période d’apprentissage ou CDD de 6 mois à 3 ans</a:t>
            </a:r>
          </a:p>
          <a:p>
            <a:pPr marL="171450" indent="-171450" fontAlgn="b">
              <a:buSzPct val="120000"/>
              <a:buFont typeface="Arial" panose="020B0604020202020204" pitchFamily="34" charset="0"/>
              <a:buChar char="•"/>
            </a:pPr>
            <a:r>
              <a:rPr lang="fr-FR" dirty="0"/>
              <a:t>Temps plein sauf pour les personnes handicapées</a:t>
            </a:r>
            <a:endParaRPr lang="fr-FR" dirty="0">
              <a:solidFill>
                <a:srgbClr val="000000"/>
              </a:solidFill>
            </a:endParaRPr>
          </a:p>
        </p:txBody>
      </p:sp>
      <p:sp>
        <p:nvSpPr>
          <p:cNvPr id="22" name="Rectangle 21">
            <a:extLst>
              <a:ext uri="{FF2B5EF4-FFF2-40B4-BE49-F238E27FC236}">
                <a16:creationId xmlns:a16="http://schemas.microsoft.com/office/drawing/2014/main" id="{EA5F58A3-2AFB-4B2D-91A1-7CBFEE66A4DD}"/>
              </a:ext>
            </a:extLst>
          </p:cNvPr>
          <p:cNvSpPr/>
          <p:nvPr/>
        </p:nvSpPr>
        <p:spPr>
          <a:xfrm>
            <a:off x="358140" y="3098158"/>
            <a:ext cx="11501165" cy="145093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3" name="ZoneTexte 22">
            <a:extLst>
              <a:ext uri="{FF2B5EF4-FFF2-40B4-BE49-F238E27FC236}">
                <a16:creationId xmlns:a16="http://schemas.microsoft.com/office/drawing/2014/main" id="{B8ADB013-D36F-4D7B-BCF4-414E80D9CDD4}"/>
              </a:ext>
            </a:extLst>
          </p:cNvPr>
          <p:cNvSpPr txBox="1"/>
          <p:nvPr/>
        </p:nvSpPr>
        <p:spPr>
          <a:xfrm>
            <a:off x="485010" y="3168145"/>
            <a:ext cx="5571727" cy="143116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285750" indent="-285750" algn="l" fontAlgn="b">
              <a:buSzPct val="120000"/>
              <a:buFont typeface="Arial" panose="020B0604020202020204" pitchFamily="34" charset="0"/>
              <a:buChar char="•"/>
            </a:pPr>
            <a:r>
              <a:rPr lang="fr-FR" dirty="0"/>
              <a:t>Entre 15% et 25% de la durée totale du contrat, sans être inférieure à 150 heures (possibilité de durée supérieure par accord de branche) </a:t>
            </a:r>
          </a:p>
          <a:p>
            <a:pPr marL="285750" indent="-285750" algn="l" fontAlgn="b">
              <a:buSzPct val="120000"/>
              <a:buFont typeface="Arial" panose="020B0604020202020204" pitchFamily="34" charset="0"/>
              <a:buChar char="•"/>
            </a:pPr>
            <a:r>
              <a:rPr lang="fr-FR" dirty="0"/>
              <a:t>Dispensée par un organisme de formation déclaré ou le service de formation interne à l’entreprise</a:t>
            </a:r>
          </a:p>
          <a:p>
            <a:pPr marL="285750" indent="-285750" algn="l" fontAlgn="b">
              <a:buSzPct val="120000"/>
              <a:buFont typeface="Arial" panose="020B0604020202020204" pitchFamily="34" charset="0"/>
              <a:buChar char="•"/>
            </a:pPr>
            <a:r>
              <a:rPr lang="fr-FR" dirty="0"/>
              <a:t>Tout ou partie à distance</a:t>
            </a:r>
          </a:p>
          <a:p>
            <a:pPr marL="285750" indent="-285750" algn="l" fontAlgn="b">
              <a:buSzPct val="120000"/>
              <a:buFont typeface="Arial" panose="020B0604020202020204" pitchFamily="34" charset="0"/>
              <a:buChar char="•"/>
            </a:pPr>
            <a:r>
              <a:rPr lang="fr-FR" dirty="0"/>
              <a:t>Action de formation en situation de travail (AFEST) possible</a:t>
            </a:r>
            <a:endParaRPr lang="fr-FR" dirty="0">
              <a:solidFill>
                <a:srgbClr val="000000"/>
              </a:solidFill>
            </a:endParaRPr>
          </a:p>
        </p:txBody>
      </p:sp>
      <p:sp>
        <p:nvSpPr>
          <p:cNvPr id="24" name="ZoneTexte 23">
            <a:extLst>
              <a:ext uri="{FF2B5EF4-FFF2-40B4-BE49-F238E27FC236}">
                <a16:creationId xmlns:a16="http://schemas.microsoft.com/office/drawing/2014/main" id="{7B6D872E-C27C-40E1-BE75-0F499C8E20EE}"/>
              </a:ext>
            </a:extLst>
          </p:cNvPr>
          <p:cNvSpPr txBox="1"/>
          <p:nvPr/>
        </p:nvSpPr>
        <p:spPr>
          <a:xfrm>
            <a:off x="367374" y="2731471"/>
            <a:ext cx="11501165" cy="307777"/>
          </a:xfrm>
          <a:prstGeom prst="rect">
            <a:avLst/>
          </a:prstGeom>
          <a:solidFill>
            <a:schemeClr val="accent4"/>
          </a:solidFill>
        </p:spPr>
        <p:txBody>
          <a:bodyPr wrap="square" rtlCol="0">
            <a:spAutoFit/>
          </a:bodyPr>
          <a:lstStyle/>
          <a:p>
            <a:pPr algn="ctr"/>
            <a:r>
              <a:rPr lang="fr-FR" sz="1400" spc="50" dirty="0">
                <a:solidFill>
                  <a:schemeClr val="bg1"/>
                </a:solidFill>
                <a:latin typeface="Arial Black" panose="020B0A04020102020204" pitchFamily="34" charset="0"/>
              </a:rPr>
              <a:t>Quelle durée ? Quelle modalité de formation ?</a:t>
            </a:r>
          </a:p>
        </p:txBody>
      </p:sp>
      <p:sp>
        <p:nvSpPr>
          <p:cNvPr id="25" name="ZoneTexte 24">
            <a:extLst>
              <a:ext uri="{FF2B5EF4-FFF2-40B4-BE49-F238E27FC236}">
                <a16:creationId xmlns:a16="http://schemas.microsoft.com/office/drawing/2014/main" id="{F755A9A1-403D-47CB-A75A-A4F0ED8EF43D}"/>
              </a:ext>
            </a:extLst>
          </p:cNvPr>
          <p:cNvSpPr txBox="1"/>
          <p:nvPr/>
        </p:nvSpPr>
        <p:spPr>
          <a:xfrm>
            <a:off x="6198150" y="3168145"/>
            <a:ext cx="5571727" cy="9848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285750" indent="-285750" algn="l">
              <a:buSzPct val="120000"/>
              <a:buFont typeface="Arial" panose="020B0604020202020204" pitchFamily="34" charset="0"/>
              <a:buChar char="•"/>
            </a:pPr>
            <a:r>
              <a:rPr lang="fr-FR" dirty="0"/>
              <a:t>Supérieure ou égale à 25% de la durée totale du contrat</a:t>
            </a:r>
          </a:p>
          <a:p>
            <a:pPr marL="285750" indent="-285750" algn="l">
              <a:buSzPct val="120000"/>
              <a:buFont typeface="Arial" panose="020B0604020202020204" pitchFamily="34" charset="0"/>
              <a:buChar char="•"/>
            </a:pPr>
            <a:r>
              <a:rPr lang="fr-FR" dirty="0"/>
              <a:t>Dispensée par un Centre de formation des apprentis (CFA) ou un CFA d’entreprise</a:t>
            </a:r>
          </a:p>
          <a:p>
            <a:pPr marL="285750" indent="-285750" algn="l">
              <a:buSzPct val="120000"/>
              <a:buFont typeface="Arial" panose="020B0604020202020204" pitchFamily="34" charset="0"/>
              <a:buChar char="•"/>
            </a:pPr>
            <a:r>
              <a:rPr lang="fr-FR" dirty="0"/>
              <a:t>Tout ou partie à distance</a:t>
            </a:r>
            <a:endParaRPr lang="fr-FR" dirty="0">
              <a:solidFill>
                <a:srgbClr val="000000"/>
              </a:solidFill>
            </a:endParaRPr>
          </a:p>
        </p:txBody>
      </p:sp>
      <p:sp>
        <p:nvSpPr>
          <p:cNvPr id="26" name="Rectangle 25">
            <a:extLst>
              <a:ext uri="{FF2B5EF4-FFF2-40B4-BE49-F238E27FC236}">
                <a16:creationId xmlns:a16="http://schemas.microsoft.com/office/drawing/2014/main" id="{4390C841-ED7A-4475-9DF6-6404ED38245E}"/>
              </a:ext>
            </a:extLst>
          </p:cNvPr>
          <p:cNvSpPr/>
          <p:nvPr/>
        </p:nvSpPr>
        <p:spPr>
          <a:xfrm>
            <a:off x="380074" y="5111420"/>
            <a:ext cx="11501165" cy="111846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7" name="ZoneTexte 26">
            <a:extLst>
              <a:ext uri="{FF2B5EF4-FFF2-40B4-BE49-F238E27FC236}">
                <a16:creationId xmlns:a16="http://schemas.microsoft.com/office/drawing/2014/main" id="{7D00E00C-0737-45A7-8229-6DE5F1199E8E}"/>
              </a:ext>
            </a:extLst>
          </p:cNvPr>
          <p:cNvSpPr txBox="1"/>
          <p:nvPr/>
        </p:nvSpPr>
        <p:spPr>
          <a:xfrm>
            <a:off x="430138" y="5142054"/>
            <a:ext cx="5653863"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algn="l" fontAlgn="b">
              <a:buSzPct val="120000"/>
              <a:buFont typeface="Arial" panose="020B0604020202020204" pitchFamily="34" charset="0"/>
              <a:buChar char="•"/>
            </a:pPr>
            <a:r>
              <a:rPr lang="fr-FR" sz="1100" dirty="0"/>
              <a:t>La formation « théorique » doit débuter au maximum 2 mois après le début d’exécution du contrat de travail </a:t>
            </a:r>
            <a:br>
              <a:rPr lang="fr-FR" sz="1100" dirty="0"/>
            </a:br>
            <a:r>
              <a:rPr lang="fr-FR" sz="1100" dirty="0"/>
              <a:t>(1 mois pour le CP expérimental et pour les formations qualifiantes)</a:t>
            </a:r>
          </a:p>
          <a:p>
            <a:pPr marL="171450" indent="-171450" algn="l" fontAlgn="b">
              <a:buSzPct val="120000"/>
              <a:buFont typeface="Arial" panose="020B0604020202020204" pitchFamily="34" charset="0"/>
              <a:buChar char="•"/>
            </a:pPr>
            <a:r>
              <a:rPr lang="fr-FR" sz="1100" dirty="0"/>
              <a:t>Le contrat peut prendre fin 2 mois maximum après la date prévue des épreuves </a:t>
            </a:r>
            <a:br>
              <a:rPr lang="fr-FR" sz="1100" dirty="0"/>
            </a:br>
            <a:r>
              <a:rPr lang="fr-FR" sz="1100" dirty="0"/>
              <a:t>(1 mois pour le CP expérimental et pour les formations qualifiantes) </a:t>
            </a:r>
            <a:endParaRPr lang="fr-FR" sz="1100" dirty="0">
              <a:solidFill>
                <a:srgbClr val="000000"/>
              </a:solidFill>
            </a:endParaRPr>
          </a:p>
        </p:txBody>
      </p:sp>
      <p:sp>
        <p:nvSpPr>
          <p:cNvPr id="28" name="ZoneTexte 27">
            <a:extLst>
              <a:ext uri="{FF2B5EF4-FFF2-40B4-BE49-F238E27FC236}">
                <a16:creationId xmlns:a16="http://schemas.microsoft.com/office/drawing/2014/main" id="{ACD82453-2E9C-474F-9D52-CEC9C993AD5F}"/>
              </a:ext>
            </a:extLst>
          </p:cNvPr>
          <p:cNvSpPr txBox="1"/>
          <p:nvPr/>
        </p:nvSpPr>
        <p:spPr>
          <a:xfrm>
            <a:off x="358140" y="4666482"/>
            <a:ext cx="11501165" cy="307777"/>
          </a:xfrm>
          <a:prstGeom prst="rect">
            <a:avLst/>
          </a:prstGeom>
          <a:solidFill>
            <a:schemeClr val="accent6"/>
          </a:solidFill>
        </p:spPr>
        <p:txBody>
          <a:bodyPr wrap="square" rtlCol="0">
            <a:spAutoFit/>
          </a:bodyPr>
          <a:lstStyle/>
          <a:p>
            <a:pPr algn="ctr"/>
            <a:r>
              <a:rPr lang="fr-FR" sz="1400" spc="50" dirty="0">
                <a:solidFill>
                  <a:schemeClr val="bg1"/>
                </a:solidFill>
                <a:latin typeface="Arial Black" panose="020B0A04020102020204" pitchFamily="34" charset="0"/>
              </a:rPr>
              <a:t>Début et fin de contrat de travail par rapport à la formation « théorique »</a:t>
            </a:r>
          </a:p>
        </p:txBody>
      </p:sp>
      <p:sp>
        <p:nvSpPr>
          <p:cNvPr id="29" name="ZoneTexte 28">
            <a:extLst>
              <a:ext uri="{FF2B5EF4-FFF2-40B4-BE49-F238E27FC236}">
                <a16:creationId xmlns:a16="http://schemas.microsoft.com/office/drawing/2014/main" id="{D76FF856-3406-4898-AEC7-DCCA3CBC996B}"/>
              </a:ext>
            </a:extLst>
          </p:cNvPr>
          <p:cNvSpPr txBox="1"/>
          <p:nvPr/>
        </p:nvSpPr>
        <p:spPr>
          <a:xfrm>
            <a:off x="6108001" y="5142054"/>
            <a:ext cx="5571727" cy="9079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algn="l" fontAlgn="b">
              <a:buSzPct val="120000"/>
              <a:buFont typeface="Arial" panose="020B0604020202020204" pitchFamily="34" charset="0"/>
              <a:buChar char="•"/>
            </a:pPr>
            <a:r>
              <a:rPr lang="fr-FR" dirty="0"/>
              <a:t>La formation « théorique » peut débuter au maximum 3 mois avant le début d’exécution du contrat de travail</a:t>
            </a:r>
          </a:p>
          <a:p>
            <a:pPr marL="171450" indent="-171450" algn="l" fontAlgn="b">
              <a:buSzPct val="120000"/>
              <a:buFont typeface="Arial" panose="020B0604020202020204" pitchFamily="34" charset="0"/>
              <a:buChar char="•"/>
            </a:pPr>
            <a:r>
              <a:rPr lang="fr-FR" dirty="0"/>
              <a:t>Le contrat peut prendre fin 2 mois maximum après la fin du cycle de formation ou de l’examen</a:t>
            </a:r>
            <a:endParaRPr lang="fr-FR" dirty="0">
              <a:solidFill>
                <a:srgbClr val="000000"/>
              </a:solidFill>
              <a:latin typeface="Arial" panose="020B0604020202020204"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D485B975-BF7E-46F2-B612-D57567BB7D8F}"/>
              </a:ext>
            </a:extLst>
          </p:cNvPr>
          <p:cNvCxnSpPr>
            <a:cxnSpLocks/>
            <a:stCxn id="26" idx="0"/>
            <a:endCxn id="26" idx="2"/>
          </p:cNvCxnSpPr>
          <p:nvPr/>
        </p:nvCxnSpPr>
        <p:spPr>
          <a:xfrm>
            <a:off x="6130657" y="5111420"/>
            <a:ext cx="0" cy="111846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0508493-8440-4B89-80BA-F252AF9D393D}"/>
              </a:ext>
            </a:extLst>
          </p:cNvPr>
          <p:cNvCxnSpPr>
            <a:cxnSpLocks/>
          </p:cNvCxnSpPr>
          <p:nvPr/>
        </p:nvCxnSpPr>
        <p:spPr>
          <a:xfrm>
            <a:off x="6084001" y="1826532"/>
            <a:ext cx="0" cy="76293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BDE159A0-B016-4B8A-B067-BB20D2BC060C}"/>
              </a:ext>
            </a:extLst>
          </p:cNvPr>
          <p:cNvCxnSpPr>
            <a:cxnSpLocks/>
          </p:cNvCxnSpPr>
          <p:nvPr/>
        </p:nvCxnSpPr>
        <p:spPr>
          <a:xfrm flipH="1">
            <a:off x="6102372" y="3098157"/>
            <a:ext cx="6350" cy="142030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95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4F76DB1D-4CF3-4F3A-A936-3AD2BF19E14B}"/>
              </a:ext>
            </a:extLst>
          </p:cNvPr>
          <p:cNvSpPr txBox="1"/>
          <p:nvPr/>
        </p:nvSpPr>
        <p:spPr>
          <a:xfrm>
            <a:off x="480810" y="1414703"/>
            <a:ext cx="3415821" cy="1751377"/>
          </a:xfrm>
          <a:prstGeom prst="rect">
            <a:avLst/>
          </a:prstGeom>
          <a:solidFill>
            <a:schemeClr val="tx2">
              <a:lumMod val="60000"/>
              <a:lumOff val="40000"/>
            </a:schemeClr>
          </a:solidFill>
          <a:ln>
            <a:noFill/>
          </a:ln>
          <a:effectLst>
            <a:outerShdw blurRad="50800" dist="50800" dir="5400000" algn="ctr" rotWithShape="0">
              <a:schemeClr val="accent1">
                <a:lumMod val="20000"/>
                <a:lumOff val="80000"/>
              </a:schemeClr>
            </a:outerShdw>
          </a:effectLst>
        </p:spPr>
        <p:txBody>
          <a:bodyPr wrap="square" rtlCol="0">
            <a:spAutoFit/>
          </a:bodyPr>
          <a:lstStyle/>
          <a:p>
            <a:pPr marL="0" marR="0" lvl="0" indent="0" defTabSz="829544" eaLnBrk="1" fontAlgn="auto" latinLnBrk="0" hangingPunct="1">
              <a:lnSpc>
                <a:spcPct val="9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272425"/>
                </a:solidFill>
                <a:effectLst/>
                <a:uLnTx/>
                <a:uFillTx/>
                <a:latin typeface="Arial Black" panose="020B0A04020102020204" pitchFamily="34" charset="0"/>
              </a:rPr>
              <a:t>L’</a:t>
            </a:r>
            <a:r>
              <a:rPr kumimoji="0" lang="fr-FR" sz="2000" b="0" i="0" u="none" strike="noStrike" kern="0" cap="none" spc="0" normalizeH="0" baseline="0" noProof="0" dirty="0" err="1">
                <a:ln>
                  <a:noFill/>
                </a:ln>
                <a:solidFill>
                  <a:srgbClr val="272425"/>
                </a:solidFill>
                <a:effectLst/>
                <a:uLnTx/>
                <a:uFillTx/>
                <a:latin typeface="Arial Black" panose="020B0A04020102020204" pitchFamily="34" charset="0"/>
              </a:rPr>
              <a:t>Afdas</a:t>
            </a:r>
            <a:r>
              <a:rPr kumimoji="0" lang="fr-FR" sz="2000" b="0" i="0" u="none" strike="noStrike" kern="0" cap="none" spc="0" normalizeH="0" baseline="0" noProof="0" dirty="0">
                <a:ln>
                  <a:noFill/>
                </a:ln>
                <a:solidFill>
                  <a:srgbClr val="272425"/>
                </a:solidFill>
                <a:effectLst/>
                <a:uLnTx/>
                <a:uFillTx/>
                <a:latin typeface="Arial Black" panose="020B0A04020102020204" pitchFamily="34" charset="0"/>
              </a:rPr>
              <a:t>,</a:t>
            </a:r>
          </a:p>
          <a:p>
            <a:pPr marL="0" marR="0" lvl="0" indent="0" defTabSz="829544" eaLnBrk="1" fontAlgn="auto" latinLnBrk="0" hangingPunct="1">
              <a:lnSpc>
                <a:spcPct val="9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272425"/>
                </a:solidFill>
                <a:effectLst/>
                <a:uLnTx/>
                <a:uFillTx/>
                <a:latin typeface="Arial Black" panose="020B0A04020102020204" pitchFamily="34" charset="0"/>
              </a:rPr>
              <a:t>c’est </a:t>
            </a:r>
            <a:r>
              <a:rPr kumimoji="0" lang="fr-FR" sz="3629" b="0" i="0" u="none" strike="noStrike" kern="0" cap="none" spc="0" normalizeH="0" baseline="0" noProof="0" dirty="0">
                <a:ln>
                  <a:noFill/>
                </a:ln>
                <a:solidFill>
                  <a:srgbClr val="272425"/>
                </a:solidFill>
                <a:effectLst/>
                <a:uLnTx/>
                <a:uFillTx/>
                <a:latin typeface="Arial Black" panose="020B0A04020102020204" pitchFamily="34" charset="0"/>
              </a:rPr>
              <a:t>44 </a:t>
            </a:r>
            <a:r>
              <a:rPr kumimoji="0" lang="fr-FR" sz="2000" b="0" i="0" u="none" strike="noStrike" kern="0" cap="none" spc="0" normalizeH="0" baseline="0" noProof="0" dirty="0">
                <a:ln>
                  <a:noFill/>
                </a:ln>
                <a:solidFill>
                  <a:srgbClr val="272425"/>
                </a:solidFill>
                <a:effectLst/>
                <a:uLnTx/>
                <a:uFillTx/>
                <a:latin typeface="Arial Black" panose="020B0A04020102020204" pitchFamily="34" charset="0"/>
              </a:rPr>
              <a:t>branches</a:t>
            </a:r>
          </a:p>
          <a:p>
            <a:pPr marL="0" marR="0" lvl="0" indent="0" defTabSz="829544" eaLnBrk="1" fontAlgn="auto" latinLnBrk="0" hangingPunct="1">
              <a:lnSpc>
                <a:spcPct val="90000"/>
              </a:lnSpc>
              <a:spcBef>
                <a:spcPts val="0"/>
              </a:spcBef>
              <a:spcAft>
                <a:spcPts val="0"/>
              </a:spcAft>
              <a:buClrTx/>
              <a:buSzTx/>
              <a:buFontTx/>
              <a:buNone/>
              <a:tabLst/>
              <a:defRPr/>
            </a:pPr>
            <a:r>
              <a:rPr kumimoji="0" lang="fr-FR" sz="1270" b="0" i="0" u="none" strike="noStrike" kern="0" cap="none" spc="0" normalizeH="0" baseline="0" noProof="0" dirty="0">
                <a:ln>
                  <a:noFill/>
                </a:ln>
                <a:solidFill>
                  <a:srgbClr val="272425"/>
                </a:solidFill>
                <a:effectLst/>
                <a:uLnTx/>
                <a:uFillTx/>
              </a:rPr>
              <a:t>couvrant les secteurs de la culture, des industries créatives, des médias, de la communication, des télécommunications, du sport, du tourisme, des loisirs et divertissement </a:t>
            </a:r>
          </a:p>
        </p:txBody>
      </p:sp>
      <p:sp>
        <p:nvSpPr>
          <p:cNvPr id="18" name="ZoneTexte 17">
            <a:extLst>
              <a:ext uri="{FF2B5EF4-FFF2-40B4-BE49-F238E27FC236}">
                <a16:creationId xmlns:a16="http://schemas.microsoft.com/office/drawing/2014/main" id="{0B3951C0-70C0-4DDF-8E22-7B3B3C592427}"/>
              </a:ext>
            </a:extLst>
          </p:cNvPr>
          <p:cNvSpPr txBox="1"/>
          <p:nvPr/>
        </p:nvSpPr>
        <p:spPr>
          <a:xfrm>
            <a:off x="4281845" y="1401528"/>
            <a:ext cx="3715680" cy="1701748"/>
          </a:xfrm>
          <a:prstGeom prst="rect">
            <a:avLst/>
          </a:prstGeom>
          <a:solidFill>
            <a:schemeClr val="tx2">
              <a:lumMod val="60000"/>
              <a:lumOff val="40000"/>
            </a:schemeClr>
          </a:solidFill>
          <a:ln>
            <a:noFill/>
          </a:ln>
          <a:effectLst>
            <a:outerShdw blurRad="50800" dist="50800" dir="5400000" algn="ctr" rotWithShape="0">
              <a:schemeClr val="accent1">
                <a:lumMod val="20000"/>
                <a:lumOff val="80000"/>
              </a:schemeClr>
            </a:outerShdw>
          </a:effectLst>
        </p:spPr>
        <p:txBody>
          <a:bodyPr wrap="square">
            <a:spAutoFit/>
          </a:bodyPr>
          <a:lstStyle/>
          <a:p>
            <a:pPr marL="0" marR="0" lvl="0" indent="0" defTabSz="829544" eaLnBrk="1" fontAlgn="auto" latinLnBrk="0" hangingPunct="1">
              <a:lnSpc>
                <a:spcPct val="90000"/>
              </a:lnSpc>
              <a:spcBef>
                <a:spcPts val="0"/>
              </a:spcBef>
              <a:spcAft>
                <a:spcPts val="0"/>
              </a:spcAft>
              <a:buClrTx/>
              <a:buSzTx/>
              <a:buFontTx/>
              <a:buNone/>
              <a:tabLst/>
              <a:defRPr/>
            </a:pPr>
            <a:r>
              <a:rPr kumimoji="0" lang="fr-FR" sz="2005" b="0" i="0" u="none" strike="noStrike" kern="0" cap="none" spc="0" normalizeH="0" baseline="0" noProof="0" dirty="0">
                <a:ln>
                  <a:noFill/>
                </a:ln>
                <a:solidFill>
                  <a:srgbClr val="272425"/>
                </a:solidFill>
                <a:effectLst/>
                <a:uLnTx/>
                <a:uFillTx/>
                <a:latin typeface="Arial Black" panose="020B0A04020102020204" pitchFamily="34" charset="0"/>
              </a:rPr>
              <a:t>L’Afdas,</a:t>
            </a:r>
          </a:p>
          <a:p>
            <a:pPr marL="0" marR="0" lvl="0" indent="0" defTabSz="829544" eaLnBrk="1" fontAlgn="auto" latinLnBrk="0" hangingPunct="1">
              <a:lnSpc>
                <a:spcPct val="90000"/>
              </a:lnSpc>
              <a:spcBef>
                <a:spcPts val="0"/>
              </a:spcBef>
              <a:spcAft>
                <a:spcPts val="0"/>
              </a:spcAft>
              <a:buClrTx/>
              <a:buSzTx/>
              <a:buFontTx/>
              <a:buNone/>
              <a:tabLst/>
              <a:defRPr/>
            </a:pPr>
            <a:r>
              <a:rPr kumimoji="0" lang="fr-FR" sz="1633" b="0" i="0" u="none" strike="noStrike" kern="0" cap="none" spc="0" normalizeH="0" baseline="0" noProof="0" dirty="0">
                <a:ln>
                  <a:noFill/>
                </a:ln>
                <a:solidFill>
                  <a:srgbClr val="272425"/>
                </a:solidFill>
                <a:effectLst/>
                <a:uLnTx/>
                <a:uFillTx/>
                <a:latin typeface="Arial Black" panose="020B0A04020102020204" pitchFamily="34" charset="0"/>
              </a:rPr>
              <a:t>c’est un </a:t>
            </a:r>
            <a:r>
              <a:rPr kumimoji="0" lang="fr-FR" sz="2903" b="0" i="0" u="none" strike="noStrike" kern="0" cap="none" spc="0" normalizeH="0" baseline="0" noProof="0" dirty="0">
                <a:ln>
                  <a:noFill/>
                </a:ln>
                <a:solidFill>
                  <a:srgbClr val="272425"/>
                </a:solidFill>
                <a:effectLst/>
                <a:uLnTx/>
                <a:uFillTx/>
                <a:latin typeface="Arial Black" panose="020B0A04020102020204" pitchFamily="34" charset="0"/>
              </a:rPr>
              <a:t>Réseau</a:t>
            </a:r>
            <a:r>
              <a:rPr kumimoji="0" lang="fr-FR" sz="1633" b="0" i="0" u="none" strike="noStrike" kern="0" cap="none" spc="0" normalizeH="0" baseline="0" noProof="0" dirty="0">
                <a:ln>
                  <a:noFill/>
                </a:ln>
                <a:solidFill>
                  <a:srgbClr val="272425"/>
                </a:solidFill>
                <a:effectLst/>
                <a:uLnTx/>
                <a:uFillTx/>
                <a:latin typeface="Arial Black" panose="020B0A04020102020204" pitchFamily="34" charset="0"/>
              </a:rPr>
              <a:t>, une proximité renforcée</a:t>
            </a:r>
          </a:p>
          <a:p>
            <a:pPr marL="0" marR="0" lvl="0" indent="0" defTabSz="829544" eaLnBrk="1" fontAlgn="auto" latinLnBrk="0" hangingPunct="1">
              <a:lnSpc>
                <a:spcPct val="90000"/>
              </a:lnSpc>
              <a:spcBef>
                <a:spcPts val="0"/>
              </a:spcBef>
              <a:spcAft>
                <a:spcPts val="0"/>
              </a:spcAft>
              <a:buClrTx/>
              <a:buSzTx/>
              <a:buFontTx/>
              <a:buNone/>
              <a:tabLst/>
              <a:defRPr/>
            </a:pPr>
            <a:r>
              <a:rPr kumimoji="0" lang="fr-FR" sz="1270" b="0" i="0" u="none" strike="noStrike" kern="0" cap="none" spc="0" normalizeH="0" baseline="0" noProof="0" dirty="0">
                <a:ln>
                  <a:noFill/>
                </a:ln>
                <a:solidFill>
                  <a:srgbClr val="272425"/>
                </a:solidFill>
                <a:effectLst/>
                <a:uLnTx/>
                <a:uFillTx/>
              </a:rPr>
              <a:t>Avec 12 délégations régionales, 24 implantations territoriales et 100% de nos collaborateurs des délégations centrés sur le conseil Entreprises et Particuliers </a:t>
            </a:r>
          </a:p>
        </p:txBody>
      </p:sp>
      <p:sp>
        <p:nvSpPr>
          <p:cNvPr id="19" name="ZoneTexte 18">
            <a:extLst>
              <a:ext uri="{FF2B5EF4-FFF2-40B4-BE49-F238E27FC236}">
                <a16:creationId xmlns:a16="http://schemas.microsoft.com/office/drawing/2014/main" id="{51A0944A-54FB-4D77-A4C9-403D706C0525}"/>
              </a:ext>
            </a:extLst>
          </p:cNvPr>
          <p:cNvSpPr txBox="1"/>
          <p:nvPr/>
        </p:nvSpPr>
        <p:spPr>
          <a:xfrm>
            <a:off x="8362095" y="1416630"/>
            <a:ext cx="3534436" cy="1651478"/>
          </a:xfrm>
          <a:prstGeom prst="rect">
            <a:avLst/>
          </a:prstGeom>
          <a:solidFill>
            <a:schemeClr val="tx2">
              <a:lumMod val="60000"/>
              <a:lumOff val="40000"/>
            </a:schemeClr>
          </a:solidFill>
          <a:ln>
            <a:noFill/>
          </a:ln>
          <a:effectLst>
            <a:outerShdw blurRad="50800" dist="50800" dir="5400000" algn="ctr" rotWithShape="0">
              <a:schemeClr val="accent1">
                <a:lumMod val="20000"/>
                <a:lumOff val="80000"/>
              </a:schemeClr>
            </a:outerShdw>
          </a:effectLst>
        </p:spPr>
        <p:txBody>
          <a:bodyPr wrap="square">
            <a:spAutoFit/>
          </a:bodyPr>
          <a:lstStyle/>
          <a:p>
            <a:pPr marL="0" marR="0" lvl="0" indent="0" defTabSz="829544" eaLnBrk="1" fontAlgn="auto" latinLnBrk="0" hangingPunct="1">
              <a:lnSpc>
                <a:spcPct val="90000"/>
              </a:lnSpc>
              <a:spcBef>
                <a:spcPts val="0"/>
              </a:spcBef>
              <a:spcAft>
                <a:spcPts val="0"/>
              </a:spcAft>
              <a:buClrTx/>
              <a:buSzTx/>
              <a:buFontTx/>
              <a:buNone/>
              <a:tabLst/>
              <a:defRPr/>
            </a:pPr>
            <a:r>
              <a:rPr kumimoji="0" lang="fr-FR" sz="2005" b="0" i="0" u="none" strike="noStrike" kern="0" cap="none" spc="0" normalizeH="0" baseline="0" noProof="0" dirty="0">
                <a:ln>
                  <a:noFill/>
                </a:ln>
                <a:solidFill>
                  <a:srgbClr val="272425"/>
                </a:solidFill>
                <a:effectLst/>
                <a:uLnTx/>
                <a:uFillTx/>
                <a:latin typeface="Arial Black" panose="020B0A04020102020204" pitchFamily="34" charset="0"/>
              </a:rPr>
              <a:t>L’Afdas,                       ses </a:t>
            </a:r>
            <a:r>
              <a:rPr kumimoji="0" lang="fr-FR" sz="2903" b="0" i="0" u="none" strike="noStrike" kern="0" cap="none" spc="0" normalizeH="0" baseline="0" noProof="0" dirty="0">
                <a:ln>
                  <a:noFill/>
                </a:ln>
                <a:solidFill>
                  <a:srgbClr val="272425"/>
                </a:solidFill>
                <a:effectLst/>
                <a:uLnTx/>
                <a:uFillTx/>
                <a:latin typeface="Arial Black" panose="020B0A04020102020204" pitchFamily="34" charset="0"/>
              </a:rPr>
              <a:t>5 </a:t>
            </a:r>
            <a:r>
              <a:rPr kumimoji="0" lang="fr-FR" sz="1633" b="0" i="0" u="none" strike="noStrike" kern="0" cap="none" spc="0" normalizeH="0" baseline="0" noProof="0" dirty="0">
                <a:ln>
                  <a:noFill/>
                </a:ln>
                <a:solidFill>
                  <a:srgbClr val="272425"/>
                </a:solidFill>
                <a:effectLst/>
                <a:uLnTx/>
                <a:uFillTx/>
                <a:latin typeface="Arial Black" panose="020B0A04020102020204" pitchFamily="34" charset="0"/>
              </a:rPr>
              <a:t>missions </a:t>
            </a:r>
          </a:p>
          <a:p>
            <a:pPr marL="98425" marR="0" lvl="0" indent="-98425" defTabSz="82954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r-FR" sz="1270" b="0" i="0" u="none" strike="noStrike" kern="0" cap="none" spc="0" normalizeH="0" baseline="0" noProof="0" dirty="0">
                <a:ln>
                  <a:noFill/>
                </a:ln>
                <a:solidFill>
                  <a:srgbClr val="1D1D1D"/>
                </a:solidFill>
                <a:effectLst/>
                <a:uLnTx/>
                <a:uFillTx/>
                <a:ea typeface="Calibri" panose="020F0502020204030204" pitchFamily="34" charset="0"/>
                <a:cs typeface="Times New Roman" panose="02020603050405020304" pitchFamily="18" charset="0"/>
              </a:rPr>
              <a:t>Anticiper les évolutions en matière d’emploi</a:t>
            </a:r>
          </a:p>
          <a:p>
            <a:pPr marL="98425" marR="0" lvl="0" indent="-98425" defTabSz="82954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r-FR" sz="1270" b="0" i="0" u="none" strike="noStrike" kern="0" cap="none" spc="0" normalizeH="0" baseline="0" noProof="0" dirty="0">
                <a:ln>
                  <a:noFill/>
                </a:ln>
                <a:solidFill>
                  <a:srgbClr val="1D1D1D"/>
                </a:solidFill>
                <a:effectLst/>
                <a:uLnTx/>
                <a:uFillTx/>
                <a:ea typeface="Calibri" panose="020F0502020204030204" pitchFamily="34" charset="0"/>
                <a:cs typeface="Times New Roman" panose="02020603050405020304" pitchFamily="18" charset="0"/>
              </a:rPr>
              <a:t>Identifier les besoins en compétences</a:t>
            </a:r>
          </a:p>
          <a:p>
            <a:pPr marL="98425" marR="0" lvl="0" indent="-98425" defTabSz="82954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r-FR" sz="1270" b="0" i="0" u="none" strike="noStrike" kern="0" cap="none" spc="0" normalizeH="0" baseline="0" noProof="0" dirty="0">
                <a:ln>
                  <a:noFill/>
                </a:ln>
                <a:solidFill>
                  <a:srgbClr val="1D1D1D"/>
                </a:solidFill>
                <a:effectLst/>
                <a:uLnTx/>
                <a:uFillTx/>
                <a:ea typeface="Calibri" panose="020F0502020204030204" pitchFamily="34" charset="0"/>
                <a:cs typeface="Times New Roman" panose="02020603050405020304" pitchFamily="18" charset="0"/>
              </a:rPr>
              <a:t>Développer l’accès à la formation</a:t>
            </a:r>
          </a:p>
          <a:p>
            <a:pPr marL="98425" marR="0" lvl="0" indent="-98425" defTabSz="82954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r-FR" sz="1270" b="0" i="0" u="none" strike="noStrike" kern="0" cap="none" spc="0" normalizeH="0" baseline="0" noProof="0" dirty="0">
                <a:ln>
                  <a:noFill/>
                </a:ln>
                <a:solidFill>
                  <a:srgbClr val="1D1D1D"/>
                </a:solidFill>
                <a:effectLst/>
                <a:uLnTx/>
                <a:uFillTx/>
                <a:ea typeface="Calibri" panose="020F0502020204030204" pitchFamily="34" charset="0"/>
                <a:cs typeface="Times New Roman" panose="02020603050405020304" pitchFamily="18" charset="0"/>
              </a:rPr>
              <a:t>Promouvoir l’alternance</a:t>
            </a:r>
          </a:p>
          <a:p>
            <a:pPr marL="98425" marR="0" lvl="0" indent="-98425" defTabSz="829544"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r-FR" sz="1270" b="0" i="0" u="none" strike="noStrike" kern="0" cap="none" spc="0" normalizeH="0" baseline="0" noProof="0" dirty="0">
                <a:ln>
                  <a:noFill/>
                </a:ln>
                <a:solidFill>
                  <a:srgbClr val="1D1D1D"/>
                </a:solidFill>
                <a:effectLst/>
                <a:uLnTx/>
                <a:uFillTx/>
                <a:ea typeface="Calibri" panose="020F0502020204030204" pitchFamily="34" charset="0"/>
                <a:cs typeface="Times New Roman" panose="02020603050405020304" pitchFamily="18" charset="0"/>
              </a:rPr>
              <a:t>Apporter un appui technique aux branches</a:t>
            </a:r>
            <a:endParaRPr kumimoji="0" lang="fr-FR" sz="1270" b="0" i="0" u="none" strike="noStrike" kern="0" cap="none" spc="0" normalizeH="0" baseline="0" noProof="0" dirty="0">
              <a:ln>
                <a:noFill/>
              </a:ln>
              <a:solidFill>
                <a:srgbClr val="272425"/>
              </a:solidFill>
              <a:effectLst/>
              <a:uLnTx/>
              <a:uFillTx/>
            </a:endParaRPr>
          </a:p>
        </p:txBody>
      </p:sp>
      <p:pic>
        <p:nvPicPr>
          <p:cNvPr id="20" name="Graphique 19" descr="Commentaire, ajouter avec un remplissage uni">
            <a:extLst>
              <a:ext uri="{FF2B5EF4-FFF2-40B4-BE49-F238E27FC236}">
                <a16:creationId xmlns:a16="http://schemas.microsoft.com/office/drawing/2014/main" id="{7FE4E253-0828-4F8C-8CC1-30F9BB345C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242" y="3195934"/>
            <a:ext cx="711965" cy="711965"/>
          </a:xfrm>
          <a:prstGeom prst="rect">
            <a:avLst/>
          </a:prstGeom>
          <a:effectLst>
            <a:outerShdw blurRad="50800" dist="50800" dir="5400000" algn="ctr" rotWithShape="0">
              <a:schemeClr val="accent1">
                <a:lumMod val="20000"/>
                <a:lumOff val="80000"/>
              </a:schemeClr>
            </a:outerShdw>
          </a:effectLst>
        </p:spPr>
      </p:pic>
      <p:sp>
        <p:nvSpPr>
          <p:cNvPr id="21" name="ZoneTexte 20">
            <a:extLst>
              <a:ext uri="{FF2B5EF4-FFF2-40B4-BE49-F238E27FC236}">
                <a16:creationId xmlns:a16="http://schemas.microsoft.com/office/drawing/2014/main" id="{0DCD89BA-313B-4574-98D8-D021D6938D60}"/>
              </a:ext>
            </a:extLst>
          </p:cNvPr>
          <p:cNvSpPr txBox="1"/>
          <p:nvPr/>
        </p:nvSpPr>
        <p:spPr>
          <a:xfrm>
            <a:off x="8362095" y="3867157"/>
            <a:ext cx="3534436" cy="1206292"/>
          </a:xfrm>
          <a:prstGeom prst="rect">
            <a:avLst/>
          </a:prstGeom>
          <a:solidFill>
            <a:schemeClr val="tx2">
              <a:lumMod val="60000"/>
              <a:lumOff val="40000"/>
            </a:schemeClr>
          </a:solidFill>
          <a:ln>
            <a:noFill/>
          </a:ln>
          <a:effectLst>
            <a:outerShdw blurRad="50800" dist="50800" dir="5400000" algn="ctr" rotWithShape="0">
              <a:schemeClr val="accent1">
                <a:lumMod val="20000"/>
                <a:lumOff val="80000"/>
              </a:scheme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70" b="1" i="0" u="none" strike="noStrike" kern="0" cap="none" spc="0" normalizeH="0" baseline="0" noProof="0" dirty="0">
                <a:ln>
                  <a:noFill/>
                </a:ln>
                <a:solidFill>
                  <a:srgbClr val="000000"/>
                </a:solidFill>
                <a:effectLst/>
                <a:uLnTx/>
                <a:uFillTx/>
              </a:rPr>
              <a:t>Développer l’accès à la formation pour les publics spécifiques :</a:t>
            </a:r>
          </a:p>
          <a:p>
            <a:pPr marL="0" marR="0" lvl="0" indent="0" defTabSz="914400" eaLnBrk="1" fontAlgn="auto" latinLnBrk="0" hangingPunct="1">
              <a:lnSpc>
                <a:spcPct val="100000"/>
              </a:lnSpc>
              <a:spcBef>
                <a:spcPts val="0"/>
              </a:spcBef>
              <a:spcAft>
                <a:spcPts val="0"/>
              </a:spcAft>
              <a:buClrTx/>
              <a:buSzTx/>
              <a:buFontTx/>
              <a:buNone/>
              <a:tabLst/>
              <a:defRPr/>
            </a:pPr>
            <a:endParaRPr lang="fr-FR" sz="1270" kern="0" dirty="0">
              <a:solidFill>
                <a:srgbClr val="000000"/>
              </a:solidFill>
            </a:endParaRPr>
          </a:p>
          <a:p>
            <a:pPr marL="98425" indent="-98425" defTabSz="829544">
              <a:lnSpc>
                <a:spcPct val="90000"/>
              </a:lnSpc>
              <a:buFont typeface="Arial" panose="020B0604020202020204" pitchFamily="34" charset="0"/>
              <a:buChar char="-"/>
              <a:defRPr/>
            </a:pPr>
            <a:r>
              <a:rPr lang="fr-FR" sz="1270" kern="0" dirty="0">
                <a:solidFill>
                  <a:srgbClr val="1D1D1D"/>
                </a:solidFill>
                <a:cs typeface="Times New Roman" panose="02020603050405020304" pitchFamily="18" charset="0"/>
              </a:rPr>
              <a:t>Intermittents du spectacle et de l’audiovisuel</a:t>
            </a:r>
          </a:p>
          <a:p>
            <a:pPr marL="98425" indent="-98425" defTabSz="829544">
              <a:lnSpc>
                <a:spcPct val="90000"/>
              </a:lnSpc>
              <a:buFont typeface="Arial" panose="020B0604020202020204" pitchFamily="34" charset="0"/>
              <a:buChar char="-"/>
              <a:defRPr/>
            </a:pPr>
            <a:r>
              <a:rPr lang="fr-FR" sz="1270" kern="0" dirty="0">
                <a:solidFill>
                  <a:srgbClr val="1D1D1D"/>
                </a:solidFill>
                <a:cs typeface="Times New Roman" panose="02020603050405020304" pitchFamily="18" charset="0"/>
              </a:rPr>
              <a:t>Artistes-Auteurs</a:t>
            </a:r>
          </a:p>
          <a:p>
            <a:pPr marL="98425" indent="-98425" defTabSz="829544">
              <a:lnSpc>
                <a:spcPct val="90000"/>
              </a:lnSpc>
              <a:buFont typeface="Arial" panose="020B0604020202020204" pitchFamily="34" charset="0"/>
              <a:buChar char="-"/>
              <a:defRPr/>
            </a:pPr>
            <a:r>
              <a:rPr lang="fr-FR" sz="1270" kern="0" dirty="0">
                <a:solidFill>
                  <a:srgbClr val="1D1D1D"/>
                </a:solidFill>
                <a:cs typeface="Times New Roman" panose="02020603050405020304" pitchFamily="18" charset="0"/>
              </a:rPr>
              <a:t>Pigistes de la presse écrite</a:t>
            </a:r>
          </a:p>
        </p:txBody>
      </p:sp>
      <p:sp>
        <p:nvSpPr>
          <p:cNvPr id="22" name="ZoneTexte 21">
            <a:extLst>
              <a:ext uri="{FF2B5EF4-FFF2-40B4-BE49-F238E27FC236}">
                <a16:creationId xmlns:a16="http://schemas.microsoft.com/office/drawing/2014/main" id="{8DEDB8C5-C967-4E21-A111-01365ACB7059}"/>
              </a:ext>
            </a:extLst>
          </p:cNvPr>
          <p:cNvSpPr txBox="1"/>
          <p:nvPr/>
        </p:nvSpPr>
        <p:spPr>
          <a:xfrm>
            <a:off x="4281845" y="3194666"/>
            <a:ext cx="3715680" cy="3539430"/>
          </a:xfrm>
          <a:prstGeom prst="rect">
            <a:avLst/>
          </a:prstGeom>
          <a:solidFill>
            <a:schemeClr val="tx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solidFill>
                <a:effectLst/>
                <a:uLnTx/>
                <a:uFillTx/>
                <a:latin typeface="Arial" panose="020B0604020202020204"/>
                <a:ea typeface="+mn-ea"/>
                <a:cs typeface="+mn-cs"/>
              </a:rPr>
              <a:t>Réunies dans 15 secteurs d’activité</a:t>
            </a:r>
            <a:endPar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a:defRPr/>
            </a:pPr>
            <a:r>
              <a:rPr lang="fr-FR" sz="1400" dirty="0">
                <a:solidFill>
                  <a:schemeClr val="tx1"/>
                </a:solidFill>
                <a:latin typeface="Arial" panose="020B0604020202020204"/>
              </a:rPr>
              <a:t>• Spectacle vivant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Audiovisuel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Cinéma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Publicité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Loisirs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Casinos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Presse et agences de presse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Edition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Golf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Hôtellerie de plein 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Organismes de tourisme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•Télécoms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Distribution directe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solidFill>
                <a:effectLst/>
                <a:uLnTx/>
                <a:uFillTx/>
                <a:latin typeface="Arial" panose="020B0604020202020204"/>
                <a:ea typeface="+mn-ea"/>
                <a:cs typeface="+mn-cs"/>
              </a:rPr>
              <a:t>• Agences de mannequins</a:t>
            </a:r>
          </a:p>
        </p:txBody>
      </p:sp>
      <p:pic>
        <p:nvPicPr>
          <p:cNvPr id="3" name="Image 2">
            <a:extLst>
              <a:ext uri="{FF2B5EF4-FFF2-40B4-BE49-F238E27FC236}">
                <a16:creationId xmlns:a16="http://schemas.microsoft.com/office/drawing/2014/main" id="{250BC8E0-5E5C-41FB-B46A-37921B58FAE7}"/>
              </a:ext>
            </a:extLst>
          </p:cNvPr>
          <p:cNvPicPr>
            <a:picLocks noChangeAspect="1"/>
          </p:cNvPicPr>
          <p:nvPr/>
        </p:nvPicPr>
        <p:blipFill>
          <a:blip r:embed="rId5"/>
          <a:stretch>
            <a:fillRect/>
          </a:stretch>
        </p:blipFill>
        <p:spPr>
          <a:xfrm>
            <a:off x="566166" y="3530678"/>
            <a:ext cx="3715679" cy="2853301"/>
          </a:xfrm>
          <a:prstGeom prst="rect">
            <a:avLst/>
          </a:prstGeom>
        </p:spPr>
      </p:pic>
      <p:sp>
        <p:nvSpPr>
          <p:cNvPr id="11" name="Espace réservé du texte 9">
            <a:extLst>
              <a:ext uri="{FF2B5EF4-FFF2-40B4-BE49-F238E27FC236}">
                <a16:creationId xmlns:a16="http://schemas.microsoft.com/office/drawing/2014/main" id="{D93D2213-BEB3-41C4-9547-88D376EF05D9}"/>
              </a:ext>
            </a:extLst>
          </p:cNvPr>
          <p:cNvSpPr txBox="1">
            <a:spLocks/>
          </p:cNvSpPr>
          <p:nvPr/>
        </p:nvSpPr>
        <p:spPr>
          <a:xfrm>
            <a:off x="401027" y="346362"/>
            <a:ext cx="11431851" cy="8520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Présentation de l’Afdas</a:t>
            </a:r>
          </a:p>
        </p:txBody>
      </p:sp>
    </p:spTree>
    <p:extLst>
      <p:ext uri="{BB962C8B-B14F-4D97-AF65-F5344CB8AC3E}">
        <p14:creationId xmlns:p14="http://schemas.microsoft.com/office/powerpoint/2010/main" val="382071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L’alternance</a:t>
            </a:r>
          </a:p>
        </p:txBody>
      </p:sp>
      <p:sp>
        <p:nvSpPr>
          <p:cNvPr id="13" name="ZoneTexte 12">
            <a:extLst>
              <a:ext uri="{FF2B5EF4-FFF2-40B4-BE49-F238E27FC236}">
                <a16:creationId xmlns:a16="http://schemas.microsoft.com/office/drawing/2014/main" id="{961D7770-E3E7-450E-920C-80E54B811DFC}"/>
              </a:ext>
            </a:extLst>
          </p:cNvPr>
          <p:cNvSpPr txBox="1"/>
          <p:nvPr/>
        </p:nvSpPr>
        <p:spPr>
          <a:xfrm>
            <a:off x="7912356" y="1020598"/>
            <a:ext cx="4189411"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d’apprentissage</a:t>
            </a:r>
          </a:p>
        </p:txBody>
      </p:sp>
      <p:sp>
        <p:nvSpPr>
          <p:cNvPr id="15" name="ZoneTexte 14">
            <a:extLst>
              <a:ext uri="{FF2B5EF4-FFF2-40B4-BE49-F238E27FC236}">
                <a16:creationId xmlns:a16="http://schemas.microsoft.com/office/drawing/2014/main" id="{6849267B-9891-4029-BBA3-C4C687B8D40F}"/>
              </a:ext>
            </a:extLst>
          </p:cNvPr>
          <p:cNvSpPr txBox="1"/>
          <p:nvPr/>
        </p:nvSpPr>
        <p:spPr>
          <a:xfrm>
            <a:off x="1282510" y="1020598"/>
            <a:ext cx="4402463"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de professionnalisation</a:t>
            </a:r>
          </a:p>
        </p:txBody>
      </p:sp>
      <p:sp>
        <p:nvSpPr>
          <p:cNvPr id="16" name="Rectangle 15">
            <a:extLst>
              <a:ext uri="{FF2B5EF4-FFF2-40B4-BE49-F238E27FC236}">
                <a16:creationId xmlns:a16="http://schemas.microsoft.com/office/drawing/2014/main" id="{33A9BE86-67EC-4B11-921C-0DC91C2EE58A}"/>
              </a:ext>
            </a:extLst>
          </p:cNvPr>
          <p:cNvSpPr/>
          <p:nvPr/>
        </p:nvSpPr>
        <p:spPr>
          <a:xfrm>
            <a:off x="367374" y="1826532"/>
            <a:ext cx="11501165" cy="38625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9" name="ZoneTexte 18">
            <a:extLst>
              <a:ext uri="{FF2B5EF4-FFF2-40B4-BE49-F238E27FC236}">
                <a16:creationId xmlns:a16="http://schemas.microsoft.com/office/drawing/2014/main" id="{C664A35C-47E6-4E3F-8306-D9F9B47F04C7}"/>
              </a:ext>
            </a:extLst>
          </p:cNvPr>
          <p:cNvSpPr txBox="1"/>
          <p:nvPr/>
        </p:nvSpPr>
        <p:spPr>
          <a:xfrm>
            <a:off x="536996" y="1826534"/>
            <a:ext cx="5571727" cy="39703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fontAlgn="b">
              <a:buSzPct val="120000"/>
              <a:buFont typeface="Arial" panose="020B0604020202020204" pitchFamily="34" charset="0"/>
              <a:buChar char="•"/>
            </a:pPr>
            <a:r>
              <a:rPr lang="fr-FR" dirty="0"/>
              <a:t>16 à 25 ans = entre 55% et 80% du SMIC selon l’âge et le niveau de formation pour les moins de 26 ans (sauf conditions différentes prévues par accord de branche)</a:t>
            </a:r>
          </a:p>
          <a:p>
            <a:pPr marL="171450" indent="-171450" fontAlgn="b">
              <a:buSzPct val="120000"/>
              <a:buFont typeface="Arial" panose="020B0604020202020204" pitchFamily="34" charset="0"/>
              <a:buChar char="•"/>
            </a:pPr>
            <a:r>
              <a:rPr lang="fr-FR" dirty="0">
                <a:solidFill>
                  <a:srgbClr val="000000"/>
                </a:solidFill>
              </a:rPr>
              <a:t>26 ans et plus = </a:t>
            </a:r>
            <a:r>
              <a:rPr lang="fr-FR" dirty="0"/>
              <a:t>100% du SMIC ou 85 % du Salaire minimum conventionnel (SMC) sans être inférieur au SMIC</a:t>
            </a:r>
          </a:p>
          <a:p>
            <a:pPr marL="171450" indent="-171450" fontAlgn="b">
              <a:buSzPct val="120000"/>
              <a:buFont typeface="Arial" panose="020B0604020202020204" pitchFamily="34" charset="0"/>
              <a:buChar char="•"/>
            </a:pPr>
            <a:endParaRPr lang="fr-FR" dirty="0"/>
          </a:p>
          <a:p>
            <a:pPr fontAlgn="b">
              <a:buSzPct val="120000"/>
            </a:pPr>
            <a:endParaRPr lang="fr-FR" dirty="0"/>
          </a:p>
          <a:p>
            <a:pPr fontAlgn="b">
              <a:buSzPct val="120000"/>
            </a:pPr>
            <a:endParaRPr lang="fr-FR" dirty="0"/>
          </a:p>
          <a:p>
            <a:pPr fontAlgn="b">
              <a:buSzPct val="120000"/>
            </a:pPr>
            <a:endParaRPr lang="fr-FR" dirty="0"/>
          </a:p>
          <a:p>
            <a:pPr fontAlgn="b">
              <a:buSzPct val="120000"/>
            </a:pPr>
            <a:endParaRPr lang="fr-FR" dirty="0"/>
          </a:p>
          <a:p>
            <a:pPr fontAlgn="b">
              <a:buSzPct val="120000"/>
            </a:pPr>
            <a:endParaRPr lang="fr-FR" dirty="0"/>
          </a:p>
          <a:p>
            <a:pPr fontAlgn="b">
              <a:buSzPct val="120000"/>
            </a:pPr>
            <a:endParaRPr lang="fr-FR" dirty="0"/>
          </a:p>
          <a:p>
            <a:pPr fontAlgn="b">
              <a:buSzPct val="120000"/>
            </a:pPr>
            <a:endParaRPr lang="fr-FR" dirty="0"/>
          </a:p>
          <a:p>
            <a:pPr fontAlgn="b">
              <a:buSzPct val="120000"/>
            </a:pPr>
            <a:r>
              <a:rPr lang="fr-FR" dirty="0">
                <a:solidFill>
                  <a:srgbClr val="000000"/>
                </a:solidFill>
              </a:rPr>
              <a:t>La rémunération évolue :</a:t>
            </a:r>
          </a:p>
          <a:p>
            <a:pPr marL="171450" indent="-171450" fontAlgn="b">
              <a:buSzPct val="120000"/>
              <a:buFont typeface="Arial" panose="020B0604020202020204" pitchFamily="34" charset="0"/>
              <a:buChar char="•"/>
            </a:pPr>
            <a:r>
              <a:rPr lang="fr-FR" dirty="0">
                <a:solidFill>
                  <a:srgbClr val="000000"/>
                </a:solidFill>
              </a:rPr>
              <a:t>1</a:t>
            </a:r>
            <a:r>
              <a:rPr lang="fr-FR" baseline="30000" dirty="0">
                <a:solidFill>
                  <a:srgbClr val="000000"/>
                </a:solidFill>
              </a:rPr>
              <a:t>er</a:t>
            </a:r>
            <a:r>
              <a:rPr lang="fr-FR" dirty="0">
                <a:solidFill>
                  <a:srgbClr val="000000"/>
                </a:solidFill>
              </a:rPr>
              <a:t> jour du mois suivant l’anniversaire (18, 21 et 26 ans)</a:t>
            </a:r>
          </a:p>
          <a:p>
            <a:pPr marL="171450" indent="-171450" fontAlgn="b">
              <a:buSzPct val="120000"/>
              <a:buFont typeface="Arial" panose="020B0604020202020204" pitchFamily="34" charset="0"/>
              <a:buChar char="•"/>
            </a:pPr>
            <a:endParaRPr lang="fr-FR" dirty="0">
              <a:solidFill>
                <a:srgbClr val="000000"/>
              </a:solidFill>
            </a:endParaRPr>
          </a:p>
        </p:txBody>
      </p:sp>
      <p:sp>
        <p:nvSpPr>
          <p:cNvPr id="20" name="ZoneTexte 19">
            <a:extLst>
              <a:ext uri="{FF2B5EF4-FFF2-40B4-BE49-F238E27FC236}">
                <a16:creationId xmlns:a16="http://schemas.microsoft.com/office/drawing/2014/main" id="{E4ED3F56-963C-4CB5-B679-249D9D68DC51}"/>
              </a:ext>
            </a:extLst>
          </p:cNvPr>
          <p:cNvSpPr txBox="1"/>
          <p:nvPr/>
        </p:nvSpPr>
        <p:spPr>
          <a:xfrm>
            <a:off x="367374" y="1470880"/>
            <a:ext cx="11501165" cy="307777"/>
          </a:xfrm>
          <a:prstGeom prst="rect">
            <a:avLst/>
          </a:prstGeom>
          <a:solidFill>
            <a:schemeClr val="accent2"/>
          </a:solidFill>
          <a:ln>
            <a:solidFill>
              <a:schemeClr val="accent2"/>
            </a:solidFill>
          </a:ln>
        </p:spPr>
        <p:txBody>
          <a:bodyPr wrap="square" rtlCol="0">
            <a:spAutoFit/>
          </a:bodyPr>
          <a:lstStyle/>
          <a:p>
            <a:pPr algn="ctr"/>
            <a:r>
              <a:rPr lang="fr-FR" sz="1400" spc="50" dirty="0">
                <a:solidFill>
                  <a:schemeClr val="bg1"/>
                </a:solidFill>
                <a:latin typeface="Arial Black" panose="020B0A04020102020204" pitchFamily="34" charset="0"/>
              </a:rPr>
              <a:t>Quelle rémunération ?</a:t>
            </a:r>
          </a:p>
        </p:txBody>
      </p:sp>
      <p:sp>
        <p:nvSpPr>
          <p:cNvPr id="21" name="ZoneTexte 20">
            <a:extLst>
              <a:ext uri="{FF2B5EF4-FFF2-40B4-BE49-F238E27FC236}">
                <a16:creationId xmlns:a16="http://schemas.microsoft.com/office/drawing/2014/main" id="{67712BE1-2EF1-466A-9E7D-69ECA8AE535A}"/>
              </a:ext>
            </a:extLst>
          </p:cNvPr>
          <p:cNvSpPr txBox="1"/>
          <p:nvPr/>
        </p:nvSpPr>
        <p:spPr>
          <a:xfrm>
            <a:off x="6190859" y="1826533"/>
            <a:ext cx="5571727" cy="38625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fontAlgn="b">
              <a:buSzPct val="120000"/>
              <a:buFont typeface="Arial" panose="020B0604020202020204" pitchFamily="34" charset="0"/>
              <a:buChar char="•"/>
            </a:pPr>
            <a:r>
              <a:rPr lang="fr-FR" dirty="0"/>
              <a:t>16 à 25 ans = entre 27% et 78% SMIC selon l’âge et l’année de formation (sauf conditions différentes prévues par accord de branche)</a:t>
            </a:r>
          </a:p>
          <a:p>
            <a:pPr marL="171450" indent="-171450" fontAlgn="b">
              <a:buSzPct val="120000"/>
              <a:buFont typeface="Arial" panose="020B0604020202020204" pitchFamily="34" charset="0"/>
              <a:buChar char="•"/>
            </a:pPr>
            <a:r>
              <a:rPr lang="fr-FR" dirty="0">
                <a:solidFill>
                  <a:srgbClr val="000000"/>
                </a:solidFill>
              </a:rPr>
              <a:t>26 ans et plus = </a:t>
            </a:r>
            <a:r>
              <a:rPr lang="fr-FR" dirty="0"/>
              <a:t>100% du SMIC</a:t>
            </a: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marL="171450" indent="-171450" fontAlgn="b">
              <a:buSzPct val="120000"/>
              <a:buFont typeface="Arial" panose="020B0604020202020204" pitchFamily="34" charset="0"/>
              <a:buChar char="•"/>
            </a:pPr>
            <a:endParaRPr lang="fr-FR" dirty="0">
              <a:solidFill>
                <a:srgbClr val="000000"/>
              </a:solidFill>
            </a:endParaRPr>
          </a:p>
          <a:p>
            <a:pPr fontAlgn="b">
              <a:buSzPct val="120000"/>
            </a:pPr>
            <a:r>
              <a:rPr lang="fr-FR" dirty="0">
                <a:solidFill>
                  <a:srgbClr val="000000"/>
                </a:solidFill>
              </a:rPr>
              <a:t>La rémunération évolue :</a:t>
            </a:r>
          </a:p>
          <a:p>
            <a:pPr marL="171450" indent="-171450" fontAlgn="b">
              <a:buSzPct val="120000"/>
              <a:buFont typeface="Arial" panose="020B0604020202020204" pitchFamily="34" charset="0"/>
              <a:buChar char="•"/>
            </a:pPr>
            <a:r>
              <a:rPr lang="fr-FR" dirty="0">
                <a:solidFill>
                  <a:srgbClr val="000000"/>
                </a:solidFill>
              </a:rPr>
              <a:t>1</a:t>
            </a:r>
            <a:r>
              <a:rPr lang="fr-FR" baseline="30000" dirty="0">
                <a:solidFill>
                  <a:srgbClr val="000000"/>
                </a:solidFill>
              </a:rPr>
              <a:t>er</a:t>
            </a:r>
            <a:r>
              <a:rPr lang="fr-FR" dirty="0">
                <a:solidFill>
                  <a:srgbClr val="000000"/>
                </a:solidFill>
              </a:rPr>
              <a:t> jour du mois suivant l’anniversaire (18, 21 et 26 ans)</a:t>
            </a:r>
          </a:p>
          <a:p>
            <a:pPr marL="171450" indent="-171450" fontAlgn="b">
              <a:buSzPct val="120000"/>
              <a:buFont typeface="Arial" panose="020B0604020202020204" pitchFamily="34" charset="0"/>
              <a:buChar char="•"/>
            </a:pPr>
            <a:r>
              <a:rPr lang="fr-FR" dirty="0">
                <a:solidFill>
                  <a:srgbClr val="000000"/>
                </a:solidFill>
              </a:rPr>
              <a:t>À chaque nouvelle année de formation</a:t>
            </a:r>
          </a:p>
          <a:p>
            <a:pPr marL="171450" indent="-171450" fontAlgn="b">
              <a:buSzPct val="120000"/>
              <a:buFont typeface="Arial" panose="020B0604020202020204" pitchFamily="34" charset="0"/>
              <a:buChar char="•"/>
            </a:pPr>
            <a:endParaRPr lang="fr-FR" dirty="0">
              <a:solidFill>
                <a:srgbClr val="000000"/>
              </a:solidFill>
            </a:endParaRPr>
          </a:p>
        </p:txBody>
      </p:sp>
      <p:cxnSp>
        <p:nvCxnSpPr>
          <p:cNvPr id="33" name="Connecteur droit 32">
            <a:extLst>
              <a:ext uri="{FF2B5EF4-FFF2-40B4-BE49-F238E27FC236}">
                <a16:creationId xmlns:a16="http://schemas.microsoft.com/office/drawing/2014/main" id="{30508493-8440-4B89-80BA-F252AF9D393D}"/>
              </a:ext>
            </a:extLst>
          </p:cNvPr>
          <p:cNvCxnSpPr>
            <a:cxnSpLocks/>
          </p:cNvCxnSpPr>
          <p:nvPr/>
        </p:nvCxnSpPr>
        <p:spPr>
          <a:xfrm>
            <a:off x="6084002" y="1826532"/>
            <a:ext cx="24721" cy="38625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AB8F4E7-5315-45A3-9631-71931AA4A169}"/>
              </a:ext>
            </a:extLst>
          </p:cNvPr>
          <p:cNvPicPr>
            <a:picLocks noChangeAspect="1"/>
          </p:cNvPicPr>
          <p:nvPr/>
        </p:nvPicPr>
        <p:blipFill>
          <a:blip r:embed="rId2"/>
          <a:stretch>
            <a:fillRect/>
          </a:stretch>
        </p:blipFill>
        <p:spPr>
          <a:xfrm>
            <a:off x="662191" y="2949793"/>
            <a:ext cx="4322439" cy="2024047"/>
          </a:xfrm>
          <a:prstGeom prst="rect">
            <a:avLst/>
          </a:prstGeom>
        </p:spPr>
      </p:pic>
      <p:pic>
        <p:nvPicPr>
          <p:cNvPr id="4" name="Image 3">
            <a:extLst>
              <a:ext uri="{FF2B5EF4-FFF2-40B4-BE49-F238E27FC236}">
                <a16:creationId xmlns:a16="http://schemas.microsoft.com/office/drawing/2014/main" id="{8051478C-8070-436C-98EB-3DB5CB1837D5}"/>
              </a:ext>
            </a:extLst>
          </p:cNvPr>
          <p:cNvPicPr>
            <a:picLocks noChangeAspect="1"/>
          </p:cNvPicPr>
          <p:nvPr/>
        </p:nvPicPr>
        <p:blipFill>
          <a:blip r:embed="rId3"/>
          <a:stretch>
            <a:fillRect/>
          </a:stretch>
        </p:blipFill>
        <p:spPr>
          <a:xfrm>
            <a:off x="6994019" y="2821457"/>
            <a:ext cx="4139543" cy="1688738"/>
          </a:xfrm>
          <a:prstGeom prst="rect">
            <a:avLst/>
          </a:prstGeom>
        </p:spPr>
      </p:pic>
      <p:pic>
        <p:nvPicPr>
          <p:cNvPr id="30" name="Image 29" descr="Une image contenant texte&#10;&#10;Description générée automatiquement">
            <a:extLst>
              <a:ext uri="{FF2B5EF4-FFF2-40B4-BE49-F238E27FC236}">
                <a16:creationId xmlns:a16="http://schemas.microsoft.com/office/drawing/2014/main" id="{CC2ECA64-41F6-47F9-A465-9D0CEB687C76}"/>
              </a:ext>
            </a:extLst>
          </p:cNvPr>
          <p:cNvPicPr>
            <a:picLocks noChangeAspect="1"/>
          </p:cNvPicPr>
          <p:nvPr/>
        </p:nvPicPr>
        <p:blipFill>
          <a:blip r:embed="rId4"/>
          <a:stretch>
            <a:fillRect/>
          </a:stretch>
        </p:blipFill>
        <p:spPr>
          <a:xfrm>
            <a:off x="1083923" y="5837402"/>
            <a:ext cx="3712666" cy="983321"/>
          </a:xfrm>
          <a:prstGeom prst="rect">
            <a:avLst/>
          </a:prstGeom>
        </p:spPr>
      </p:pic>
      <p:sp>
        <p:nvSpPr>
          <p:cNvPr id="31" name="ZoneTexte 30">
            <a:extLst>
              <a:ext uri="{FF2B5EF4-FFF2-40B4-BE49-F238E27FC236}">
                <a16:creationId xmlns:a16="http://schemas.microsoft.com/office/drawing/2014/main" id="{41B669CC-7C42-4528-BF5D-BC26913B0000}"/>
              </a:ext>
            </a:extLst>
          </p:cNvPr>
          <p:cNvSpPr txBox="1"/>
          <p:nvPr/>
        </p:nvSpPr>
        <p:spPr>
          <a:xfrm>
            <a:off x="5091910" y="6019680"/>
            <a:ext cx="6670676" cy="646331"/>
          </a:xfrm>
          <a:prstGeom prst="rect">
            <a:avLst/>
          </a:prstGeom>
          <a:noFill/>
        </p:spPr>
        <p:txBody>
          <a:bodyPr wrap="square">
            <a:spAutoFit/>
          </a:bodyPr>
          <a:lstStyle/>
          <a:p>
            <a:pPr algn="ctr"/>
            <a:r>
              <a:rPr lang="fr-FR" spc="50" dirty="0">
                <a:solidFill>
                  <a:srgbClr val="272425"/>
                </a:solidFill>
                <a:latin typeface="Arial Black" panose="020B0A04020102020204" pitchFamily="34" charset="0"/>
                <a:hlinkClick r:id="rId5"/>
              </a:rPr>
              <a:t>SIMULATEUR DE CALCUL DE RÉMUNÉRATION ET D'AIDES AUX EMPLOYEURS</a:t>
            </a:r>
            <a:endParaRPr lang="fr-FR" spc="50" dirty="0">
              <a:solidFill>
                <a:srgbClr val="272425"/>
              </a:solidFill>
              <a:latin typeface="Arial Black" panose="020B0A04020102020204" pitchFamily="34" charset="0"/>
            </a:endParaRPr>
          </a:p>
        </p:txBody>
      </p:sp>
    </p:spTree>
    <p:extLst>
      <p:ext uri="{BB962C8B-B14F-4D97-AF65-F5344CB8AC3E}">
        <p14:creationId xmlns:p14="http://schemas.microsoft.com/office/powerpoint/2010/main" val="296421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L’alternance</a:t>
            </a:r>
          </a:p>
        </p:txBody>
      </p:sp>
      <p:sp>
        <p:nvSpPr>
          <p:cNvPr id="13" name="ZoneTexte 12">
            <a:extLst>
              <a:ext uri="{FF2B5EF4-FFF2-40B4-BE49-F238E27FC236}">
                <a16:creationId xmlns:a16="http://schemas.microsoft.com/office/drawing/2014/main" id="{961D7770-E3E7-450E-920C-80E54B811DFC}"/>
              </a:ext>
            </a:extLst>
          </p:cNvPr>
          <p:cNvSpPr txBox="1"/>
          <p:nvPr/>
        </p:nvSpPr>
        <p:spPr>
          <a:xfrm>
            <a:off x="7912356" y="1020598"/>
            <a:ext cx="4189411"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d’apprentissage</a:t>
            </a:r>
          </a:p>
        </p:txBody>
      </p:sp>
      <p:sp>
        <p:nvSpPr>
          <p:cNvPr id="15" name="ZoneTexte 14">
            <a:extLst>
              <a:ext uri="{FF2B5EF4-FFF2-40B4-BE49-F238E27FC236}">
                <a16:creationId xmlns:a16="http://schemas.microsoft.com/office/drawing/2014/main" id="{6849267B-9891-4029-BBA3-C4C687B8D40F}"/>
              </a:ext>
            </a:extLst>
          </p:cNvPr>
          <p:cNvSpPr txBox="1"/>
          <p:nvPr/>
        </p:nvSpPr>
        <p:spPr>
          <a:xfrm>
            <a:off x="1282510" y="1020598"/>
            <a:ext cx="4402463" cy="400110"/>
          </a:xfrm>
          <a:prstGeom prst="rect">
            <a:avLst/>
          </a:prstGeom>
          <a:noFill/>
        </p:spPr>
        <p:txBody>
          <a:bodyPr wrap="square" rtlCol="0">
            <a:spAutoFit/>
          </a:bodyPr>
          <a:lstStyle/>
          <a:p>
            <a:r>
              <a:rPr lang="fr-FR" sz="2000" b="1" dirty="0">
                <a:solidFill>
                  <a:srgbClr val="FF5800"/>
                </a:solidFill>
                <a:latin typeface="Calibri" panose="020F0502020204030204" pitchFamily="34" charset="0"/>
                <a:cs typeface="Calibri" panose="020F0502020204030204" pitchFamily="34" charset="0"/>
              </a:rPr>
              <a:t>Contrat de professionnalisation</a:t>
            </a:r>
          </a:p>
        </p:txBody>
      </p:sp>
      <p:sp>
        <p:nvSpPr>
          <p:cNvPr id="16" name="Rectangle 15">
            <a:extLst>
              <a:ext uri="{FF2B5EF4-FFF2-40B4-BE49-F238E27FC236}">
                <a16:creationId xmlns:a16="http://schemas.microsoft.com/office/drawing/2014/main" id="{33A9BE86-67EC-4B11-921C-0DC91C2EE58A}"/>
              </a:ext>
            </a:extLst>
          </p:cNvPr>
          <p:cNvSpPr/>
          <p:nvPr/>
        </p:nvSpPr>
        <p:spPr>
          <a:xfrm>
            <a:off x="367374" y="1794448"/>
            <a:ext cx="11501165" cy="225344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9" name="ZoneTexte 18">
            <a:extLst>
              <a:ext uri="{FF2B5EF4-FFF2-40B4-BE49-F238E27FC236}">
                <a16:creationId xmlns:a16="http://schemas.microsoft.com/office/drawing/2014/main" id="{C664A35C-47E6-4E3F-8306-D9F9B47F04C7}"/>
              </a:ext>
            </a:extLst>
          </p:cNvPr>
          <p:cNvSpPr txBox="1"/>
          <p:nvPr/>
        </p:nvSpPr>
        <p:spPr>
          <a:xfrm>
            <a:off x="536996" y="1794450"/>
            <a:ext cx="5571727" cy="141577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fontAlgn="b">
              <a:buSzPct val="120000"/>
            </a:pPr>
            <a:r>
              <a:rPr lang="fr-FR" sz="1100" dirty="0"/>
              <a:t>Désignation obligatoire d’un tuteur  :</a:t>
            </a:r>
          </a:p>
          <a:p>
            <a:pPr marL="171450" indent="-171450" fontAlgn="b">
              <a:buSzPct val="120000"/>
              <a:buFont typeface="Arial" panose="020B0604020202020204" pitchFamily="34" charset="0"/>
              <a:buChar char="•"/>
            </a:pPr>
            <a:r>
              <a:rPr lang="fr-FR" sz="1100" dirty="0"/>
              <a:t>Salarié qualifié de l’entreprise ou employeur salarié ou non Volontaire et majeur</a:t>
            </a:r>
          </a:p>
          <a:p>
            <a:pPr marL="171450" indent="-171450" fontAlgn="b">
              <a:buSzPct val="120000"/>
              <a:buFont typeface="Arial" panose="020B0604020202020204" pitchFamily="34" charset="0"/>
              <a:buChar char="•"/>
            </a:pPr>
            <a:r>
              <a:rPr lang="fr-FR" sz="1100" dirty="0"/>
              <a:t>Justifiant d’une expérience professionnelle d’au moins 2 ans en rapport avec la qualification visée</a:t>
            </a:r>
          </a:p>
          <a:p>
            <a:pPr marL="171450" indent="-171450" fontAlgn="b">
              <a:buSzPct val="120000"/>
              <a:buFont typeface="Arial" panose="020B0604020202020204" pitchFamily="34" charset="0"/>
              <a:buChar char="•"/>
            </a:pPr>
            <a:r>
              <a:rPr lang="fr-FR" sz="1100" dirty="0">
                <a:solidFill>
                  <a:srgbClr val="333333"/>
                </a:solidFill>
              </a:rPr>
              <a:t>Le tuteur peut suivre simultanément 3 alternants (2 maximum si employeur)</a:t>
            </a:r>
            <a:endParaRPr lang="fr-FR" sz="1100" dirty="0"/>
          </a:p>
          <a:p>
            <a:pPr marL="171450" indent="-171450" fontAlgn="b">
              <a:buSzPct val="120000"/>
              <a:buFont typeface="Arial" panose="020B0604020202020204" pitchFamily="34" charset="0"/>
              <a:buChar char="•"/>
            </a:pPr>
            <a:endParaRPr lang="fr-FR" sz="1100" dirty="0">
              <a:solidFill>
                <a:srgbClr val="000000"/>
              </a:solidFill>
            </a:endParaRPr>
          </a:p>
        </p:txBody>
      </p:sp>
      <p:sp>
        <p:nvSpPr>
          <p:cNvPr id="20" name="ZoneTexte 19">
            <a:extLst>
              <a:ext uri="{FF2B5EF4-FFF2-40B4-BE49-F238E27FC236}">
                <a16:creationId xmlns:a16="http://schemas.microsoft.com/office/drawing/2014/main" id="{E4ED3F56-963C-4CB5-B679-249D9D68DC51}"/>
              </a:ext>
            </a:extLst>
          </p:cNvPr>
          <p:cNvSpPr txBox="1"/>
          <p:nvPr/>
        </p:nvSpPr>
        <p:spPr>
          <a:xfrm>
            <a:off x="367374" y="1470880"/>
            <a:ext cx="11501165" cy="307777"/>
          </a:xfrm>
          <a:prstGeom prst="rect">
            <a:avLst/>
          </a:prstGeom>
          <a:solidFill>
            <a:schemeClr val="accent2"/>
          </a:solidFill>
          <a:ln>
            <a:solidFill>
              <a:schemeClr val="accent2"/>
            </a:solidFill>
          </a:ln>
        </p:spPr>
        <p:txBody>
          <a:bodyPr wrap="square" rtlCol="0">
            <a:spAutoFit/>
          </a:bodyPr>
          <a:lstStyle/>
          <a:p>
            <a:pPr algn="ctr"/>
            <a:r>
              <a:rPr lang="fr-FR" sz="1400" spc="50" dirty="0">
                <a:solidFill>
                  <a:schemeClr val="bg1"/>
                </a:solidFill>
                <a:latin typeface="Arial Black" panose="020B0A04020102020204" pitchFamily="34" charset="0"/>
              </a:rPr>
              <a:t>Quel encadrement ?</a:t>
            </a:r>
          </a:p>
        </p:txBody>
      </p:sp>
      <p:sp>
        <p:nvSpPr>
          <p:cNvPr id="21" name="ZoneTexte 20">
            <a:extLst>
              <a:ext uri="{FF2B5EF4-FFF2-40B4-BE49-F238E27FC236}">
                <a16:creationId xmlns:a16="http://schemas.microsoft.com/office/drawing/2014/main" id="{67712BE1-2EF1-466A-9E7D-69ECA8AE535A}"/>
              </a:ext>
            </a:extLst>
          </p:cNvPr>
          <p:cNvSpPr txBox="1"/>
          <p:nvPr/>
        </p:nvSpPr>
        <p:spPr>
          <a:xfrm>
            <a:off x="6190859" y="1794449"/>
            <a:ext cx="5571727" cy="23929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fontAlgn="b">
              <a:spcAft>
                <a:spcPts val="300"/>
              </a:spcAft>
              <a:buSzPct val="120000"/>
            </a:pPr>
            <a:r>
              <a:rPr lang="fr-FR" sz="1100" dirty="0"/>
              <a:t>Désignation obligatoire d’un maître d’apprentissage :</a:t>
            </a:r>
          </a:p>
          <a:p>
            <a:pPr marL="171450" indent="-171450" fontAlgn="b">
              <a:spcAft>
                <a:spcPts val="300"/>
              </a:spcAft>
              <a:buSzPct val="120000"/>
              <a:buFont typeface="Arial" panose="020B0604020202020204" pitchFamily="34" charset="0"/>
              <a:buChar char="•"/>
            </a:pPr>
            <a:r>
              <a:rPr lang="fr-FR" sz="1100" dirty="0"/>
              <a:t>Salarié qualifié de l’entreprise ou employeur salarié ou non ou conjoint collaborateur de l’employeur</a:t>
            </a:r>
          </a:p>
          <a:p>
            <a:pPr marL="171450" indent="-171450" fontAlgn="b">
              <a:spcAft>
                <a:spcPts val="300"/>
              </a:spcAft>
              <a:buSzPct val="120000"/>
              <a:buFont typeface="Arial" panose="020B0604020202020204" pitchFamily="34" charset="0"/>
              <a:buChar char="•"/>
            </a:pPr>
            <a:r>
              <a:rPr lang="fr-FR" sz="1100" dirty="0"/>
              <a:t>Volontaire et majeur</a:t>
            </a:r>
          </a:p>
          <a:p>
            <a:pPr marL="171450" indent="-171450" fontAlgn="b">
              <a:spcAft>
                <a:spcPts val="300"/>
              </a:spcAft>
              <a:buSzPct val="120000"/>
              <a:buFont typeface="Arial" panose="020B0604020202020204" pitchFamily="34" charset="0"/>
              <a:buChar char="•"/>
            </a:pPr>
            <a:r>
              <a:rPr lang="fr-FR" sz="1100" dirty="0"/>
              <a:t>Titulaire d’un diplôme ou d’un titre dans le domaine de la qualification préparée par l’apprenti de niveau au moins équivalent et justifiant d’une expérience professionnelle d’au moins un an en rapport avec la qualification visée</a:t>
            </a:r>
          </a:p>
          <a:p>
            <a:pPr fontAlgn="b">
              <a:spcAft>
                <a:spcPts val="300"/>
              </a:spcAft>
              <a:buSzPct val="120000"/>
            </a:pPr>
            <a:r>
              <a:rPr lang="fr-FR" sz="1100" dirty="0"/>
              <a:t>ou</a:t>
            </a:r>
          </a:p>
          <a:p>
            <a:pPr marL="171450" indent="-171450" fontAlgn="b">
              <a:spcAft>
                <a:spcPts val="300"/>
              </a:spcAft>
              <a:buSzPct val="120000"/>
              <a:buFont typeface="Arial" panose="020B0604020202020204" pitchFamily="34" charset="0"/>
              <a:buChar char="•"/>
            </a:pPr>
            <a:r>
              <a:rPr lang="fr-FR" sz="1100" dirty="0"/>
              <a:t>Justifiant d’une expérience professionnelle d’au moins 2 ans en rapport avec la qualification préparée par l’apprenti</a:t>
            </a:r>
          </a:p>
          <a:p>
            <a:pPr marL="171450" indent="-171450" fontAlgn="b">
              <a:spcAft>
                <a:spcPts val="300"/>
              </a:spcAft>
              <a:buSzPct val="120000"/>
              <a:buFont typeface="Arial" panose="020B0604020202020204" pitchFamily="34" charset="0"/>
              <a:buChar char="•"/>
            </a:pPr>
            <a:r>
              <a:rPr lang="fr-FR" sz="1100" i="0" dirty="0">
                <a:solidFill>
                  <a:srgbClr val="333333"/>
                </a:solidFill>
                <a:effectLst/>
              </a:rPr>
              <a:t>Le maître d’apprentissage peut suivre simultanément 2 apprentis et 1 redoublant</a:t>
            </a:r>
            <a:r>
              <a:rPr lang="fr-FR" sz="1100" dirty="0"/>
              <a:t>.</a:t>
            </a:r>
          </a:p>
          <a:p>
            <a:pPr fontAlgn="b">
              <a:spcAft>
                <a:spcPts val="300"/>
              </a:spcAft>
              <a:buSzPct val="120000"/>
            </a:pPr>
            <a:endParaRPr lang="fr-FR" sz="1100" dirty="0"/>
          </a:p>
        </p:txBody>
      </p:sp>
      <p:sp>
        <p:nvSpPr>
          <p:cNvPr id="22" name="Rectangle 21">
            <a:extLst>
              <a:ext uri="{FF2B5EF4-FFF2-40B4-BE49-F238E27FC236}">
                <a16:creationId xmlns:a16="http://schemas.microsoft.com/office/drawing/2014/main" id="{EA5F58A3-2AFB-4B2D-91A1-7CBFEE66A4DD}"/>
              </a:ext>
            </a:extLst>
          </p:cNvPr>
          <p:cNvSpPr/>
          <p:nvPr/>
        </p:nvSpPr>
        <p:spPr>
          <a:xfrm>
            <a:off x="380074" y="4445995"/>
            <a:ext cx="11501165" cy="8402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3" name="ZoneTexte 22">
            <a:extLst>
              <a:ext uri="{FF2B5EF4-FFF2-40B4-BE49-F238E27FC236}">
                <a16:creationId xmlns:a16="http://schemas.microsoft.com/office/drawing/2014/main" id="{B8ADB013-D36F-4D7B-BCF4-414E80D9CDD4}"/>
              </a:ext>
            </a:extLst>
          </p:cNvPr>
          <p:cNvSpPr txBox="1"/>
          <p:nvPr/>
        </p:nvSpPr>
        <p:spPr>
          <a:xfrm>
            <a:off x="549696" y="4445996"/>
            <a:ext cx="5571727" cy="6001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285750" indent="-285750" algn="l" fontAlgn="b">
              <a:buSzPct val="120000"/>
              <a:buFont typeface="Arial" panose="020B0604020202020204" pitchFamily="34" charset="0"/>
              <a:buChar char="•"/>
            </a:pPr>
            <a:r>
              <a:rPr lang="fr-FR" sz="1100" dirty="0"/>
              <a:t>Sur la base niveau de prise en charge validé par le conseil d’administration ou défini par décret (entre 9,15 € et 15 € par heure selon la formation, le niveau et le public).</a:t>
            </a:r>
            <a:endParaRPr lang="fr-FR" sz="1100" dirty="0">
              <a:solidFill>
                <a:srgbClr val="000000"/>
              </a:solidFill>
            </a:endParaRPr>
          </a:p>
        </p:txBody>
      </p:sp>
      <p:sp>
        <p:nvSpPr>
          <p:cNvPr id="24" name="ZoneTexte 23">
            <a:extLst>
              <a:ext uri="{FF2B5EF4-FFF2-40B4-BE49-F238E27FC236}">
                <a16:creationId xmlns:a16="http://schemas.microsoft.com/office/drawing/2014/main" id="{7B6D872E-C27C-40E1-BE75-0F499C8E20EE}"/>
              </a:ext>
            </a:extLst>
          </p:cNvPr>
          <p:cNvSpPr txBox="1"/>
          <p:nvPr/>
        </p:nvSpPr>
        <p:spPr>
          <a:xfrm>
            <a:off x="380074" y="4138468"/>
            <a:ext cx="11501165" cy="307777"/>
          </a:xfrm>
          <a:prstGeom prst="rect">
            <a:avLst/>
          </a:prstGeom>
          <a:solidFill>
            <a:schemeClr val="accent4"/>
          </a:solidFill>
        </p:spPr>
        <p:txBody>
          <a:bodyPr wrap="square" rtlCol="0">
            <a:spAutoFit/>
          </a:bodyPr>
          <a:lstStyle/>
          <a:p>
            <a:pPr algn="ctr"/>
            <a:r>
              <a:rPr lang="fr-FR" sz="1400" spc="50" dirty="0">
                <a:solidFill>
                  <a:schemeClr val="bg1"/>
                </a:solidFill>
                <a:latin typeface="Arial Black" panose="020B0A04020102020204" pitchFamily="34" charset="0"/>
              </a:rPr>
              <a:t>Quel financement de la formation par l’Afdas ?</a:t>
            </a:r>
          </a:p>
        </p:txBody>
      </p:sp>
      <p:sp>
        <p:nvSpPr>
          <p:cNvPr id="25" name="ZoneTexte 24">
            <a:extLst>
              <a:ext uri="{FF2B5EF4-FFF2-40B4-BE49-F238E27FC236}">
                <a16:creationId xmlns:a16="http://schemas.microsoft.com/office/drawing/2014/main" id="{F755A9A1-403D-47CB-A75A-A4F0ED8EF43D}"/>
              </a:ext>
            </a:extLst>
          </p:cNvPr>
          <p:cNvSpPr txBox="1"/>
          <p:nvPr/>
        </p:nvSpPr>
        <p:spPr>
          <a:xfrm>
            <a:off x="6203559" y="4445995"/>
            <a:ext cx="5571727" cy="8463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285750" indent="-285750" algn="l">
              <a:buSzPct val="120000"/>
              <a:buFont typeface="Arial" panose="020B0604020202020204" pitchFamily="34" charset="0"/>
              <a:buChar char="•"/>
            </a:pPr>
            <a:r>
              <a:rPr lang="fr-FR" sz="1100" dirty="0"/>
              <a:t>Sur la base d’un niveau de prise en charge défini par la branche et validé par France compétences ou par décret</a:t>
            </a:r>
          </a:p>
          <a:p>
            <a:pPr marL="285750" indent="-285750" algn="l">
              <a:buSzPct val="120000"/>
              <a:buFont typeface="Arial" panose="020B0604020202020204" pitchFamily="34" charset="0"/>
              <a:buChar char="•"/>
            </a:pPr>
            <a:r>
              <a:rPr lang="fr-FR" sz="1100" dirty="0"/>
              <a:t>1</a:t>
            </a:r>
            <a:r>
              <a:rPr lang="fr-FR" sz="1100" baseline="30000" dirty="0"/>
              <a:t>er</a:t>
            </a:r>
            <a:r>
              <a:rPr lang="fr-FR" sz="1100" dirty="0"/>
              <a:t> équipement pédagogique (500 € maximum dans la limite des frais réels) remboursés au CFA</a:t>
            </a:r>
          </a:p>
        </p:txBody>
      </p:sp>
      <p:sp>
        <p:nvSpPr>
          <p:cNvPr id="26" name="Rectangle 25">
            <a:extLst>
              <a:ext uri="{FF2B5EF4-FFF2-40B4-BE49-F238E27FC236}">
                <a16:creationId xmlns:a16="http://schemas.microsoft.com/office/drawing/2014/main" id="{4390C841-ED7A-4475-9DF6-6404ED38245E}"/>
              </a:ext>
            </a:extLst>
          </p:cNvPr>
          <p:cNvSpPr/>
          <p:nvPr/>
        </p:nvSpPr>
        <p:spPr>
          <a:xfrm>
            <a:off x="392774" y="5641748"/>
            <a:ext cx="11501165" cy="10541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7" name="ZoneTexte 26">
            <a:extLst>
              <a:ext uri="{FF2B5EF4-FFF2-40B4-BE49-F238E27FC236}">
                <a16:creationId xmlns:a16="http://schemas.microsoft.com/office/drawing/2014/main" id="{7D00E00C-0737-45A7-8229-6DE5F1199E8E}"/>
              </a:ext>
            </a:extLst>
          </p:cNvPr>
          <p:cNvSpPr txBox="1"/>
          <p:nvPr/>
        </p:nvSpPr>
        <p:spPr>
          <a:xfrm>
            <a:off x="562396" y="5641749"/>
            <a:ext cx="5571727"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algn="l" fontAlgn="b">
              <a:buSzPct val="120000"/>
              <a:buFont typeface="Arial" panose="020B0604020202020204" pitchFamily="34" charset="0"/>
              <a:buChar char="•"/>
            </a:pPr>
            <a:r>
              <a:rPr lang="fr-FR" sz="1100" dirty="0"/>
              <a:t>Conditions du droit commun applicables au CDD ou au CDI :</a:t>
            </a:r>
          </a:p>
          <a:p>
            <a:pPr marL="742950" lvl="1" indent="-285750" fontAlgn="b">
              <a:buSzPct val="120000"/>
              <a:buFont typeface="Arial" panose="020B0604020202020204" pitchFamily="34" charset="0"/>
              <a:buChar char="-"/>
            </a:pPr>
            <a:r>
              <a:rPr lang="fr-FR" sz="1100" dirty="0">
                <a:solidFill>
                  <a:srgbClr val="000000"/>
                </a:solidFill>
                <a:latin typeface="+mj-lt"/>
              </a:rPr>
              <a:t>La rupture d’un commun accord</a:t>
            </a:r>
          </a:p>
          <a:p>
            <a:pPr marL="742950" lvl="1" indent="-285750" fontAlgn="b">
              <a:buSzPct val="120000"/>
              <a:buFont typeface="Arial" panose="020B0604020202020204" pitchFamily="34" charset="0"/>
              <a:buChar char="-"/>
            </a:pPr>
            <a:r>
              <a:rPr lang="fr-FR" sz="1100" dirty="0">
                <a:solidFill>
                  <a:srgbClr val="000000"/>
                </a:solidFill>
                <a:latin typeface="+mj-lt"/>
              </a:rPr>
              <a:t>La rupture en raison d’une faute grave</a:t>
            </a:r>
          </a:p>
          <a:p>
            <a:pPr marL="742950" lvl="1" indent="-285750" fontAlgn="b">
              <a:buSzPct val="120000"/>
              <a:buFont typeface="Arial" panose="020B0604020202020204" pitchFamily="34" charset="0"/>
              <a:buChar char="-"/>
            </a:pPr>
            <a:r>
              <a:rPr lang="fr-FR" sz="1100" dirty="0">
                <a:solidFill>
                  <a:srgbClr val="000000"/>
                </a:solidFill>
                <a:latin typeface="+mj-lt"/>
              </a:rPr>
              <a:t>La rupture en raison d’une embauche sous CDI</a:t>
            </a:r>
          </a:p>
          <a:p>
            <a:pPr marL="742950" lvl="1" indent="-285750" fontAlgn="b">
              <a:buSzPct val="120000"/>
              <a:buFont typeface="Arial" panose="020B0604020202020204" pitchFamily="34" charset="0"/>
              <a:buChar char="-"/>
            </a:pPr>
            <a:r>
              <a:rPr lang="fr-FR" sz="1100" dirty="0">
                <a:solidFill>
                  <a:srgbClr val="000000"/>
                </a:solidFill>
                <a:latin typeface="+mj-lt"/>
              </a:rPr>
              <a:t>La rupture en cas de force majeure</a:t>
            </a:r>
          </a:p>
        </p:txBody>
      </p:sp>
      <p:sp>
        <p:nvSpPr>
          <p:cNvPr id="28" name="ZoneTexte 27">
            <a:extLst>
              <a:ext uri="{FF2B5EF4-FFF2-40B4-BE49-F238E27FC236}">
                <a16:creationId xmlns:a16="http://schemas.microsoft.com/office/drawing/2014/main" id="{ACD82453-2E9C-474F-9D52-CEC9C993AD5F}"/>
              </a:ext>
            </a:extLst>
          </p:cNvPr>
          <p:cNvSpPr txBox="1"/>
          <p:nvPr/>
        </p:nvSpPr>
        <p:spPr>
          <a:xfrm>
            <a:off x="392774" y="5360743"/>
            <a:ext cx="11501165" cy="307777"/>
          </a:xfrm>
          <a:prstGeom prst="rect">
            <a:avLst/>
          </a:prstGeom>
          <a:solidFill>
            <a:schemeClr val="accent6"/>
          </a:solidFill>
        </p:spPr>
        <p:txBody>
          <a:bodyPr wrap="square" rtlCol="0">
            <a:spAutoFit/>
          </a:bodyPr>
          <a:lstStyle/>
          <a:p>
            <a:pPr algn="ctr"/>
            <a:r>
              <a:rPr lang="fr-FR" sz="1400" spc="50" dirty="0">
                <a:solidFill>
                  <a:schemeClr val="bg1"/>
                </a:solidFill>
                <a:latin typeface="Arial Black" panose="020B0A04020102020204" pitchFamily="34" charset="0"/>
              </a:rPr>
              <a:t>Quelles modalités de rupture de contrat ?</a:t>
            </a:r>
          </a:p>
        </p:txBody>
      </p:sp>
      <p:sp>
        <p:nvSpPr>
          <p:cNvPr id="29" name="ZoneTexte 28">
            <a:extLst>
              <a:ext uri="{FF2B5EF4-FFF2-40B4-BE49-F238E27FC236}">
                <a16:creationId xmlns:a16="http://schemas.microsoft.com/office/drawing/2014/main" id="{D76FF856-3406-4898-AEC7-DCCA3CBC996B}"/>
              </a:ext>
            </a:extLst>
          </p:cNvPr>
          <p:cNvSpPr txBox="1"/>
          <p:nvPr/>
        </p:nvSpPr>
        <p:spPr>
          <a:xfrm>
            <a:off x="6216259" y="5641748"/>
            <a:ext cx="5571727" cy="10926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fr-FR"/>
            </a:defPPr>
            <a:lvl1pPr>
              <a:spcAft>
                <a:spcPts val="600"/>
              </a:spcAft>
              <a:defRPr sz="1200">
                <a:solidFill>
                  <a:srgbClr val="272425"/>
                </a:solidFill>
                <a:latin typeface="+mj-lt"/>
              </a:defRPr>
            </a:lvl1pPr>
          </a:lstStyle>
          <a:p>
            <a:pPr marL="171450" indent="-171450" algn="l" fontAlgn="b">
              <a:buSzPct val="120000"/>
              <a:buFont typeface="Arial" panose="020B0604020202020204" pitchFamily="34" charset="0"/>
              <a:buChar char="•"/>
            </a:pPr>
            <a:r>
              <a:rPr lang="fr-FR" sz="1100" dirty="0"/>
              <a:t>Unilatéralement par l’employeur ou par l’apprenti jusqu’à la fin des 45 premiers jours de travail effectif en entreprise</a:t>
            </a:r>
          </a:p>
          <a:p>
            <a:pPr marL="171450" indent="-171450" algn="l" fontAlgn="b">
              <a:buSzPct val="120000"/>
              <a:buFont typeface="Arial" panose="020B0604020202020204" pitchFamily="34" charset="0"/>
              <a:buChar char="•"/>
            </a:pPr>
            <a:r>
              <a:rPr lang="fr-FR" sz="1100" dirty="0"/>
              <a:t>à l’initiative de l’employeur, selon les règles du licenciement, pour force majeure, faute grave</a:t>
            </a:r>
          </a:p>
          <a:p>
            <a:pPr marL="171450" indent="-171450" algn="l" fontAlgn="b">
              <a:buSzPct val="120000"/>
              <a:buFont typeface="Arial" panose="020B0604020202020204" pitchFamily="34" charset="0"/>
              <a:buChar char="•"/>
            </a:pPr>
            <a:r>
              <a:rPr lang="fr-FR" sz="1100" dirty="0"/>
              <a:t>d’un commun accord entre l’employeur et l’apprenti</a:t>
            </a:r>
            <a:endParaRPr lang="fr-FR" sz="1100" dirty="0">
              <a:solidFill>
                <a:srgbClr val="000000"/>
              </a:solidFill>
              <a:cs typeface="Arial" panose="020B0604020202020204" pitchFamily="34" charset="0"/>
            </a:endParaRPr>
          </a:p>
        </p:txBody>
      </p:sp>
      <p:cxnSp>
        <p:nvCxnSpPr>
          <p:cNvPr id="6" name="Connecteur droit 5">
            <a:extLst>
              <a:ext uri="{FF2B5EF4-FFF2-40B4-BE49-F238E27FC236}">
                <a16:creationId xmlns:a16="http://schemas.microsoft.com/office/drawing/2014/main" id="{D485B975-BF7E-46F2-B612-D57567BB7D8F}"/>
              </a:ext>
            </a:extLst>
          </p:cNvPr>
          <p:cNvCxnSpPr>
            <a:cxnSpLocks/>
          </p:cNvCxnSpPr>
          <p:nvPr/>
        </p:nvCxnSpPr>
        <p:spPr>
          <a:xfrm flipH="1">
            <a:off x="6090351" y="5654871"/>
            <a:ext cx="6352" cy="100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0508493-8440-4B89-80BA-F252AF9D393D}"/>
              </a:ext>
            </a:extLst>
          </p:cNvPr>
          <p:cNvCxnSpPr>
            <a:cxnSpLocks/>
          </p:cNvCxnSpPr>
          <p:nvPr/>
        </p:nvCxnSpPr>
        <p:spPr>
          <a:xfrm>
            <a:off x="6084001" y="1794448"/>
            <a:ext cx="0" cy="2232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BDE159A0-B016-4B8A-B067-BB20D2BC060C}"/>
              </a:ext>
            </a:extLst>
          </p:cNvPr>
          <p:cNvCxnSpPr>
            <a:cxnSpLocks/>
          </p:cNvCxnSpPr>
          <p:nvPr/>
        </p:nvCxnSpPr>
        <p:spPr>
          <a:xfrm>
            <a:off x="6090351" y="4456851"/>
            <a:ext cx="5649" cy="82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00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L’alternance</a:t>
            </a:r>
          </a:p>
        </p:txBody>
      </p:sp>
      <p:sp>
        <p:nvSpPr>
          <p:cNvPr id="4" name="Rectangle 3">
            <a:extLst>
              <a:ext uri="{FF2B5EF4-FFF2-40B4-BE49-F238E27FC236}">
                <a16:creationId xmlns:a16="http://schemas.microsoft.com/office/drawing/2014/main" id="{8EC97D23-CDD8-46FF-9ECC-D8B6EA307D0F}"/>
              </a:ext>
            </a:extLst>
          </p:cNvPr>
          <p:cNvSpPr/>
          <p:nvPr/>
        </p:nvSpPr>
        <p:spPr>
          <a:xfrm>
            <a:off x="2327413" y="5909755"/>
            <a:ext cx="2141596" cy="11897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 name="Groupe 4">
            <a:extLst>
              <a:ext uri="{FF2B5EF4-FFF2-40B4-BE49-F238E27FC236}">
                <a16:creationId xmlns:a16="http://schemas.microsoft.com/office/drawing/2014/main" id="{A444E277-86C3-4673-BA37-40E6FDE30361}"/>
              </a:ext>
            </a:extLst>
          </p:cNvPr>
          <p:cNvGrpSpPr/>
          <p:nvPr/>
        </p:nvGrpSpPr>
        <p:grpSpPr>
          <a:xfrm>
            <a:off x="4092085" y="2244997"/>
            <a:ext cx="7521886" cy="914400"/>
            <a:chOff x="4510763" y="1097742"/>
            <a:chExt cx="8334375" cy="914400"/>
          </a:xfrm>
        </p:grpSpPr>
        <p:pic>
          <p:nvPicPr>
            <p:cNvPr id="6" name="Graphique 5" descr="Pièces avec un remplissage uni">
              <a:extLst>
                <a:ext uri="{FF2B5EF4-FFF2-40B4-BE49-F238E27FC236}">
                  <a16:creationId xmlns:a16="http://schemas.microsoft.com/office/drawing/2014/main" id="{A2023709-A14A-4F7A-A864-6C402858F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0763" y="1097742"/>
              <a:ext cx="914400" cy="914400"/>
            </a:xfrm>
            <a:prstGeom prst="rect">
              <a:avLst/>
            </a:prstGeom>
          </p:spPr>
        </p:pic>
        <p:sp>
          <p:nvSpPr>
            <p:cNvPr id="7" name="ZoneTexte 6">
              <a:extLst>
                <a:ext uri="{FF2B5EF4-FFF2-40B4-BE49-F238E27FC236}">
                  <a16:creationId xmlns:a16="http://schemas.microsoft.com/office/drawing/2014/main" id="{B817C2A9-54AB-4FA8-A523-3777B105169A}"/>
                </a:ext>
              </a:extLst>
            </p:cNvPr>
            <p:cNvSpPr txBox="1"/>
            <p:nvPr/>
          </p:nvSpPr>
          <p:spPr>
            <a:xfrm>
              <a:off x="5548110" y="1262555"/>
              <a:ext cx="7297028" cy="523220"/>
            </a:xfrm>
            <a:prstGeom prst="rect">
              <a:avLst/>
            </a:prstGeom>
            <a:noFill/>
          </p:spPr>
          <p:txBody>
            <a:bodyPr wrap="square">
              <a:spAutoFit/>
            </a:bodyPr>
            <a:lstStyle/>
            <a:p>
              <a:pPr marL="285750" indent="-285750">
                <a:buFont typeface="Arial" panose="020B0604020202020204" pitchFamily="34" charset="0"/>
                <a:buChar char="•"/>
              </a:pPr>
              <a:r>
                <a:rPr lang="fr-FR" sz="1400" b="1" dirty="0"/>
                <a:t>5000 €</a:t>
              </a:r>
              <a:r>
                <a:rPr lang="fr-FR" sz="1400" dirty="0"/>
                <a:t> pour l’embauche d’un de moins de 18 ans </a:t>
              </a:r>
            </a:p>
            <a:p>
              <a:pPr marL="285750" indent="-285750">
                <a:buFont typeface="Arial" panose="020B0604020202020204" pitchFamily="34" charset="0"/>
                <a:buChar char="•"/>
              </a:pPr>
              <a:r>
                <a:rPr lang="fr-FR" sz="1400" b="1" dirty="0"/>
                <a:t>8000 €</a:t>
              </a:r>
              <a:r>
                <a:rPr lang="fr-FR" sz="1400" dirty="0"/>
                <a:t> pour l’embauche d’un alternant de plus de 18 ans</a:t>
              </a:r>
            </a:p>
          </p:txBody>
        </p:sp>
      </p:grpSp>
      <p:grpSp>
        <p:nvGrpSpPr>
          <p:cNvPr id="9" name="Groupe 8">
            <a:extLst>
              <a:ext uri="{FF2B5EF4-FFF2-40B4-BE49-F238E27FC236}">
                <a16:creationId xmlns:a16="http://schemas.microsoft.com/office/drawing/2014/main" id="{81590756-D9B1-4DA5-8E2F-B4106D2D0987}"/>
              </a:ext>
            </a:extLst>
          </p:cNvPr>
          <p:cNvGrpSpPr/>
          <p:nvPr/>
        </p:nvGrpSpPr>
        <p:grpSpPr>
          <a:xfrm>
            <a:off x="4092084" y="3327951"/>
            <a:ext cx="7407155" cy="914400"/>
            <a:chOff x="4510763" y="2509808"/>
            <a:chExt cx="8207251" cy="914400"/>
          </a:xfrm>
        </p:grpSpPr>
        <p:pic>
          <p:nvPicPr>
            <p:cNvPr id="11" name="Graphique 10" descr="Bâtiment avec un remplissage uni">
              <a:extLst>
                <a:ext uri="{FF2B5EF4-FFF2-40B4-BE49-F238E27FC236}">
                  <a16:creationId xmlns:a16="http://schemas.microsoft.com/office/drawing/2014/main" id="{F46D3FA5-4EC1-4C7A-B5C1-DC408AA24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0763" y="2509808"/>
              <a:ext cx="914400" cy="914400"/>
            </a:xfrm>
            <a:prstGeom prst="rect">
              <a:avLst/>
            </a:prstGeom>
          </p:spPr>
        </p:pic>
        <p:sp>
          <p:nvSpPr>
            <p:cNvPr id="12" name="ZoneTexte 11">
              <a:extLst>
                <a:ext uri="{FF2B5EF4-FFF2-40B4-BE49-F238E27FC236}">
                  <a16:creationId xmlns:a16="http://schemas.microsoft.com/office/drawing/2014/main" id="{FC2B300D-22DD-4206-829B-7824F3EE98FB}"/>
                </a:ext>
              </a:extLst>
            </p:cNvPr>
            <p:cNvSpPr txBox="1"/>
            <p:nvPr/>
          </p:nvSpPr>
          <p:spPr>
            <a:xfrm>
              <a:off x="5548110" y="2674621"/>
              <a:ext cx="7169904" cy="523220"/>
            </a:xfrm>
            <a:prstGeom prst="rect">
              <a:avLst/>
            </a:prstGeom>
            <a:noFill/>
          </p:spPr>
          <p:txBody>
            <a:bodyPr wrap="square">
              <a:spAutoFit/>
            </a:bodyPr>
            <a:lstStyle/>
            <a:p>
              <a:pPr marL="285750" indent="-285750">
                <a:buFont typeface="Arial" panose="020B0604020202020204" pitchFamily="34" charset="0"/>
                <a:buChar char="•"/>
              </a:pPr>
              <a:r>
                <a:rPr lang="fr-FR" sz="1400" b="1" dirty="0"/>
                <a:t>Sans condition pour les entreprises de moins de 250 salariés</a:t>
              </a:r>
            </a:p>
            <a:p>
              <a:pPr marL="285750" indent="-285750">
                <a:buFont typeface="Arial" panose="020B0604020202020204" pitchFamily="34" charset="0"/>
                <a:buChar char="•"/>
              </a:pPr>
              <a:r>
                <a:rPr lang="fr-FR" sz="1400" dirty="0"/>
                <a:t>Sous condition pour celles de </a:t>
              </a:r>
              <a:r>
                <a:rPr lang="fr-FR" sz="1400" b="1" dirty="0"/>
                <a:t>plus de 250 salariés</a:t>
              </a:r>
            </a:p>
          </p:txBody>
        </p:sp>
      </p:grpSp>
      <p:grpSp>
        <p:nvGrpSpPr>
          <p:cNvPr id="13" name="Groupe 12">
            <a:extLst>
              <a:ext uri="{FF2B5EF4-FFF2-40B4-BE49-F238E27FC236}">
                <a16:creationId xmlns:a16="http://schemas.microsoft.com/office/drawing/2014/main" id="{BC93C5B1-089E-472B-B91F-3598A74E53B1}"/>
              </a:ext>
            </a:extLst>
          </p:cNvPr>
          <p:cNvGrpSpPr/>
          <p:nvPr/>
        </p:nvGrpSpPr>
        <p:grpSpPr>
          <a:xfrm>
            <a:off x="4092084" y="5493858"/>
            <a:ext cx="7208643" cy="914400"/>
            <a:chOff x="4548863" y="4942424"/>
            <a:chExt cx="7987297" cy="914400"/>
          </a:xfrm>
        </p:grpSpPr>
        <p:pic>
          <p:nvPicPr>
            <p:cNvPr id="14" name="Graphique 13" descr="Contrat avec un remplissage uni">
              <a:extLst>
                <a:ext uri="{FF2B5EF4-FFF2-40B4-BE49-F238E27FC236}">
                  <a16:creationId xmlns:a16="http://schemas.microsoft.com/office/drawing/2014/main" id="{90330C66-6254-4CEE-933F-725E64763F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8863" y="4942424"/>
              <a:ext cx="914400" cy="914400"/>
            </a:xfrm>
            <a:prstGeom prst="rect">
              <a:avLst/>
            </a:prstGeom>
          </p:spPr>
        </p:pic>
        <p:sp>
          <p:nvSpPr>
            <p:cNvPr id="15" name="ZoneTexte 14">
              <a:extLst>
                <a:ext uri="{FF2B5EF4-FFF2-40B4-BE49-F238E27FC236}">
                  <a16:creationId xmlns:a16="http://schemas.microsoft.com/office/drawing/2014/main" id="{6D7E0BA0-E96E-44AE-AEA0-98E777B48E4C}"/>
                </a:ext>
              </a:extLst>
            </p:cNvPr>
            <p:cNvSpPr txBox="1"/>
            <p:nvPr/>
          </p:nvSpPr>
          <p:spPr>
            <a:xfrm>
              <a:off x="5548110" y="5107237"/>
              <a:ext cx="6988050" cy="523220"/>
            </a:xfrm>
            <a:prstGeom prst="rect">
              <a:avLst/>
            </a:prstGeom>
            <a:noFill/>
          </p:spPr>
          <p:txBody>
            <a:bodyPr wrap="square">
              <a:spAutoFit/>
            </a:bodyPr>
            <a:lstStyle/>
            <a:p>
              <a:pPr marL="285750" indent="-285750">
                <a:buFont typeface="Arial" panose="020B0604020202020204" pitchFamily="34" charset="0"/>
                <a:buChar char="•"/>
              </a:pPr>
              <a:r>
                <a:rPr lang="fr-FR" sz="1400" dirty="0"/>
                <a:t>Pour les contrats d’apprentissage ou de professionnalisation signés entre le </a:t>
              </a:r>
              <a:r>
                <a:rPr lang="fr-FR" sz="1400" b="1" dirty="0"/>
                <a:t>1</a:t>
              </a:r>
              <a:r>
                <a:rPr lang="fr-FR" sz="1400" b="1" baseline="30000" dirty="0"/>
                <a:t>er</a:t>
              </a:r>
              <a:r>
                <a:rPr lang="fr-FR" sz="1400" b="1" dirty="0"/>
                <a:t> juillet 2020 et le 30 juin 2022</a:t>
              </a:r>
            </a:p>
          </p:txBody>
        </p:sp>
      </p:grpSp>
      <p:grpSp>
        <p:nvGrpSpPr>
          <p:cNvPr id="16" name="Groupe 15">
            <a:extLst>
              <a:ext uri="{FF2B5EF4-FFF2-40B4-BE49-F238E27FC236}">
                <a16:creationId xmlns:a16="http://schemas.microsoft.com/office/drawing/2014/main" id="{4F05D654-45FC-4DA6-BE58-B61073EE99B4}"/>
              </a:ext>
            </a:extLst>
          </p:cNvPr>
          <p:cNvGrpSpPr/>
          <p:nvPr/>
        </p:nvGrpSpPr>
        <p:grpSpPr>
          <a:xfrm>
            <a:off x="4092085" y="4410905"/>
            <a:ext cx="7233098" cy="914400"/>
            <a:chOff x="4521768" y="3682391"/>
            <a:chExt cx="8014393" cy="914400"/>
          </a:xfrm>
        </p:grpSpPr>
        <p:sp>
          <p:nvSpPr>
            <p:cNvPr id="17" name="ZoneTexte 16">
              <a:extLst>
                <a:ext uri="{FF2B5EF4-FFF2-40B4-BE49-F238E27FC236}">
                  <a16:creationId xmlns:a16="http://schemas.microsoft.com/office/drawing/2014/main" id="{093D6B97-7366-48F2-9EF5-7E688AC28D5D}"/>
                </a:ext>
              </a:extLst>
            </p:cNvPr>
            <p:cNvSpPr txBox="1"/>
            <p:nvPr/>
          </p:nvSpPr>
          <p:spPr>
            <a:xfrm>
              <a:off x="5548110" y="3847204"/>
              <a:ext cx="6988051" cy="523220"/>
            </a:xfrm>
            <a:prstGeom prst="rect">
              <a:avLst/>
            </a:prstGeom>
            <a:noFill/>
          </p:spPr>
          <p:txBody>
            <a:bodyPr wrap="square">
              <a:spAutoFit/>
            </a:bodyPr>
            <a:lstStyle/>
            <a:p>
              <a:pPr marL="285750" indent="-285750">
                <a:buFont typeface="Arial" panose="020B0604020202020204" pitchFamily="34" charset="0"/>
                <a:buChar char="•"/>
              </a:pPr>
              <a:r>
                <a:rPr lang="fr-FR" sz="1400" b="0" i="0" dirty="0">
                  <a:solidFill>
                    <a:srgbClr val="333333"/>
                  </a:solidFill>
                  <a:effectLst/>
                </a:rPr>
                <a:t>Pour tout diplôme / titre / CQP allant </a:t>
              </a:r>
              <a:r>
                <a:rPr lang="fr-FR" sz="1400" b="1" i="0" dirty="0">
                  <a:solidFill>
                    <a:srgbClr val="333333"/>
                  </a:solidFill>
                  <a:effectLst/>
                </a:rPr>
                <a:t>jusqu’au master</a:t>
              </a:r>
              <a:endParaRPr lang="fr-FR" sz="1400" dirty="0">
                <a:solidFill>
                  <a:srgbClr val="333333"/>
                </a:solidFill>
              </a:endParaRPr>
            </a:p>
            <a:p>
              <a:pPr lvl="1"/>
              <a:r>
                <a:rPr lang="fr-FR" sz="1400" b="0" i="0" dirty="0">
                  <a:solidFill>
                    <a:srgbClr val="333333"/>
                  </a:solidFill>
                  <a:effectLst/>
                </a:rPr>
                <a:t>(bac +5 / niveau 7 du RNCP)</a:t>
              </a:r>
              <a:endParaRPr lang="fr-FR" sz="1400" dirty="0"/>
            </a:p>
          </p:txBody>
        </p:sp>
        <p:pic>
          <p:nvPicPr>
            <p:cNvPr id="18" name="Graphique 17" descr="Diplôme roulé avec un remplissage uni">
              <a:extLst>
                <a:ext uri="{FF2B5EF4-FFF2-40B4-BE49-F238E27FC236}">
                  <a16:creationId xmlns:a16="http://schemas.microsoft.com/office/drawing/2014/main" id="{A0688A7C-D37D-405E-9531-F3A7D3F2F7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21768" y="3682391"/>
              <a:ext cx="914400" cy="914400"/>
            </a:xfrm>
            <a:prstGeom prst="rect">
              <a:avLst/>
            </a:prstGeom>
          </p:spPr>
        </p:pic>
      </p:grpSp>
      <p:sp>
        <p:nvSpPr>
          <p:cNvPr id="19" name="ZoneTexte 18">
            <a:extLst>
              <a:ext uri="{FF2B5EF4-FFF2-40B4-BE49-F238E27FC236}">
                <a16:creationId xmlns:a16="http://schemas.microsoft.com/office/drawing/2014/main" id="{62FFF2C5-1BA5-46F0-9E48-22C534F0B4C0}"/>
              </a:ext>
            </a:extLst>
          </p:cNvPr>
          <p:cNvSpPr txBox="1"/>
          <p:nvPr/>
        </p:nvSpPr>
        <p:spPr>
          <a:xfrm>
            <a:off x="2327413" y="6408258"/>
            <a:ext cx="6118260" cy="369332"/>
          </a:xfrm>
          <a:prstGeom prst="rect">
            <a:avLst/>
          </a:prstGeom>
          <a:noFill/>
        </p:spPr>
        <p:txBody>
          <a:bodyPr wrap="square">
            <a:spAutoFit/>
          </a:bodyPr>
          <a:lstStyle/>
          <a:p>
            <a:r>
              <a:rPr lang="fr-FR" dirty="0">
                <a:hlinkClick r:id="rId10"/>
              </a:rPr>
              <a:t>https://www.1jeune1solution.gouv.fr/#employeurs</a:t>
            </a:r>
            <a:r>
              <a:rPr lang="fr-FR" dirty="0"/>
              <a:t> </a:t>
            </a:r>
          </a:p>
        </p:txBody>
      </p:sp>
      <p:sp>
        <p:nvSpPr>
          <p:cNvPr id="20" name="Explosion : 8 points 19">
            <a:extLst>
              <a:ext uri="{FF2B5EF4-FFF2-40B4-BE49-F238E27FC236}">
                <a16:creationId xmlns:a16="http://schemas.microsoft.com/office/drawing/2014/main" id="{BD18CAB1-05C4-49C6-8754-242FFFEFB766}"/>
              </a:ext>
            </a:extLst>
          </p:cNvPr>
          <p:cNvSpPr/>
          <p:nvPr/>
        </p:nvSpPr>
        <p:spPr>
          <a:xfrm rot="20440168">
            <a:off x="873995" y="3559912"/>
            <a:ext cx="2548620" cy="1803541"/>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Prolongation jusqu’au 30/06/2022</a:t>
            </a:r>
          </a:p>
        </p:txBody>
      </p:sp>
      <p:pic>
        <p:nvPicPr>
          <p:cNvPr id="21" name="Image 20">
            <a:extLst>
              <a:ext uri="{FF2B5EF4-FFF2-40B4-BE49-F238E27FC236}">
                <a16:creationId xmlns:a16="http://schemas.microsoft.com/office/drawing/2014/main" id="{C6FC8E93-504C-49C3-A890-8496C06B7E8F}"/>
              </a:ext>
            </a:extLst>
          </p:cNvPr>
          <p:cNvPicPr>
            <a:picLocks noChangeAspect="1"/>
          </p:cNvPicPr>
          <p:nvPr/>
        </p:nvPicPr>
        <p:blipFill rotWithShape="1">
          <a:blip r:embed="rId11"/>
          <a:srcRect l="44170"/>
          <a:stretch/>
        </p:blipFill>
        <p:spPr>
          <a:xfrm>
            <a:off x="240741" y="5668224"/>
            <a:ext cx="1592334" cy="1189776"/>
          </a:xfrm>
          <a:prstGeom prst="rect">
            <a:avLst/>
          </a:prstGeom>
        </p:spPr>
      </p:pic>
      <p:sp>
        <p:nvSpPr>
          <p:cNvPr id="22" name="Espace réservé du texte 7">
            <a:extLst>
              <a:ext uri="{FF2B5EF4-FFF2-40B4-BE49-F238E27FC236}">
                <a16:creationId xmlns:a16="http://schemas.microsoft.com/office/drawing/2014/main" id="{40FDF7B8-DF34-4885-B280-273224C03FE7}"/>
              </a:ext>
            </a:extLst>
          </p:cNvPr>
          <p:cNvSpPr txBox="1">
            <a:spLocks/>
          </p:cNvSpPr>
          <p:nvPr/>
        </p:nvSpPr>
        <p:spPr>
          <a:xfrm>
            <a:off x="578029" y="1568901"/>
            <a:ext cx="8602185" cy="6461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Aide exceptionnelle</a:t>
            </a:r>
          </a:p>
        </p:txBody>
      </p:sp>
      <p:sp>
        <p:nvSpPr>
          <p:cNvPr id="23" name="Espace réservé du texte 7">
            <a:extLst>
              <a:ext uri="{FF2B5EF4-FFF2-40B4-BE49-F238E27FC236}">
                <a16:creationId xmlns:a16="http://schemas.microsoft.com/office/drawing/2014/main" id="{50F9F5C9-130C-46A1-A356-467DE96A7C1B}"/>
              </a:ext>
            </a:extLst>
          </p:cNvPr>
          <p:cNvSpPr txBox="1">
            <a:spLocks/>
          </p:cNvSpPr>
          <p:nvPr/>
        </p:nvSpPr>
        <p:spPr>
          <a:xfrm>
            <a:off x="7464551" y="1318140"/>
            <a:ext cx="3041680" cy="646113"/>
          </a:xfrm>
          <a:custGeom>
            <a:avLst/>
            <a:gdLst>
              <a:gd name="connsiteX0" fmla="*/ 0 w 3041680"/>
              <a:gd name="connsiteY0" fmla="*/ 0 h 646113"/>
              <a:gd name="connsiteX1" fmla="*/ 567780 w 3041680"/>
              <a:gd name="connsiteY1" fmla="*/ 0 h 646113"/>
              <a:gd name="connsiteX2" fmla="*/ 1044310 w 3041680"/>
              <a:gd name="connsiteY2" fmla="*/ 0 h 646113"/>
              <a:gd name="connsiteX3" fmla="*/ 1490423 w 3041680"/>
              <a:gd name="connsiteY3" fmla="*/ 0 h 646113"/>
              <a:gd name="connsiteX4" fmla="*/ 1936536 w 3041680"/>
              <a:gd name="connsiteY4" fmla="*/ 0 h 646113"/>
              <a:gd name="connsiteX5" fmla="*/ 2473900 w 3041680"/>
              <a:gd name="connsiteY5" fmla="*/ 0 h 646113"/>
              <a:gd name="connsiteX6" fmla="*/ 3041680 w 3041680"/>
              <a:gd name="connsiteY6" fmla="*/ 0 h 646113"/>
              <a:gd name="connsiteX7" fmla="*/ 3041680 w 3041680"/>
              <a:gd name="connsiteY7" fmla="*/ 323057 h 646113"/>
              <a:gd name="connsiteX8" fmla="*/ 3041680 w 3041680"/>
              <a:gd name="connsiteY8" fmla="*/ 646113 h 646113"/>
              <a:gd name="connsiteX9" fmla="*/ 2534733 w 3041680"/>
              <a:gd name="connsiteY9" fmla="*/ 646113 h 646113"/>
              <a:gd name="connsiteX10" fmla="*/ 2027787 w 3041680"/>
              <a:gd name="connsiteY10" fmla="*/ 646113 h 646113"/>
              <a:gd name="connsiteX11" fmla="*/ 1460006 w 3041680"/>
              <a:gd name="connsiteY11" fmla="*/ 646113 h 646113"/>
              <a:gd name="connsiteX12" fmla="*/ 1013893 w 3041680"/>
              <a:gd name="connsiteY12" fmla="*/ 646113 h 646113"/>
              <a:gd name="connsiteX13" fmla="*/ 506947 w 3041680"/>
              <a:gd name="connsiteY13" fmla="*/ 646113 h 646113"/>
              <a:gd name="connsiteX14" fmla="*/ 0 w 3041680"/>
              <a:gd name="connsiteY14" fmla="*/ 646113 h 646113"/>
              <a:gd name="connsiteX15" fmla="*/ 0 w 3041680"/>
              <a:gd name="connsiteY15" fmla="*/ 329518 h 646113"/>
              <a:gd name="connsiteX16" fmla="*/ 0 w 3041680"/>
              <a:gd name="connsiteY16"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1680" h="646113" fill="none" extrusionOk="0">
                <a:moveTo>
                  <a:pt x="0" y="0"/>
                </a:moveTo>
                <a:cubicBezTo>
                  <a:pt x="227798" y="-13898"/>
                  <a:pt x="408868" y="61060"/>
                  <a:pt x="567780" y="0"/>
                </a:cubicBezTo>
                <a:cubicBezTo>
                  <a:pt x="726692" y="-61060"/>
                  <a:pt x="917027" y="21083"/>
                  <a:pt x="1044310" y="0"/>
                </a:cubicBezTo>
                <a:cubicBezTo>
                  <a:pt x="1171593" y="-21083"/>
                  <a:pt x="1277957" y="50408"/>
                  <a:pt x="1490423" y="0"/>
                </a:cubicBezTo>
                <a:cubicBezTo>
                  <a:pt x="1702889" y="-50408"/>
                  <a:pt x="1786728" y="45672"/>
                  <a:pt x="1936536" y="0"/>
                </a:cubicBezTo>
                <a:cubicBezTo>
                  <a:pt x="2086344" y="-45672"/>
                  <a:pt x="2339364" y="30540"/>
                  <a:pt x="2473900" y="0"/>
                </a:cubicBezTo>
                <a:cubicBezTo>
                  <a:pt x="2608436" y="-30540"/>
                  <a:pt x="2780180" y="34811"/>
                  <a:pt x="3041680" y="0"/>
                </a:cubicBezTo>
                <a:cubicBezTo>
                  <a:pt x="3070687" y="151735"/>
                  <a:pt x="3009018" y="221066"/>
                  <a:pt x="3041680" y="323057"/>
                </a:cubicBezTo>
                <a:cubicBezTo>
                  <a:pt x="3074342" y="425048"/>
                  <a:pt x="3022158" y="581068"/>
                  <a:pt x="3041680" y="646113"/>
                </a:cubicBezTo>
                <a:cubicBezTo>
                  <a:pt x="2851664" y="658262"/>
                  <a:pt x="2678566" y="644265"/>
                  <a:pt x="2534733" y="646113"/>
                </a:cubicBezTo>
                <a:cubicBezTo>
                  <a:pt x="2390900" y="647961"/>
                  <a:pt x="2203173" y="600178"/>
                  <a:pt x="2027787" y="646113"/>
                </a:cubicBezTo>
                <a:cubicBezTo>
                  <a:pt x="1852401" y="692048"/>
                  <a:pt x="1603658" y="634351"/>
                  <a:pt x="1460006" y="646113"/>
                </a:cubicBezTo>
                <a:cubicBezTo>
                  <a:pt x="1316354" y="657875"/>
                  <a:pt x="1138191" y="608881"/>
                  <a:pt x="1013893" y="646113"/>
                </a:cubicBezTo>
                <a:cubicBezTo>
                  <a:pt x="889595" y="683345"/>
                  <a:pt x="656948" y="605644"/>
                  <a:pt x="506947" y="646113"/>
                </a:cubicBezTo>
                <a:cubicBezTo>
                  <a:pt x="356946" y="686582"/>
                  <a:pt x="117964" y="605500"/>
                  <a:pt x="0" y="646113"/>
                </a:cubicBezTo>
                <a:cubicBezTo>
                  <a:pt x="-6018" y="497117"/>
                  <a:pt x="14497" y="450447"/>
                  <a:pt x="0" y="329518"/>
                </a:cubicBezTo>
                <a:cubicBezTo>
                  <a:pt x="-14497" y="208590"/>
                  <a:pt x="38144" y="111059"/>
                  <a:pt x="0" y="0"/>
                </a:cubicBezTo>
                <a:close/>
              </a:path>
              <a:path w="3041680" h="646113" stroke="0" extrusionOk="0">
                <a:moveTo>
                  <a:pt x="0" y="0"/>
                </a:moveTo>
                <a:cubicBezTo>
                  <a:pt x="121495" y="-13280"/>
                  <a:pt x="400427" y="57116"/>
                  <a:pt x="567780" y="0"/>
                </a:cubicBezTo>
                <a:cubicBezTo>
                  <a:pt x="735133" y="-57116"/>
                  <a:pt x="968290" y="32415"/>
                  <a:pt x="1105144" y="0"/>
                </a:cubicBezTo>
                <a:cubicBezTo>
                  <a:pt x="1241998" y="-32415"/>
                  <a:pt x="1442124" y="46598"/>
                  <a:pt x="1581674" y="0"/>
                </a:cubicBezTo>
                <a:cubicBezTo>
                  <a:pt x="1721224" y="-46598"/>
                  <a:pt x="1925298" y="62115"/>
                  <a:pt x="2119037" y="0"/>
                </a:cubicBezTo>
                <a:cubicBezTo>
                  <a:pt x="2312776" y="-62115"/>
                  <a:pt x="2731053" y="9513"/>
                  <a:pt x="3041680" y="0"/>
                </a:cubicBezTo>
                <a:cubicBezTo>
                  <a:pt x="3042645" y="165565"/>
                  <a:pt x="3008716" y="211022"/>
                  <a:pt x="3041680" y="335979"/>
                </a:cubicBezTo>
                <a:cubicBezTo>
                  <a:pt x="3074644" y="460936"/>
                  <a:pt x="3027950" y="492234"/>
                  <a:pt x="3041680" y="646113"/>
                </a:cubicBezTo>
                <a:cubicBezTo>
                  <a:pt x="2805659" y="654966"/>
                  <a:pt x="2771560" y="609195"/>
                  <a:pt x="2565150" y="646113"/>
                </a:cubicBezTo>
                <a:cubicBezTo>
                  <a:pt x="2358740" y="683031"/>
                  <a:pt x="2186510" y="639617"/>
                  <a:pt x="2088620" y="646113"/>
                </a:cubicBezTo>
                <a:cubicBezTo>
                  <a:pt x="1990730" y="652609"/>
                  <a:pt x="1815519" y="597285"/>
                  <a:pt x="1581674" y="646113"/>
                </a:cubicBezTo>
                <a:cubicBezTo>
                  <a:pt x="1347829" y="694941"/>
                  <a:pt x="1277993" y="619144"/>
                  <a:pt x="1165977" y="646113"/>
                </a:cubicBezTo>
                <a:cubicBezTo>
                  <a:pt x="1053961" y="673082"/>
                  <a:pt x="751461" y="595994"/>
                  <a:pt x="628614" y="646113"/>
                </a:cubicBezTo>
                <a:cubicBezTo>
                  <a:pt x="505767" y="696232"/>
                  <a:pt x="237880" y="618376"/>
                  <a:pt x="0" y="646113"/>
                </a:cubicBezTo>
                <a:cubicBezTo>
                  <a:pt x="-37097" y="525713"/>
                  <a:pt x="22018" y="454884"/>
                  <a:pt x="0" y="329518"/>
                </a:cubicBezTo>
                <a:cubicBezTo>
                  <a:pt x="-22018" y="204153"/>
                  <a:pt x="25441" y="98094"/>
                  <a:pt x="0" y="0"/>
                </a:cubicBezTo>
                <a:close/>
              </a:path>
            </a:pathLst>
          </a:custGeom>
          <a:solidFill>
            <a:schemeClr val="bg1"/>
          </a:solidFill>
          <a:ln w="12700" cap="flat" cmpd="sng" algn="ctr">
            <a:solidFill>
              <a:srgbClr val="FF5800"/>
            </a:solidFill>
            <a:prstDash val="solid"/>
            <a:miter lim="800000"/>
            <a:extLst>
              <a:ext uri="{C807C97D-BFC1-408E-A445-0C87EB9F89A2}">
                <ask:lineSketchStyleProps xmlns:ask="http://schemas.microsoft.com/office/drawing/2018/sketchyshapes" sd="355932122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F5800"/>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1200" dirty="0">
                <a:latin typeface="+mn-lt"/>
              </a:rPr>
              <a:t>C’est le moment de recruter un alternant !</a:t>
            </a:r>
          </a:p>
        </p:txBody>
      </p:sp>
    </p:spTree>
    <p:extLst>
      <p:ext uri="{BB962C8B-B14F-4D97-AF65-F5344CB8AC3E}">
        <p14:creationId xmlns:p14="http://schemas.microsoft.com/office/powerpoint/2010/main" val="150488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L’alternance : pour aller plus loin</a:t>
            </a:r>
          </a:p>
        </p:txBody>
      </p:sp>
      <p:sp>
        <p:nvSpPr>
          <p:cNvPr id="4" name="ZoneTexte 3">
            <a:extLst>
              <a:ext uri="{FF2B5EF4-FFF2-40B4-BE49-F238E27FC236}">
                <a16:creationId xmlns:a16="http://schemas.microsoft.com/office/drawing/2014/main" id="{B0059610-ABD7-41DB-BE57-2C777D71787E}"/>
              </a:ext>
            </a:extLst>
          </p:cNvPr>
          <p:cNvSpPr txBox="1"/>
          <p:nvPr/>
        </p:nvSpPr>
        <p:spPr>
          <a:xfrm>
            <a:off x="2970847" y="1133589"/>
            <a:ext cx="6096000" cy="369332"/>
          </a:xfrm>
          <a:prstGeom prst="rect">
            <a:avLst/>
          </a:prstGeom>
          <a:noFill/>
        </p:spPr>
        <p:txBody>
          <a:bodyPr wrap="square">
            <a:spAutoFit/>
          </a:bodyPr>
          <a:lstStyle/>
          <a:p>
            <a:r>
              <a:rPr lang="fr-FR" dirty="0">
                <a:hlinkClick r:id="rId2"/>
              </a:rPr>
              <a:t>Recruter et intégrer un alternant : les différents contrats </a:t>
            </a:r>
            <a:r>
              <a:rPr lang="fr-FR" dirty="0"/>
              <a:t> </a:t>
            </a:r>
          </a:p>
        </p:txBody>
      </p:sp>
      <p:sp>
        <p:nvSpPr>
          <p:cNvPr id="5" name="ZoneTexte 4">
            <a:extLst>
              <a:ext uri="{FF2B5EF4-FFF2-40B4-BE49-F238E27FC236}">
                <a16:creationId xmlns:a16="http://schemas.microsoft.com/office/drawing/2014/main" id="{7E8E1DD6-C623-4C8D-BC0F-C0CECA600886}"/>
              </a:ext>
            </a:extLst>
          </p:cNvPr>
          <p:cNvSpPr txBox="1"/>
          <p:nvPr/>
        </p:nvSpPr>
        <p:spPr>
          <a:xfrm>
            <a:off x="1032287" y="1861610"/>
            <a:ext cx="2936240" cy="338554"/>
          </a:xfrm>
          <a:prstGeom prst="rect">
            <a:avLst/>
          </a:prstGeom>
          <a:noFill/>
        </p:spPr>
        <p:txBody>
          <a:bodyPr wrap="square">
            <a:spAutoFit/>
          </a:bodyPr>
          <a:lstStyle/>
          <a:p>
            <a:r>
              <a:rPr lang="fr-FR" sz="1600" dirty="0">
                <a:hlinkClick r:id="rId3"/>
              </a:rPr>
              <a:t>Le contrat d'apprentissage </a:t>
            </a:r>
            <a:r>
              <a:rPr lang="fr-FR" sz="1600" dirty="0"/>
              <a:t> </a:t>
            </a:r>
          </a:p>
        </p:txBody>
      </p:sp>
      <p:sp>
        <p:nvSpPr>
          <p:cNvPr id="6" name="ZoneTexte 5">
            <a:extLst>
              <a:ext uri="{FF2B5EF4-FFF2-40B4-BE49-F238E27FC236}">
                <a16:creationId xmlns:a16="http://schemas.microsoft.com/office/drawing/2014/main" id="{01791144-752E-415E-B95E-FFD837376FFD}"/>
              </a:ext>
            </a:extLst>
          </p:cNvPr>
          <p:cNvSpPr txBox="1"/>
          <p:nvPr/>
        </p:nvSpPr>
        <p:spPr>
          <a:xfrm>
            <a:off x="4087027" y="5520317"/>
            <a:ext cx="6096000" cy="338554"/>
          </a:xfrm>
          <a:prstGeom prst="rect">
            <a:avLst/>
          </a:prstGeom>
          <a:noFill/>
        </p:spPr>
        <p:txBody>
          <a:bodyPr wrap="square">
            <a:spAutoFit/>
          </a:bodyPr>
          <a:lstStyle/>
          <a:p>
            <a:r>
              <a:rPr lang="fr-FR" sz="1600" dirty="0">
                <a:hlinkClick r:id="rId4"/>
              </a:rPr>
              <a:t>Le contrat de professionnalisation </a:t>
            </a:r>
            <a:r>
              <a:rPr lang="fr-FR" sz="1600" dirty="0"/>
              <a:t> </a:t>
            </a:r>
          </a:p>
        </p:txBody>
      </p:sp>
      <p:pic>
        <p:nvPicPr>
          <p:cNvPr id="7" name="Image 6">
            <a:extLst>
              <a:ext uri="{FF2B5EF4-FFF2-40B4-BE49-F238E27FC236}">
                <a16:creationId xmlns:a16="http://schemas.microsoft.com/office/drawing/2014/main" id="{5495D64D-A262-48DB-83CA-16CB4B5CC8D1}"/>
              </a:ext>
            </a:extLst>
          </p:cNvPr>
          <p:cNvPicPr>
            <a:picLocks noChangeAspect="1"/>
          </p:cNvPicPr>
          <p:nvPr/>
        </p:nvPicPr>
        <p:blipFill>
          <a:blip r:embed="rId5"/>
          <a:stretch>
            <a:fillRect/>
          </a:stretch>
        </p:blipFill>
        <p:spPr>
          <a:xfrm>
            <a:off x="1299482" y="2320510"/>
            <a:ext cx="2162175" cy="3079461"/>
          </a:xfrm>
          <a:prstGeom prst="rect">
            <a:avLst/>
          </a:prstGeom>
        </p:spPr>
      </p:pic>
      <p:pic>
        <p:nvPicPr>
          <p:cNvPr id="9" name="Image 8">
            <a:extLst>
              <a:ext uri="{FF2B5EF4-FFF2-40B4-BE49-F238E27FC236}">
                <a16:creationId xmlns:a16="http://schemas.microsoft.com/office/drawing/2014/main" id="{155489BB-EFB6-4D10-8C74-F118143048C4}"/>
              </a:ext>
            </a:extLst>
          </p:cNvPr>
          <p:cNvPicPr>
            <a:picLocks noChangeAspect="1"/>
          </p:cNvPicPr>
          <p:nvPr/>
        </p:nvPicPr>
        <p:blipFill>
          <a:blip r:embed="rId6"/>
          <a:stretch>
            <a:fillRect/>
          </a:stretch>
        </p:blipFill>
        <p:spPr>
          <a:xfrm>
            <a:off x="4330412" y="2279470"/>
            <a:ext cx="2163198" cy="3057525"/>
          </a:xfrm>
          <a:prstGeom prst="rect">
            <a:avLst/>
          </a:prstGeom>
        </p:spPr>
      </p:pic>
      <p:sp>
        <p:nvSpPr>
          <p:cNvPr id="13" name="ZoneTexte 12">
            <a:extLst>
              <a:ext uri="{FF2B5EF4-FFF2-40B4-BE49-F238E27FC236}">
                <a16:creationId xmlns:a16="http://schemas.microsoft.com/office/drawing/2014/main" id="{44F4BE98-DE3A-4DF2-A8F6-46E616D54BE3}"/>
              </a:ext>
            </a:extLst>
          </p:cNvPr>
          <p:cNvSpPr txBox="1"/>
          <p:nvPr/>
        </p:nvSpPr>
        <p:spPr>
          <a:xfrm>
            <a:off x="7986713" y="5399971"/>
            <a:ext cx="2468880" cy="338554"/>
          </a:xfrm>
          <a:prstGeom prst="rect">
            <a:avLst/>
          </a:prstGeom>
          <a:noFill/>
        </p:spPr>
        <p:txBody>
          <a:bodyPr wrap="square">
            <a:spAutoFit/>
          </a:bodyPr>
          <a:lstStyle/>
          <a:p>
            <a:r>
              <a:rPr lang="fr-FR" sz="1600" dirty="0">
                <a:hlinkClick r:id="rId7"/>
              </a:rPr>
              <a:t>Comparatif alternance</a:t>
            </a:r>
            <a:r>
              <a:rPr lang="fr-FR" sz="1600" dirty="0"/>
              <a:t> </a:t>
            </a:r>
          </a:p>
        </p:txBody>
      </p:sp>
      <p:pic>
        <p:nvPicPr>
          <p:cNvPr id="14" name="Image 13">
            <a:extLst>
              <a:ext uri="{FF2B5EF4-FFF2-40B4-BE49-F238E27FC236}">
                <a16:creationId xmlns:a16="http://schemas.microsoft.com/office/drawing/2014/main" id="{4AA1CB63-2C81-4102-A09D-4BE42559CDA9}"/>
              </a:ext>
            </a:extLst>
          </p:cNvPr>
          <p:cNvPicPr>
            <a:picLocks noChangeAspect="1"/>
          </p:cNvPicPr>
          <p:nvPr/>
        </p:nvPicPr>
        <p:blipFill>
          <a:blip r:embed="rId8"/>
          <a:stretch>
            <a:fillRect/>
          </a:stretch>
        </p:blipFill>
        <p:spPr>
          <a:xfrm>
            <a:off x="8111981" y="2295204"/>
            <a:ext cx="2108319" cy="3026058"/>
          </a:xfrm>
          <a:prstGeom prst="rect">
            <a:avLst/>
          </a:prstGeom>
        </p:spPr>
      </p:pic>
    </p:spTree>
    <p:extLst>
      <p:ext uri="{BB962C8B-B14F-4D97-AF65-F5344CB8AC3E}">
        <p14:creationId xmlns:p14="http://schemas.microsoft.com/office/powerpoint/2010/main" val="76871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27CAA835-43A3-4098-ACA4-325FD0861F22}"/>
              </a:ext>
            </a:extLst>
          </p:cNvPr>
          <p:cNvSpPr txBox="1"/>
          <p:nvPr/>
        </p:nvSpPr>
        <p:spPr>
          <a:xfrm>
            <a:off x="1" y="940652"/>
            <a:ext cx="11761014" cy="6381750"/>
          </a:xfrm>
          <a:prstGeom prst="rect">
            <a:avLst/>
          </a:prstGeom>
        </p:spPr>
        <p:txBody>
          <a:bodyPr vert="horz" lIns="91440" tIns="45720" rIns="91440" bIns="45720" rtlCol="0">
            <a:normAutofit/>
          </a:bodyPr>
          <a:lstStyle/>
          <a:p>
            <a:pPr marL="800100" lvl="1" indent="-228600">
              <a:lnSpc>
                <a:spcPct val="90000"/>
              </a:lnSpc>
              <a:spcAft>
                <a:spcPts val="600"/>
              </a:spcAft>
              <a:buClr>
                <a:srgbClr val="EF952C"/>
              </a:buClr>
              <a:buSzPct val="120000"/>
              <a:buFont typeface="Arial" panose="020B0604020202020204" pitchFamily="34" charset="0"/>
              <a:buChar char="•"/>
              <a:defRPr/>
            </a:pPr>
            <a:r>
              <a:rPr lang="fr-FR" sz="2400" b="1" dirty="0"/>
              <a:t> </a:t>
            </a:r>
            <a:r>
              <a:rPr lang="fr-FR" altLang="fr-FR" b="1" dirty="0">
                <a:solidFill>
                  <a:srgbClr val="FF6600"/>
                </a:solidFill>
                <a:latin typeface="Calibri" panose="020F0502020204030204" pitchFamily="34" charset="0"/>
                <a:cs typeface="Calibri" panose="020F0502020204030204" pitchFamily="34" charset="0"/>
              </a:rPr>
              <a:t>Accords signés et étendus : </a:t>
            </a:r>
            <a:r>
              <a:rPr lang="fr-FR" sz="1900" b="1" dirty="0"/>
              <a:t>	</a:t>
            </a:r>
          </a:p>
          <a:p>
            <a:pPr marL="571500" lvl="1">
              <a:lnSpc>
                <a:spcPct val="90000"/>
              </a:lnSpc>
              <a:spcAft>
                <a:spcPts val="600"/>
              </a:spcAft>
              <a:buClr>
                <a:srgbClr val="EF952C"/>
              </a:buClr>
              <a:buSzPct val="120000"/>
              <a:defRPr/>
            </a:pPr>
            <a:r>
              <a:rPr lang="fr-FR" sz="1900" b="1" dirty="0"/>
              <a:t>	</a:t>
            </a:r>
            <a:r>
              <a:rPr lang="fr-FR" dirty="0">
                <a:solidFill>
                  <a:srgbClr val="000000"/>
                </a:solidFill>
                <a:latin typeface="Calibri" panose="020F0502020204030204" pitchFamily="34" charset="0"/>
                <a:cs typeface="Calibri" panose="020F0502020204030204" pitchFamily="34" charset="0"/>
              </a:rPr>
              <a:t>Office du Tourisme</a:t>
            </a:r>
          </a:p>
          <a:p>
            <a:pPr marL="571500" lvl="1">
              <a:lnSpc>
                <a:spcPct val="90000"/>
              </a:lnSpc>
              <a:spcAft>
                <a:spcPts val="600"/>
              </a:spcAft>
              <a:buClr>
                <a:srgbClr val="EF952C"/>
              </a:buClr>
              <a:buSzPct val="120000"/>
              <a:defRPr/>
            </a:pPr>
            <a:r>
              <a:rPr lang="fr-FR" dirty="0">
                <a:solidFill>
                  <a:srgbClr val="000000"/>
                </a:solidFill>
                <a:latin typeface="Calibri" panose="020F0502020204030204" pitchFamily="34" charset="0"/>
                <a:cs typeface="Calibri" panose="020F0502020204030204" pitchFamily="34" charset="0"/>
              </a:rPr>
              <a:t>	Parcs de Loisirs </a:t>
            </a:r>
          </a:p>
          <a:p>
            <a:pPr marL="571500" lvl="1">
              <a:lnSpc>
                <a:spcPct val="90000"/>
              </a:lnSpc>
              <a:spcAft>
                <a:spcPts val="600"/>
              </a:spcAft>
              <a:buClr>
                <a:srgbClr val="EF952C"/>
              </a:buClr>
              <a:buSzPct val="120000"/>
              <a:defRPr/>
            </a:pPr>
            <a:r>
              <a:rPr lang="fr-FR" dirty="0">
                <a:solidFill>
                  <a:srgbClr val="000000"/>
                </a:solidFill>
                <a:latin typeface="Calibri" panose="020F0502020204030204" pitchFamily="34" charset="0"/>
                <a:cs typeface="Calibri" panose="020F0502020204030204" pitchFamily="34" charset="0"/>
              </a:rPr>
              <a:t>	Golf </a:t>
            </a:r>
          </a:p>
          <a:p>
            <a:pPr marL="571500" lvl="1">
              <a:lnSpc>
                <a:spcPct val="90000"/>
              </a:lnSpc>
              <a:spcAft>
                <a:spcPts val="600"/>
              </a:spcAft>
              <a:buClr>
                <a:srgbClr val="EF952C"/>
              </a:buClr>
              <a:buSzPct val="120000"/>
              <a:defRPr/>
            </a:pPr>
            <a:r>
              <a:rPr lang="fr-FR" dirty="0">
                <a:solidFill>
                  <a:srgbClr val="000000"/>
                </a:solidFill>
                <a:latin typeface="Calibri" panose="020F0502020204030204" pitchFamily="34" charset="0"/>
                <a:cs typeface="Calibri" panose="020F0502020204030204" pitchFamily="34" charset="0"/>
              </a:rPr>
              <a:t>	Télécom</a:t>
            </a:r>
          </a:p>
          <a:p>
            <a:pPr marL="571500" lvl="1">
              <a:lnSpc>
                <a:spcPct val="90000"/>
              </a:lnSpc>
              <a:spcAft>
                <a:spcPts val="600"/>
              </a:spcAft>
              <a:buClr>
                <a:srgbClr val="EF952C"/>
              </a:buClr>
              <a:buSzPct val="120000"/>
              <a:defRPr/>
            </a:pPr>
            <a:r>
              <a:rPr lang="fr-FR" dirty="0">
                <a:solidFill>
                  <a:srgbClr val="000000"/>
                </a:solidFill>
                <a:latin typeface="Calibri" panose="020F0502020204030204" pitchFamily="34" charset="0"/>
                <a:cs typeface="Calibri" panose="020F0502020204030204" pitchFamily="34" charset="0"/>
              </a:rPr>
              <a:t>	Presse Magazine </a:t>
            </a:r>
          </a:p>
          <a:p>
            <a:pPr marL="571500" lvl="1">
              <a:lnSpc>
                <a:spcPct val="90000"/>
              </a:lnSpc>
              <a:spcAft>
                <a:spcPts val="600"/>
              </a:spcAft>
              <a:buClr>
                <a:srgbClr val="EF952C"/>
              </a:buClr>
              <a:buSzPct val="120000"/>
              <a:defRPr/>
            </a:pPr>
            <a:r>
              <a:rPr lang="fr-FR" sz="1900" dirty="0"/>
              <a:t>	</a:t>
            </a:r>
            <a:r>
              <a:rPr lang="fr-FR" dirty="0">
                <a:solidFill>
                  <a:srgbClr val="000000"/>
                </a:solidFill>
                <a:latin typeface="Calibri" panose="020F0502020204030204" pitchFamily="34" charset="0"/>
                <a:cs typeface="Calibri" panose="020F0502020204030204" pitchFamily="34" charset="0"/>
              </a:rPr>
              <a:t>Sport</a:t>
            </a:r>
          </a:p>
          <a:p>
            <a:pPr marL="571500" lvl="1">
              <a:lnSpc>
                <a:spcPct val="90000"/>
              </a:lnSpc>
              <a:spcAft>
                <a:spcPts val="600"/>
              </a:spcAft>
              <a:buClr>
                <a:srgbClr val="EF952C"/>
              </a:buClr>
              <a:buSzPct val="120000"/>
              <a:defRPr/>
            </a:pPr>
            <a:r>
              <a:rPr lang="fr-FR" altLang="fr-FR" sz="1800" b="1" dirty="0">
                <a:solidFill>
                  <a:srgbClr val="FF6600"/>
                </a:solidFill>
                <a:latin typeface="Calibri" panose="020F0502020204030204" pitchFamily="34" charset="0"/>
                <a:cs typeface="Calibri" panose="020F0502020204030204" pitchFamily="34" charset="0"/>
              </a:rPr>
              <a:t>	</a:t>
            </a:r>
            <a:endParaRPr lang="fr-FR" sz="1800" dirty="0"/>
          </a:p>
          <a:p>
            <a:pPr marL="800100" lvl="1" indent="-228600">
              <a:lnSpc>
                <a:spcPct val="90000"/>
              </a:lnSpc>
              <a:spcAft>
                <a:spcPts val="600"/>
              </a:spcAft>
              <a:buClr>
                <a:srgbClr val="EF952C"/>
              </a:buClr>
              <a:buSzPct val="120000"/>
              <a:buFont typeface="Arial" panose="020B0604020202020204" pitchFamily="34" charset="0"/>
              <a:buChar char="•"/>
              <a:defRPr/>
            </a:pPr>
            <a:r>
              <a:rPr lang="fr-FR" altLang="fr-FR" sz="1800" b="1" dirty="0">
                <a:solidFill>
                  <a:srgbClr val="FF6600"/>
                </a:solidFill>
                <a:latin typeface="Calibri" panose="020F0502020204030204" pitchFamily="34" charset="0"/>
                <a:cs typeface="Calibri" panose="020F0502020204030204" pitchFamily="34" charset="0"/>
              </a:rPr>
              <a:t>Publics Bénéficiaires : </a:t>
            </a:r>
            <a:r>
              <a:rPr lang="fr-FR" altLang="fr-FR" sz="1800" dirty="0">
                <a:solidFill>
                  <a:srgbClr val="000000"/>
                </a:solidFill>
                <a:latin typeface="Calibri" panose="020F0502020204030204" pitchFamily="34" charset="0"/>
                <a:cs typeface="Calibri" panose="020F0502020204030204" pitchFamily="34" charset="0"/>
              </a:rPr>
              <a:t>CDI  (ou publics spécifiques) </a:t>
            </a:r>
          </a:p>
          <a:p>
            <a:pPr algn="just">
              <a:lnSpc>
                <a:spcPct val="110000"/>
              </a:lnSpc>
              <a:spcAft>
                <a:spcPts val="800"/>
              </a:spcAft>
              <a:defRPr/>
            </a:pPr>
            <a:r>
              <a:rPr lang="fr-FR" sz="1800" dirty="0">
                <a:solidFill>
                  <a:srgbClr val="000000"/>
                </a:solidFill>
                <a:latin typeface="Calibri" panose="020F0502020204030204" pitchFamily="34" charset="0"/>
                <a:cs typeface="Calibri" panose="020F0502020204030204" pitchFamily="34" charset="0"/>
              </a:rPr>
              <a:t>	Et n’ayant pas atteint un niveau de qualification sanctionné par une 	certification professionnelle enregistrée au 	RNCP et correspondant au grade de la licence</a:t>
            </a:r>
            <a:endParaRPr lang="fr-FR" altLang="fr-FR" sz="1800" dirty="0">
              <a:solidFill>
                <a:srgbClr val="000000"/>
              </a:solidFill>
              <a:latin typeface="Calibri" panose="020F0502020204030204" pitchFamily="34" charset="0"/>
              <a:cs typeface="Calibri" panose="020F0502020204030204" pitchFamily="34" charset="0"/>
            </a:endParaRPr>
          </a:p>
          <a:p>
            <a:pPr marL="571500" lvl="1">
              <a:lnSpc>
                <a:spcPct val="90000"/>
              </a:lnSpc>
              <a:spcAft>
                <a:spcPts val="600"/>
              </a:spcAft>
              <a:buClr>
                <a:srgbClr val="EF952C"/>
              </a:buClr>
              <a:buSzPct val="120000"/>
              <a:defRPr/>
            </a:pPr>
            <a:r>
              <a:rPr lang="fr-FR" altLang="fr-FR" sz="1800" b="1" dirty="0">
                <a:solidFill>
                  <a:srgbClr val="FF6600"/>
                </a:solidFill>
                <a:latin typeface="Calibri" panose="020F0502020204030204" pitchFamily="34" charset="0"/>
                <a:cs typeface="Calibri" panose="020F0502020204030204" pitchFamily="34" charset="0"/>
              </a:rPr>
              <a:t>	</a:t>
            </a:r>
            <a:endParaRPr lang="fr-FR" sz="1800" dirty="0"/>
          </a:p>
          <a:p>
            <a:pPr marL="800100" lvl="1" indent="-228600">
              <a:lnSpc>
                <a:spcPct val="90000"/>
              </a:lnSpc>
              <a:spcAft>
                <a:spcPts val="600"/>
              </a:spcAft>
              <a:buClr>
                <a:srgbClr val="EF952C"/>
              </a:buClr>
              <a:buSzPct val="120000"/>
              <a:buFont typeface="Arial" panose="020B0604020202020204" pitchFamily="34" charset="0"/>
              <a:buChar char="•"/>
              <a:defRPr/>
            </a:pPr>
            <a:r>
              <a:rPr lang="fr-FR" altLang="fr-FR" sz="1800" b="1" dirty="0">
                <a:solidFill>
                  <a:srgbClr val="FF6600"/>
                </a:solidFill>
                <a:latin typeface="Calibri" panose="020F0502020204030204" pitchFamily="34" charset="0"/>
                <a:cs typeface="Calibri" panose="020F0502020204030204" pitchFamily="34" charset="0"/>
              </a:rPr>
              <a:t>Parcours avec Certifications : </a:t>
            </a:r>
          </a:p>
          <a:p>
            <a:pPr marL="571500" lvl="1">
              <a:lnSpc>
                <a:spcPct val="90000"/>
              </a:lnSpc>
              <a:spcAft>
                <a:spcPts val="600"/>
              </a:spcAft>
              <a:buClr>
                <a:srgbClr val="EF952C"/>
              </a:buClr>
              <a:buSzPct val="120000"/>
              <a:defRPr/>
            </a:pPr>
            <a:r>
              <a:rPr lang="fr-FR" b="1" dirty="0">
                <a:solidFill>
                  <a:srgbClr val="FF6600"/>
                </a:solidFill>
                <a:latin typeface="Calibri" panose="020F0502020204030204" pitchFamily="34" charset="0"/>
                <a:cs typeface="Calibri" panose="020F0502020204030204" pitchFamily="34" charset="0"/>
              </a:rPr>
              <a:t>	</a:t>
            </a:r>
            <a:r>
              <a:rPr lang="fr-FR" sz="1800" dirty="0" err="1">
                <a:solidFill>
                  <a:srgbClr val="000000"/>
                </a:solidFill>
                <a:latin typeface="Calibri" panose="020F0502020204030204" pitchFamily="34" charset="0"/>
                <a:cs typeface="Calibri" panose="020F0502020204030204" pitchFamily="34" charset="0"/>
              </a:rPr>
              <a:t>cléa</a:t>
            </a:r>
            <a:r>
              <a:rPr lang="fr-FR" sz="1800" dirty="0">
                <a:solidFill>
                  <a:srgbClr val="000000"/>
                </a:solidFill>
                <a:latin typeface="Calibri" panose="020F0502020204030204" pitchFamily="34" charset="0"/>
                <a:cs typeface="Calibri" panose="020F0502020204030204" pitchFamily="34" charset="0"/>
              </a:rPr>
              <a:t> ou VAE ou Certification appartenant à la liste de l’accord de branche étendu</a:t>
            </a:r>
            <a:endParaRPr lang="fr-FR" sz="1800" dirty="0"/>
          </a:p>
          <a:p>
            <a:pPr marL="571500" lvl="1">
              <a:lnSpc>
                <a:spcPct val="90000"/>
              </a:lnSpc>
              <a:spcAft>
                <a:spcPts val="600"/>
              </a:spcAft>
              <a:buClr>
                <a:srgbClr val="EF952C"/>
              </a:buClr>
              <a:buSzPct val="120000"/>
              <a:defRPr/>
            </a:pPr>
            <a:endParaRPr lang="fr-FR" sz="1800" dirty="0"/>
          </a:p>
          <a:p>
            <a:pPr marL="800100" lvl="1" indent="-228600">
              <a:lnSpc>
                <a:spcPct val="90000"/>
              </a:lnSpc>
              <a:spcAft>
                <a:spcPts val="600"/>
              </a:spcAft>
              <a:buClr>
                <a:srgbClr val="EF952C"/>
              </a:buClr>
              <a:buSzPct val="120000"/>
              <a:buFont typeface="Arial" panose="020B0604020202020204" pitchFamily="34" charset="0"/>
              <a:buChar char="•"/>
              <a:defRPr/>
            </a:pPr>
            <a:r>
              <a:rPr lang="fr-FR" altLang="fr-FR" sz="1800" b="1" dirty="0">
                <a:solidFill>
                  <a:srgbClr val="FF6600"/>
                </a:solidFill>
                <a:latin typeface="Calibri" panose="020F0502020204030204" pitchFamily="34" charset="0"/>
                <a:cs typeface="Calibri" panose="020F0502020204030204" pitchFamily="34" charset="0"/>
              </a:rPr>
              <a:t>Financement : </a:t>
            </a:r>
          </a:p>
          <a:p>
            <a:pPr marL="571500" lvl="1">
              <a:lnSpc>
                <a:spcPct val="90000"/>
              </a:lnSpc>
              <a:spcAft>
                <a:spcPts val="600"/>
              </a:spcAft>
              <a:buClr>
                <a:srgbClr val="EF952C"/>
              </a:buClr>
              <a:buSzPct val="120000"/>
              <a:defRPr/>
            </a:pPr>
            <a:r>
              <a:rPr lang="fr-FR" altLang="fr-FR" b="1" dirty="0">
                <a:solidFill>
                  <a:srgbClr val="FF6600"/>
                </a:solidFill>
                <a:latin typeface="Calibri" panose="020F0502020204030204" pitchFamily="34" charset="0"/>
                <a:cs typeface="Calibri" panose="020F0502020204030204" pitchFamily="34" charset="0"/>
              </a:rPr>
              <a:t>	</a:t>
            </a:r>
            <a:r>
              <a:rPr lang="fr-FR" altLang="fr-FR" sz="1800" dirty="0">
                <a:solidFill>
                  <a:srgbClr val="000000"/>
                </a:solidFill>
                <a:latin typeface="Calibri" panose="020F0502020204030204" pitchFamily="34" charset="0"/>
                <a:cs typeface="Calibri" panose="020F0502020204030204" pitchFamily="34" charset="0"/>
              </a:rPr>
              <a:t>La </a:t>
            </a:r>
            <a:r>
              <a:rPr lang="fr-FR" altLang="fr-FR" sz="1800" dirty="0" err="1">
                <a:solidFill>
                  <a:srgbClr val="000000"/>
                </a:solidFill>
                <a:latin typeface="Calibri" panose="020F0502020204030204" pitchFamily="34" charset="0"/>
                <a:cs typeface="Calibri" panose="020F0502020204030204" pitchFamily="34" charset="0"/>
              </a:rPr>
              <a:t>ProA</a:t>
            </a:r>
            <a:r>
              <a:rPr lang="fr-FR" altLang="fr-FR" sz="1800" dirty="0">
                <a:solidFill>
                  <a:srgbClr val="000000"/>
                </a:solidFill>
                <a:latin typeface="Calibri" panose="020F0502020204030204" pitchFamily="34" charset="0"/>
                <a:cs typeface="Calibri" panose="020F0502020204030204" pitchFamily="34" charset="0"/>
              </a:rPr>
              <a:t> est financé sur les Fonds ALTERNANCE avec les taux horaires 	des contrats de pro + plafond à  </a:t>
            </a:r>
            <a:r>
              <a:rPr lang="fr-FR" altLang="fr-FR" sz="1800" b="1" dirty="0">
                <a:solidFill>
                  <a:srgbClr val="000000"/>
                </a:solidFill>
                <a:latin typeface="Calibri" panose="020F0502020204030204" pitchFamily="34" charset="0"/>
                <a:cs typeface="Calibri" panose="020F0502020204030204" pitchFamily="34" charset="0"/>
              </a:rPr>
              <a:t>3 000 €.</a:t>
            </a:r>
          </a:p>
          <a:p>
            <a:pPr marL="571500" lvl="1">
              <a:lnSpc>
                <a:spcPct val="90000"/>
              </a:lnSpc>
              <a:spcAft>
                <a:spcPts val="600"/>
              </a:spcAft>
              <a:buClr>
                <a:srgbClr val="EF952C"/>
              </a:buClr>
              <a:buSzPct val="120000"/>
              <a:defRPr/>
            </a:pPr>
            <a:endParaRPr lang="fr-FR" sz="1900" dirty="0"/>
          </a:p>
          <a:p>
            <a:pPr marL="571500" lvl="1">
              <a:lnSpc>
                <a:spcPct val="90000"/>
              </a:lnSpc>
              <a:spcAft>
                <a:spcPts val="600"/>
              </a:spcAft>
              <a:buClr>
                <a:srgbClr val="EF952C"/>
              </a:buClr>
              <a:buSzPct val="120000"/>
              <a:defRPr/>
            </a:pPr>
            <a:endParaRPr lang="fr-FR" sz="1900" b="1" dirty="0"/>
          </a:p>
          <a:p>
            <a:pPr marL="571500" lvl="1">
              <a:lnSpc>
                <a:spcPct val="90000"/>
              </a:lnSpc>
              <a:spcAft>
                <a:spcPts val="600"/>
              </a:spcAft>
              <a:buClr>
                <a:srgbClr val="EF952C"/>
              </a:buClr>
              <a:buSzPct val="120000"/>
              <a:defRPr/>
            </a:pPr>
            <a:endParaRPr lang="fr-FR" sz="1900" dirty="0"/>
          </a:p>
          <a:p>
            <a:pPr lvl="1" indent="-228600">
              <a:lnSpc>
                <a:spcPct val="90000"/>
              </a:lnSpc>
              <a:spcAft>
                <a:spcPts val="600"/>
              </a:spcAft>
              <a:buClr>
                <a:srgbClr val="EF952C"/>
              </a:buClr>
              <a:buFont typeface="Arial" panose="020B0604020202020204" pitchFamily="34" charset="0"/>
              <a:buChar char="•"/>
            </a:pPr>
            <a:endParaRPr lang="fr-FR" sz="1900" b="1" dirty="0"/>
          </a:p>
        </p:txBody>
      </p:sp>
      <p:sp>
        <p:nvSpPr>
          <p:cNvPr id="13" name="Espace réservé du texte 9">
            <a:extLst>
              <a:ext uri="{FF2B5EF4-FFF2-40B4-BE49-F238E27FC236}">
                <a16:creationId xmlns:a16="http://schemas.microsoft.com/office/drawing/2014/main" id="{F2989963-8A94-4495-BA6B-FEE9D708A97A}"/>
              </a:ext>
            </a:extLst>
          </p:cNvPr>
          <p:cNvSpPr txBox="1">
            <a:spLocks/>
          </p:cNvSpPr>
          <p:nvPr/>
        </p:nvSpPr>
        <p:spPr>
          <a:xfrm>
            <a:off x="380074" y="191989"/>
            <a:ext cx="11188149" cy="852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800" b="1" dirty="0">
                <a:latin typeface="Arial Black" panose="020B0A04020102020204" pitchFamily="34" charset="0"/>
              </a:rPr>
              <a:t>L’alternance : Pro A</a:t>
            </a:r>
          </a:p>
        </p:txBody>
      </p:sp>
      <p:sp>
        <p:nvSpPr>
          <p:cNvPr id="15" name="ZoneTexte 14">
            <a:extLst>
              <a:ext uri="{FF2B5EF4-FFF2-40B4-BE49-F238E27FC236}">
                <a16:creationId xmlns:a16="http://schemas.microsoft.com/office/drawing/2014/main" id="{B982EB58-AB66-4CAE-A7A3-46DF30137CE2}"/>
              </a:ext>
            </a:extLst>
          </p:cNvPr>
          <p:cNvSpPr txBox="1"/>
          <p:nvPr/>
        </p:nvSpPr>
        <p:spPr>
          <a:xfrm>
            <a:off x="7648145" y="259698"/>
            <a:ext cx="4300151" cy="613245"/>
          </a:xfrm>
          <a:prstGeom prst="rect">
            <a:avLst/>
          </a:prstGeom>
          <a:noFill/>
        </p:spPr>
        <p:txBody>
          <a:bodyPr wrap="square">
            <a:spAutoFit/>
          </a:bodyPr>
          <a:lstStyle/>
          <a:p>
            <a:pPr algn="ctr" eaLnBrk="1" fontAlgn="auto" hangingPunct="1">
              <a:lnSpc>
                <a:spcPct val="90000"/>
              </a:lnSpc>
              <a:spcAft>
                <a:spcPts val="600"/>
              </a:spcAft>
              <a:defRPr/>
            </a:pPr>
            <a:endParaRPr lang="en-US" sz="1000" dirty="0">
              <a:solidFill>
                <a:schemeClr val="bg1"/>
              </a:solidFill>
              <a:latin typeface="Gill Sans Nova Ultra Bold" panose="020B0B02020104020203" pitchFamily="34" charset="0"/>
            </a:endParaRPr>
          </a:p>
          <a:p>
            <a:pPr algn="ctr" eaLnBrk="1" fontAlgn="auto" hangingPunct="1">
              <a:lnSpc>
                <a:spcPct val="90000"/>
              </a:lnSpc>
              <a:spcAft>
                <a:spcPts val="600"/>
              </a:spcAft>
              <a:defRPr/>
            </a:pPr>
            <a:r>
              <a:rPr lang="en-US" sz="1100" dirty="0">
                <a:solidFill>
                  <a:schemeClr val="bg1"/>
                </a:solidFill>
                <a:latin typeface="Gill Sans Nova Ultra Bold" panose="020B0B02020104020203" pitchFamily="34" charset="0"/>
                <a:hlinkClick r:id="rId2"/>
              </a:rPr>
              <a:t>https://www.afdas.com/entreprises/services/professionnaliser/reconversion-alternance-proa</a:t>
            </a:r>
            <a:endParaRPr lang="en-US" sz="1100" dirty="0">
              <a:solidFill>
                <a:schemeClr val="bg1"/>
              </a:solidFill>
              <a:latin typeface="Gill Sans Nova Ultra Bold" panose="020B0B02020104020203" pitchFamily="34" charset="0"/>
            </a:endParaRPr>
          </a:p>
        </p:txBody>
      </p:sp>
    </p:spTree>
    <p:extLst>
      <p:ext uri="{BB962C8B-B14F-4D97-AF65-F5344CB8AC3E}">
        <p14:creationId xmlns:p14="http://schemas.microsoft.com/office/powerpoint/2010/main" val="123719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90FC211-D66E-4FD8-938D-3F26B4362C68}"/>
              </a:ext>
            </a:extLst>
          </p:cNvPr>
          <p:cNvSpPr txBox="1"/>
          <p:nvPr/>
        </p:nvSpPr>
        <p:spPr>
          <a:xfrm>
            <a:off x="237688" y="2544693"/>
            <a:ext cx="2807742" cy="646331"/>
          </a:xfrm>
          <a:prstGeom prst="rect">
            <a:avLst/>
          </a:prstGeom>
          <a:noFill/>
        </p:spPr>
        <p:txBody>
          <a:bodyPr wrap="square">
            <a:spAutoFit/>
          </a:bodyPr>
          <a:lstStyle/>
          <a:p>
            <a:r>
              <a:rPr lang="fr-FR" dirty="0">
                <a:hlinkClick r:id="rId2"/>
              </a:rPr>
              <a:t>Avenant n° 30 du 17 décembre 2020</a:t>
            </a:r>
            <a:endParaRPr lang="fr-FR" b="1" dirty="0"/>
          </a:p>
        </p:txBody>
      </p:sp>
      <p:sp>
        <p:nvSpPr>
          <p:cNvPr id="5" name="Espace réservé du texte 9">
            <a:extLst>
              <a:ext uri="{FF2B5EF4-FFF2-40B4-BE49-F238E27FC236}">
                <a16:creationId xmlns:a16="http://schemas.microsoft.com/office/drawing/2014/main" id="{17C41501-5B61-4284-9405-07F9C4C5DCBE}"/>
              </a:ext>
            </a:extLst>
          </p:cNvPr>
          <p:cNvSpPr txBox="1">
            <a:spLocks/>
          </p:cNvSpPr>
          <p:nvPr/>
        </p:nvSpPr>
        <p:spPr>
          <a:xfrm>
            <a:off x="380074" y="191989"/>
            <a:ext cx="11188149" cy="852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800" b="1" dirty="0">
                <a:latin typeface="Arial Black" panose="020B0A04020102020204" pitchFamily="34" charset="0"/>
              </a:rPr>
              <a:t>Pro A</a:t>
            </a:r>
          </a:p>
          <a:p>
            <a:pPr marL="0" indent="0">
              <a:buNone/>
            </a:pPr>
            <a:r>
              <a:rPr lang="fr-FR" sz="4800" b="1" dirty="0">
                <a:latin typeface="Arial Black" panose="020B0A04020102020204" pitchFamily="34" charset="0"/>
              </a:rPr>
              <a:t>  OT</a:t>
            </a:r>
          </a:p>
        </p:txBody>
      </p:sp>
      <p:graphicFrame>
        <p:nvGraphicFramePr>
          <p:cNvPr id="3" name="Tableau 2">
            <a:extLst>
              <a:ext uri="{FF2B5EF4-FFF2-40B4-BE49-F238E27FC236}">
                <a16:creationId xmlns:a16="http://schemas.microsoft.com/office/drawing/2014/main" id="{DDF7F232-9AC5-4ACD-AD11-7753B8813AB5}"/>
              </a:ext>
            </a:extLst>
          </p:cNvPr>
          <p:cNvGraphicFramePr>
            <a:graphicFrameLocks noGrp="1"/>
          </p:cNvGraphicFramePr>
          <p:nvPr>
            <p:extLst>
              <p:ext uri="{D42A27DB-BD31-4B8C-83A1-F6EECF244321}">
                <p14:modId xmlns:p14="http://schemas.microsoft.com/office/powerpoint/2010/main" val="1818382914"/>
              </p:ext>
            </p:extLst>
          </p:nvPr>
        </p:nvGraphicFramePr>
        <p:xfrm>
          <a:off x="3045431" y="37664"/>
          <a:ext cx="8622694" cy="6756777"/>
        </p:xfrm>
        <a:graphic>
          <a:graphicData uri="http://schemas.openxmlformats.org/drawingml/2006/table">
            <a:tbl>
              <a:tblPr>
                <a:tableStyleId>{5C22544A-7EE6-4342-B048-85BDC9FD1C3A}</a:tableStyleId>
              </a:tblPr>
              <a:tblGrid>
                <a:gridCol w="1206860">
                  <a:extLst>
                    <a:ext uri="{9D8B030D-6E8A-4147-A177-3AD203B41FA5}">
                      <a16:colId xmlns:a16="http://schemas.microsoft.com/office/drawing/2014/main" val="4038522292"/>
                    </a:ext>
                  </a:extLst>
                </a:gridCol>
                <a:gridCol w="6875923">
                  <a:extLst>
                    <a:ext uri="{9D8B030D-6E8A-4147-A177-3AD203B41FA5}">
                      <a16:colId xmlns:a16="http://schemas.microsoft.com/office/drawing/2014/main" val="4225358226"/>
                    </a:ext>
                  </a:extLst>
                </a:gridCol>
                <a:gridCol w="539911">
                  <a:extLst>
                    <a:ext uri="{9D8B030D-6E8A-4147-A177-3AD203B41FA5}">
                      <a16:colId xmlns:a16="http://schemas.microsoft.com/office/drawing/2014/main" val="1840637084"/>
                    </a:ext>
                  </a:extLst>
                </a:gridCol>
              </a:tblGrid>
              <a:tr h="438001">
                <a:tc>
                  <a:txBody>
                    <a:bodyPr/>
                    <a:lstStyle/>
                    <a:p>
                      <a:pPr algn="ctr" fontAlgn="ctr"/>
                      <a:r>
                        <a:rPr lang="fr-FR" sz="700" u="none" strike="noStrike">
                          <a:effectLst/>
                        </a:rPr>
                        <a:t> Numéro RNCP</a:t>
                      </a:r>
                      <a:br>
                        <a:rPr lang="fr-FR" sz="700" u="none" strike="noStrike">
                          <a:effectLst/>
                        </a:rPr>
                      </a:br>
                      <a:r>
                        <a:rPr lang="fr-FR" sz="700" u="none" strike="noStrike">
                          <a:effectLst/>
                        </a:rPr>
                        <a:t>Répertoire spécifique</a:t>
                      </a:r>
                      <a:endParaRPr lang="fr-FR" sz="700" b="1"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1400" b="1" u="none" strike="noStrike" dirty="0">
                          <a:effectLst/>
                        </a:rPr>
                        <a:t>Intitulés de la formation</a:t>
                      </a:r>
                      <a:endParaRPr lang="fr-FR" sz="1400" b="1"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Niveau</a:t>
                      </a:r>
                      <a:endParaRPr lang="fr-FR" sz="700" b="1"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156766946"/>
                  </a:ext>
                </a:extLst>
              </a:tr>
              <a:tr h="180263">
                <a:tc>
                  <a:txBody>
                    <a:bodyPr/>
                    <a:lstStyle/>
                    <a:p>
                      <a:pPr algn="ctr" fontAlgn="ctr"/>
                      <a:r>
                        <a:rPr lang="fr-FR" sz="700" u="sng" strike="noStrike">
                          <a:effectLst/>
                          <a:hlinkClick r:id="rId3"/>
                        </a:rPr>
                        <a:t>34788</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Vendeur conseil en voyage d'affaire et tourisme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3</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193737228"/>
                  </a:ext>
                </a:extLst>
              </a:tr>
              <a:tr h="180263">
                <a:tc>
                  <a:txBody>
                    <a:bodyPr/>
                    <a:lstStyle/>
                    <a:p>
                      <a:pPr algn="ctr" fontAlgn="ctr"/>
                      <a:r>
                        <a:rPr lang="fr-FR" sz="700" u="sng" strike="noStrike">
                          <a:effectLst/>
                          <a:hlinkClick r:id="rId4"/>
                        </a:rPr>
                        <a:t>34718</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Agent de comptoir en tourisme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3</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580264547"/>
                  </a:ext>
                </a:extLst>
              </a:tr>
              <a:tr h="180263">
                <a:tc>
                  <a:txBody>
                    <a:bodyPr/>
                    <a:lstStyle/>
                    <a:p>
                      <a:pPr algn="ctr" fontAlgn="ctr"/>
                      <a:r>
                        <a:rPr lang="fr-FR" sz="700" u="none" strike="noStrike">
                          <a:effectLst/>
                        </a:rPr>
                        <a:t>1336</a:t>
                      </a:r>
                      <a:endParaRPr lang="fr-FR" sz="700" b="0" i="0" u="none" strike="noStrike">
                        <a:solidFill>
                          <a:srgbClr val="000000"/>
                        </a:solidFill>
                        <a:effectLst/>
                        <a:latin typeface="Arial" panose="020B0604020202020204" pitchFamily="34" charset="0"/>
                      </a:endParaRPr>
                    </a:p>
                  </a:txBody>
                  <a:tcPr marL="4235" marR="4235" marT="4235" marB="0" anchor="ctr"/>
                </a:tc>
                <a:tc>
                  <a:txBody>
                    <a:bodyPr/>
                    <a:lstStyle/>
                    <a:p>
                      <a:pPr algn="l" fontAlgn="ctr"/>
                      <a:r>
                        <a:rPr lang="fr-FR" sz="1200" u="none" strike="noStrike">
                          <a:effectLst/>
                        </a:rPr>
                        <a:t>Agent(e) des métiers de l'animation touristique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3</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580189763"/>
                  </a:ext>
                </a:extLst>
              </a:tr>
              <a:tr h="180263">
                <a:tc>
                  <a:txBody>
                    <a:bodyPr/>
                    <a:lstStyle/>
                    <a:p>
                      <a:pPr algn="ctr" fontAlgn="ctr"/>
                      <a:r>
                        <a:rPr lang="fr-FR" sz="700" u="sng" strike="noStrike">
                          <a:effectLst/>
                          <a:hlinkClick r:id="rId5"/>
                        </a:rPr>
                        <a:t>17791</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Titre professionnel employé(e) administratif(ve) et d'accueil</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3</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885053601"/>
                  </a:ext>
                </a:extLst>
              </a:tr>
              <a:tr h="180263">
                <a:tc>
                  <a:txBody>
                    <a:bodyPr/>
                    <a:lstStyle/>
                    <a:p>
                      <a:pPr algn="ctr" fontAlgn="ctr"/>
                      <a:r>
                        <a:rPr lang="fr-FR" sz="700" u="sng" strike="noStrike">
                          <a:effectLst/>
                          <a:hlinkClick r:id="rId6"/>
                        </a:rPr>
                        <a:t>32350</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dirty="0">
                          <a:effectLst/>
                        </a:rPr>
                        <a:t>Titre professionnel - Animateur loisir tourisme</a:t>
                      </a:r>
                      <a:endParaRPr lang="fr-FR" sz="12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4</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055984037"/>
                  </a:ext>
                </a:extLst>
              </a:tr>
              <a:tr h="180263">
                <a:tc>
                  <a:txBody>
                    <a:bodyPr/>
                    <a:lstStyle/>
                    <a:p>
                      <a:pPr algn="ctr" fontAlgn="ctr"/>
                      <a:r>
                        <a:rPr lang="fr-FR" sz="700" u="sng" strike="noStrike">
                          <a:effectLst/>
                          <a:hlinkClick r:id="rId7"/>
                        </a:rPr>
                        <a:t>9083</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Accompagnateur de tourisme équestre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4</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872007622"/>
                  </a:ext>
                </a:extLst>
              </a:tr>
              <a:tr h="180263">
                <a:tc>
                  <a:txBody>
                    <a:bodyPr/>
                    <a:lstStyle/>
                    <a:p>
                      <a:pPr algn="ctr" fontAlgn="ctr"/>
                      <a:r>
                        <a:rPr lang="fr-FR" sz="700" u="sng" strike="noStrike">
                          <a:effectLst/>
                          <a:hlinkClick r:id="rId8"/>
                        </a:rPr>
                        <a:t>2307</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CS - option Tourisme vert, accueil et animation en milieu rural</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4</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472048642"/>
                  </a:ext>
                </a:extLst>
              </a:tr>
              <a:tr h="180263">
                <a:tc>
                  <a:txBody>
                    <a:bodyPr/>
                    <a:lstStyle/>
                    <a:p>
                      <a:pPr algn="ctr" fontAlgn="ctr"/>
                      <a:r>
                        <a:rPr lang="fr-FR" sz="700" u="sng" strike="noStrike">
                          <a:effectLst/>
                          <a:hlinkClick r:id="rId9"/>
                        </a:rPr>
                        <a:t>6989</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dirty="0">
                          <a:effectLst/>
                        </a:rPr>
                        <a:t>BTS assistant de gestion de PME- PMI à référentiel commun européen</a:t>
                      </a:r>
                      <a:endParaRPr lang="fr-FR" sz="12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98733552"/>
                  </a:ext>
                </a:extLst>
              </a:tr>
              <a:tr h="180263">
                <a:tc>
                  <a:txBody>
                    <a:bodyPr/>
                    <a:lstStyle/>
                    <a:p>
                      <a:pPr algn="ctr" fontAlgn="ctr"/>
                      <a:r>
                        <a:rPr lang="fr-FR" sz="700" u="sng" strike="noStrike">
                          <a:effectLst/>
                          <a:hlinkClick r:id="rId10"/>
                        </a:rPr>
                        <a:t>7481</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BTS communication</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4274887507"/>
                  </a:ext>
                </a:extLst>
              </a:tr>
              <a:tr h="180263">
                <a:tc>
                  <a:txBody>
                    <a:bodyPr/>
                    <a:lstStyle/>
                    <a:p>
                      <a:pPr algn="ctr" fontAlgn="ctr"/>
                      <a:r>
                        <a:rPr lang="fr-FR" sz="700" u="sng" strike="noStrike">
                          <a:effectLst/>
                          <a:hlinkClick r:id="rId11"/>
                        </a:rPr>
                        <a:t>854</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BTS design d'espace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165349653"/>
                  </a:ext>
                </a:extLst>
              </a:tr>
              <a:tr h="180263">
                <a:tc>
                  <a:txBody>
                    <a:bodyPr/>
                    <a:lstStyle/>
                    <a:p>
                      <a:pPr algn="ctr" fontAlgn="ctr"/>
                      <a:r>
                        <a:rPr lang="fr-FR" sz="700" u="sng" strike="noStrike">
                          <a:effectLst/>
                          <a:hlinkClick r:id="rId12"/>
                        </a:rPr>
                        <a:t>462</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BTS management des unités commerciales</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09742799"/>
                  </a:ext>
                </a:extLst>
              </a:tr>
              <a:tr h="180263">
                <a:tc>
                  <a:txBody>
                    <a:bodyPr/>
                    <a:lstStyle/>
                    <a:p>
                      <a:pPr algn="ctr" fontAlgn="ctr"/>
                      <a:r>
                        <a:rPr lang="fr-FR" sz="700" u="sng" strike="noStrike">
                          <a:effectLst/>
                          <a:hlinkClick r:id="rId13"/>
                        </a:rPr>
                        <a:t>14892</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BTS tourisme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139487427"/>
                  </a:ext>
                </a:extLst>
              </a:tr>
              <a:tr h="180263">
                <a:tc>
                  <a:txBody>
                    <a:bodyPr/>
                    <a:lstStyle/>
                    <a:p>
                      <a:pPr algn="ctr" fontAlgn="ctr"/>
                      <a:r>
                        <a:rPr lang="fr-FR" sz="700" u="sng" strike="noStrike">
                          <a:effectLst/>
                          <a:hlinkClick r:id="rId14"/>
                        </a:rPr>
                        <a:t>24815</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Assistant web et marketing</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659544649"/>
                  </a:ext>
                </a:extLst>
              </a:tr>
              <a:tr h="180263">
                <a:tc>
                  <a:txBody>
                    <a:bodyPr/>
                    <a:lstStyle/>
                    <a:p>
                      <a:pPr algn="ctr" fontAlgn="ctr"/>
                      <a:r>
                        <a:rPr lang="fr-FR" sz="700" u="sng" strike="noStrike">
                          <a:effectLst/>
                          <a:hlinkClick r:id="rId14"/>
                        </a:rPr>
                        <a:t>2927</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DUT techniques de commercialisation</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563773019"/>
                  </a:ext>
                </a:extLst>
              </a:tr>
              <a:tr h="180263">
                <a:tc>
                  <a:txBody>
                    <a:bodyPr/>
                    <a:lstStyle/>
                    <a:p>
                      <a:pPr algn="ctr" fontAlgn="ctr"/>
                      <a:r>
                        <a:rPr lang="fr-FR" sz="700" u="sng" strike="noStrike">
                          <a:effectLst/>
                          <a:hlinkClick r:id="rId15"/>
                        </a:rPr>
                        <a:t>1895</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Titre professionnel responsable d'établissement touristique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5</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988248712"/>
                  </a:ext>
                </a:extLst>
              </a:tr>
              <a:tr h="180263">
                <a:tc>
                  <a:txBody>
                    <a:bodyPr/>
                    <a:lstStyle/>
                    <a:p>
                      <a:pPr algn="ctr" fontAlgn="ctr"/>
                      <a:r>
                        <a:rPr lang="fr-FR" sz="700" u="sng" strike="noStrike">
                          <a:effectLst/>
                          <a:hlinkClick r:id="rId16"/>
                        </a:rPr>
                        <a:t>32021</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Chargé de projets e-tourisme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509406386"/>
                  </a:ext>
                </a:extLst>
              </a:tr>
              <a:tr h="180263">
                <a:tc>
                  <a:txBody>
                    <a:bodyPr/>
                    <a:lstStyle/>
                    <a:p>
                      <a:pPr algn="ctr" fontAlgn="ctr"/>
                      <a:r>
                        <a:rPr lang="fr-FR" sz="700" u="sng" strike="noStrike">
                          <a:effectLst/>
                          <a:hlinkClick r:id="rId17"/>
                        </a:rPr>
                        <a:t>19411</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Chef(fe) de produits touristiques</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713356803"/>
                  </a:ext>
                </a:extLst>
              </a:tr>
              <a:tr h="180263">
                <a:tc>
                  <a:txBody>
                    <a:bodyPr/>
                    <a:lstStyle/>
                    <a:p>
                      <a:pPr algn="ctr" fontAlgn="ctr"/>
                      <a:r>
                        <a:rPr lang="fr-FR" sz="700" u="sng" strike="noStrike">
                          <a:effectLst/>
                          <a:hlinkClick r:id="rId18"/>
                        </a:rPr>
                        <a:t>4875</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dirty="0">
                          <a:effectLst/>
                        </a:rPr>
                        <a:t>Diplôme de comptabilité et de gestion</a:t>
                      </a:r>
                      <a:endParaRPr lang="fr-FR" sz="12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670614632"/>
                  </a:ext>
                </a:extLst>
              </a:tr>
              <a:tr h="180263">
                <a:tc>
                  <a:txBody>
                    <a:bodyPr/>
                    <a:lstStyle/>
                    <a:p>
                      <a:pPr algn="ctr" fontAlgn="ctr"/>
                      <a:r>
                        <a:rPr lang="fr-FR" sz="700" u="sng" strike="noStrike">
                          <a:effectLst/>
                          <a:hlinkClick r:id="rId19"/>
                        </a:rPr>
                        <a:t>23940</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d'un centre de profit tourisme / hôtellerie / restauration</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164066635"/>
                  </a:ext>
                </a:extLst>
              </a:tr>
              <a:tr h="180263">
                <a:tc>
                  <a:txBody>
                    <a:bodyPr/>
                    <a:lstStyle/>
                    <a:p>
                      <a:pPr algn="ctr" fontAlgn="ctr"/>
                      <a:r>
                        <a:rPr lang="fr-FR" sz="700" u="sng" strike="noStrike">
                          <a:effectLst/>
                          <a:hlinkClick r:id="rId20"/>
                        </a:rPr>
                        <a:t>29983</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Licence Professionnelle - Métiers du tourisme et des loisirs (fiche nationale)</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4023417304"/>
                  </a:ext>
                </a:extLst>
              </a:tr>
              <a:tr h="180263">
                <a:tc>
                  <a:txBody>
                    <a:bodyPr/>
                    <a:lstStyle/>
                    <a:p>
                      <a:pPr algn="ctr" fontAlgn="ctr"/>
                      <a:r>
                        <a:rPr lang="fr-FR" sz="700" u="sng" strike="noStrike">
                          <a:effectLst/>
                          <a:hlinkClick r:id="rId21"/>
                        </a:rPr>
                        <a:t>29987</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dirty="0">
                          <a:effectLst/>
                        </a:rPr>
                        <a:t>Licence Professionnelle - Tourisme et loisirs sportifs (fiche nationale)</a:t>
                      </a:r>
                      <a:endParaRPr lang="fr-FR" sz="12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331656099"/>
                  </a:ext>
                </a:extLst>
              </a:tr>
              <a:tr h="346336">
                <a:tc>
                  <a:txBody>
                    <a:bodyPr/>
                    <a:lstStyle/>
                    <a:p>
                      <a:pPr algn="ctr" fontAlgn="ctr"/>
                      <a:r>
                        <a:rPr lang="fr-FR" sz="700" u="sng" strike="noStrike">
                          <a:effectLst/>
                          <a:hlinkClick r:id="rId22"/>
                        </a:rPr>
                        <a:t>29982</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dirty="0">
                          <a:effectLst/>
                        </a:rPr>
                        <a:t>Licence Professionnelle - Métiers du tourisme : communication et valorisation des territoires </a:t>
                      </a:r>
                      <a:endParaRPr lang="fr-FR" sz="12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571539251"/>
                  </a:ext>
                </a:extLst>
              </a:tr>
              <a:tr h="180263">
                <a:tc>
                  <a:txBody>
                    <a:bodyPr/>
                    <a:lstStyle/>
                    <a:p>
                      <a:pPr algn="ctr" fontAlgn="ctr"/>
                      <a:r>
                        <a:rPr lang="fr-FR" sz="700" u="sng" strike="noStrike">
                          <a:effectLst/>
                          <a:hlinkClick r:id="rId23"/>
                        </a:rPr>
                        <a:t>29980</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Licence Professionnelle - Métiers du tourisme : commercialisation des produits touristiques</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311611758"/>
                  </a:ext>
                </a:extLst>
              </a:tr>
              <a:tr h="180263">
                <a:tc>
                  <a:txBody>
                    <a:bodyPr/>
                    <a:lstStyle/>
                    <a:p>
                      <a:pPr algn="ctr" fontAlgn="ctr"/>
                      <a:r>
                        <a:rPr lang="fr-FR" sz="700" u="sng" strike="noStrike">
                          <a:effectLst/>
                          <a:hlinkClick r:id="rId24"/>
                        </a:rPr>
                        <a:t>29828</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du tourisme et des voyages</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113728419"/>
                  </a:ext>
                </a:extLst>
              </a:tr>
              <a:tr h="180263">
                <a:tc>
                  <a:txBody>
                    <a:bodyPr/>
                    <a:lstStyle/>
                    <a:p>
                      <a:pPr algn="ctr" fontAlgn="ctr"/>
                      <a:r>
                        <a:rPr lang="fr-FR" sz="700" u="sng" strike="noStrike">
                          <a:effectLst/>
                          <a:hlinkClick r:id="rId25"/>
                        </a:rPr>
                        <a:t>26825</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de service en hôtellerie, tourisme et restauration</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198640762"/>
                  </a:ext>
                </a:extLst>
              </a:tr>
              <a:tr h="180263">
                <a:tc>
                  <a:txBody>
                    <a:bodyPr/>
                    <a:lstStyle/>
                    <a:p>
                      <a:pPr algn="ctr" fontAlgn="ctr"/>
                      <a:r>
                        <a:rPr lang="fr-FR" sz="700" u="sng" strike="noStrike">
                          <a:effectLst/>
                          <a:hlinkClick r:id="rId26"/>
                        </a:rPr>
                        <a:t>22994</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en marketing et développement commercial</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946827336"/>
                  </a:ext>
                </a:extLst>
              </a:tr>
              <a:tr h="180263">
                <a:tc>
                  <a:txBody>
                    <a:bodyPr/>
                    <a:lstStyle/>
                    <a:p>
                      <a:pPr algn="ctr" fontAlgn="ctr"/>
                      <a:r>
                        <a:rPr lang="fr-FR" sz="700" u="sng" strike="noStrike">
                          <a:effectLst/>
                          <a:hlinkClick r:id="rId27"/>
                        </a:rPr>
                        <a:t>34884</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DIPLOVIS - Diplôme en gestion et marketing</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047355507"/>
                  </a:ext>
                </a:extLst>
              </a:tr>
              <a:tr h="180263">
                <a:tc>
                  <a:txBody>
                    <a:bodyPr/>
                    <a:lstStyle/>
                    <a:p>
                      <a:pPr algn="ctr" fontAlgn="ctr"/>
                      <a:r>
                        <a:rPr lang="fr-FR" sz="700" u="sng" strike="noStrike">
                          <a:effectLst/>
                          <a:hlinkClick r:id="rId28"/>
                        </a:rPr>
                        <a:t>35025</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DIPLOVIS - Responsable du marketing et du développement commercial</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2276004697"/>
                  </a:ext>
                </a:extLst>
              </a:tr>
              <a:tr h="180263">
                <a:tc>
                  <a:txBody>
                    <a:bodyPr/>
                    <a:lstStyle/>
                    <a:p>
                      <a:pPr algn="ctr" fontAlgn="ctr"/>
                      <a:r>
                        <a:rPr lang="fr-FR" sz="700" u="sng" strike="noStrike">
                          <a:effectLst/>
                          <a:hlinkClick r:id="rId29"/>
                        </a:rPr>
                        <a:t>31923</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commercial et marketing</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3361525847"/>
                  </a:ext>
                </a:extLst>
              </a:tr>
              <a:tr h="180263">
                <a:tc>
                  <a:txBody>
                    <a:bodyPr/>
                    <a:lstStyle/>
                    <a:p>
                      <a:pPr algn="ctr" fontAlgn="ctr"/>
                      <a:r>
                        <a:rPr lang="fr-FR" sz="700" u="sng" strike="noStrike">
                          <a:effectLst/>
                          <a:hlinkClick r:id="rId30"/>
                        </a:rPr>
                        <a:t>28675</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commercial(e) et marketing digital</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01744966"/>
                  </a:ext>
                </a:extLst>
              </a:tr>
              <a:tr h="180263">
                <a:tc>
                  <a:txBody>
                    <a:bodyPr/>
                    <a:lstStyle/>
                    <a:p>
                      <a:pPr algn="ctr" fontAlgn="ctr"/>
                      <a:r>
                        <a:rPr lang="fr-FR" sz="700" u="sng" strike="noStrike">
                          <a:effectLst/>
                          <a:hlinkClick r:id="rId31"/>
                        </a:rPr>
                        <a:t>18000</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a:effectLst/>
                        </a:rPr>
                        <a:t>Responsable marketing et commercial</a:t>
                      </a:r>
                      <a:endParaRPr lang="fr-FR" sz="1200" b="0" i="0" u="none" strike="noStrike">
                        <a:solidFill>
                          <a:srgbClr val="000000"/>
                        </a:solidFill>
                        <a:effectLst/>
                        <a:latin typeface="Arial" panose="020B0604020202020204" pitchFamily="34" charset="0"/>
                      </a:endParaRPr>
                    </a:p>
                  </a:txBody>
                  <a:tcPr marL="4235" marR="4235" marT="4235" marB="0" anchor="ctr"/>
                </a:tc>
                <a:tc>
                  <a:txBody>
                    <a:bodyPr/>
                    <a:lstStyle/>
                    <a:p>
                      <a:pPr algn="ctr" fontAlgn="ctr"/>
                      <a:r>
                        <a:rPr lang="fr-FR" sz="700" u="none" strike="noStrike">
                          <a:effectLst/>
                        </a:rPr>
                        <a:t>6</a:t>
                      </a:r>
                      <a:endParaRPr lang="fr-FR" sz="700" b="0" i="0" u="none" strike="noStrike">
                        <a:solidFill>
                          <a:srgbClr val="000000"/>
                        </a:solidFill>
                        <a:effectLst/>
                        <a:latin typeface="Arial" panose="020B0604020202020204" pitchFamily="34" charset="0"/>
                      </a:endParaRPr>
                    </a:p>
                  </a:txBody>
                  <a:tcPr marL="4235" marR="4235" marT="4235" marB="0" anchor="ctr"/>
                </a:tc>
                <a:extLst>
                  <a:ext uri="{0D108BD9-81ED-4DB2-BD59-A6C34878D82A}">
                    <a16:rowId xmlns:a16="http://schemas.microsoft.com/office/drawing/2014/main" val="1499785744"/>
                  </a:ext>
                </a:extLst>
              </a:tr>
              <a:tr h="180263">
                <a:tc>
                  <a:txBody>
                    <a:bodyPr/>
                    <a:lstStyle/>
                    <a:p>
                      <a:pPr algn="ctr" fontAlgn="ctr"/>
                      <a:r>
                        <a:rPr lang="fr-FR" sz="700" u="sng" strike="noStrike">
                          <a:effectLst/>
                          <a:hlinkClick r:id="rId32"/>
                        </a:rPr>
                        <a:t>RS 2664</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200" u="none" strike="noStrike" dirty="0">
                          <a:effectLst/>
                        </a:rPr>
                        <a:t>Certification professionnelle management opérationnel de la relation de service tourisme</a:t>
                      </a:r>
                      <a:endParaRPr lang="fr-FR" sz="12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t"/>
                      <a:r>
                        <a:rPr lang="fr-FR" sz="700" u="none" strike="noStrike">
                          <a:effectLst/>
                        </a:rPr>
                        <a:t> - </a:t>
                      </a:r>
                      <a:endParaRPr lang="fr-FR" sz="700" b="0" i="0" u="none" strike="noStrike">
                        <a:solidFill>
                          <a:srgbClr val="000000"/>
                        </a:solidFill>
                        <a:effectLst/>
                        <a:latin typeface="Arial" panose="020B0604020202020204" pitchFamily="34" charset="0"/>
                      </a:endParaRPr>
                    </a:p>
                  </a:txBody>
                  <a:tcPr marL="4235" marR="4235" marT="4235" marB="0"/>
                </a:tc>
                <a:extLst>
                  <a:ext uri="{0D108BD9-81ED-4DB2-BD59-A6C34878D82A}">
                    <a16:rowId xmlns:a16="http://schemas.microsoft.com/office/drawing/2014/main" val="2357604461"/>
                  </a:ext>
                </a:extLst>
              </a:tr>
              <a:tr h="171621">
                <a:tc>
                  <a:txBody>
                    <a:bodyPr/>
                    <a:lstStyle/>
                    <a:p>
                      <a:pPr algn="ctr" fontAlgn="ctr"/>
                      <a:r>
                        <a:rPr lang="fr-FR" sz="700" u="sng" strike="noStrike">
                          <a:effectLst/>
                          <a:hlinkClick r:id="rId33"/>
                        </a:rPr>
                        <a:t>RS 2627</a:t>
                      </a:r>
                      <a:endParaRPr lang="fr-FR" sz="700" b="0" i="0" u="sng" strike="noStrike">
                        <a:solidFill>
                          <a:srgbClr val="0563C1"/>
                        </a:solidFill>
                        <a:effectLst/>
                        <a:latin typeface="Calibri" panose="020F0502020204030204" pitchFamily="34" charset="0"/>
                      </a:endParaRPr>
                    </a:p>
                  </a:txBody>
                  <a:tcPr marL="4235" marR="4235" marT="4235" marB="0" anchor="ctr"/>
                </a:tc>
                <a:tc>
                  <a:txBody>
                    <a:bodyPr/>
                    <a:lstStyle/>
                    <a:p>
                      <a:pPr algn="l" fontAlgn="ctr"/>
                      <a:r>
                        <a:rPr lang="fr-FR" sz="1100" u="none" strike="noStrike" dirty="0">
                          <a:effectLst/>
                        </a:rPr>
                        <a:t>Certification professionnelle relation de service tourisme</a:t>
                      </a:r>
                      <a:endParaRPr lang="fr-FR" sz="1100" b="0" i="0" u="none" strike="noStrike" dirty="0">
                        <a:solidFill>
                          <a:srgbClr val="000000"/>
                        </a:solidFill>
                        <a:effectLst/>
                        <a:latin typeface="Arial" panose="020B0604020202020204" pitchFamily="34" charset="0"/>
                      </a:endParaRPr>
                    </a:p>
                  </a:txBody>
                  <a:tcPr marL="4235" marR="4235" marT="4235" marB="0" anchor="ctr"/>
                </a:tc>
                <a:tc>
                  <a:txBody>
                    <a:bodyPr/>
                    <a:lstStyle/>
                    <a:p>
                      <a:pPr algn="ctr" fontAlgn="t"/>
                      <a:r>
                        <a:rPr lang="fr-FR" sz="700" u="none" strike="noStrike" dirty="0">
                          <a:effectLst/>
                        </a:rPr>
                        <a:t> - </a:t>
                      </a:r>
                      <a:endParaRPr lang="fr-FR" sz="700" b="0" i="0" u="none" strike="noStrike" dirty="0">
                        <a:solidFill>
                          <a:srgbClr val="000000"/>
                        </a:solidFill>
                        <a:effectLst/>
                        <a:latin typeface="Arial" panose="020B0604020202020204" pitchFamily="34" charset="0"/>
                      </a:endParaRPr>
                    </a:p>
                  </a:txBody>
                  <a:tcPr marL="4235" marR="4235" marT="4235" marB="0"/>
                </a:tc>
                <a:extLst>
                  <a:ext uri="{0D108BD9-81ED-4DB2-BD59-A6C34878D82A}">
                    <a16:rowId xmlns:a16="http://schemas.microsoft.com/office/drawing/2014/main" val="3448656061"/>
                  </a:ext>
                </a:extLst>
              </a:tr>
            </a:tbl>
          </a:graphicData>
        </a:graphic>
      </p:graphicFrame>
    </p:spTree>
    <p:extLst>
      <p:ext uri="{BB962C8B-B14F-4D97-AF65-F5344CB8AC3E}">
        <p14:creationId xmlns:p14="http://schemas.microsoft.com/office/powerpoint/2010/main" val="1776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44B3298-239D-4C8C-9E63-F8B1131CAE54}"/>
              </a:ext>
            </a:extLst>
          </p:cNvPr>
          <p:cNvSpPr>
            <a:spLocks noGrp="1"/>
          </p:cNvSpPr>
          <p:nvPr>
            <p:ph type="body" sz="quarter" idx="19"/>
          </p:nvPr>
        </p:nvSpPr>
        <p:spPr>
          <a:xfrm>
            <a:off x="1619654" y="2464089"/>
            <a:ext cx="9434627" cy="504508"/>
          </a:xfrm>
        </p:spPr>
        <p:txBody>
          <a:bodyPr/>
          <a:lstStyle/>
          <a:p>
            <a:r>
              <a:rPr lang="fr-FR" sz="3600" dirty="0"/>
              <a:t>Accompagnement RH :</a:t>
            </a:r>
          </a:p>
          <a:p>
            <a:r>
              <a:rPr lang="fr-FR" sz="3600" dirty="0"/>
              <a:t>les appuis-conseils</a:t>
            </a:r>
          </a:p>
        </p:txBody>
      </p:sp>
      <p:pic>
        <p:nvPicPr>
          <p:cNvPr id="3" name="Image 2">
            <a:extLst>
              <a:ext uri="{FF2B5EF4-FFF2-40B4-BE49-F238E27FC236}">
                <a16:creationId xmlns:a16="http://schemas.microsoft.com/office/drawing/2014/main" id="{DF44E9C6-55D5-4353-947A-B3C87AEE22DE}"/>
              </a:ext>
            </a:extLst>
          </p:cNvPr>
          <p:cNvPicPr>
            <a:picLocks noChangeAspect="1"/>
          </p:cNvPicPr>
          <p:nvPr/>
        </p:nvPicPr>
        <p:blipFill>
          <a:blip r:embed="rId2"/>
          <a:stretch>
            <a:fillRect/>
          </a:stretch>
        </p:blipFill>
        <p:spPr>
          <a:xfrm>
            <a:off x="8913325" y="2464089"/>
            <a:ext cx="1822384" cy="2420464"/>
          </a:xfrm>
          <a:prstGeom prst="rect">
            <a:avLst/>
          </a:prstGeom>
        </p:spPr>
      </p:pic>
    </p:spTree>
    <p:extLst>
      <p:ext uri="{BB962C8B-B14F-4D97-AF65-F5344CB8AC3E}">
        <p14:creationId xmlns:p14="http://schemas.microsoft.com/office/powerpoint/2010/main" val="67746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Les prestations d’appui-conseil</a:t>
            </a:r>
          </a:p>
        </p:txBody>
      </p:sp>
      <p:sp>
        <p:nvSpPr>
          <p:cNvPr id="5" name="ZoneTexte 4">
            <a:extLst>
              <a:ext uri="{FF2B5EF4-FFF2-40B4-BE49-F238E27FC236}">
                <a16:creationId xmlns:a16="http://schemas.microsoft.com/office/drawing/2014/main" id="{C585CD8A-C021-4254-85A7-DB76C5AEA5C8}"/>
              </a:ext>
            </a:extLst>
          </p:cNvPr>
          <p:cNvSpPr txBox="1"/>
          <p:nvPr/>
        </p:nvSpPr>
        <p:spPr>
          <a:xfrm>
            <a:off x="380074" y="1316406"/>
            <a:ext cx="4744376" cy="4396075"/>
          </a:xfrm>
          <a:prstGeom prst="rect">
            <a:avLst/>
          </a:prstGeom>
          <a:noFill/>
        </p:spPr>
        <p:txBody>
          <a:bodyPr wrap="square">
            <a:spAutoFit/>
          </a:bodyPr>
          <a:lstStyle/>
          <a:p>
            <a:pPr>
              <a:lnSpc>
                <a:spcPts val="2600"/>
              </a:lnSpc>
            </a:pPr>
            <a:r>
              <a:rPr lang="fr-FR" sz="1600" b="0" i="0" dirty="0">
                <a:effectLst/>
              </a:rPr>
              <a:t>Professionnaliser vos pratiques RH</a:t>
            </a:r>
          </a:p>
          <a:p>
            <a:pPr>
              <a:lnSpc>
                <a:spcPts val="2600"/>
              </a:lnSpc>
            </a:pPr>
            <a:endParaRPr lang="fr-FR" sz="1600" b="0" i="0" dirty="0">
              <a:effectLst/>
            </a:endParaRPr>
          </a:p>
          <a:p>
            <a:pPr>
              <a:lnSpc>
                <a:spcPts val="2600"/>
              </a:lnSpc>
            </a:pPr>
            <a:r>
              <a:rPr lang="fr-FR" sz="1600" b="0" i="0" dirty="0">
                <a:effectLst/>
              </a:rPr>
              <a:t>Initier ou consolider votre transformation digitale</a:t>
            </a:r>
          </a:p>
          <a:p>
            <a:pPr>
              <a:lnSpc>
                <a:spcPts val="2600"/>
              </a:lnSpc>
            </a:pPr>
            <a:endParaRPr lang="fr-FR" sz="1600" b="0" i="0" dirty="0">
              <a:effectLst/>
            </a:endParaRPr>
          </a:p>
          <a:p>
            <a:pPr>
              <a:lnSpc>
                <a:spcPts val="2600"/>
              </a:lnSpc>
            </a:pPr>
            <a:r>
              <a:rPr lang="fr-FR" sz="1600" dirty="0"/>
              <a:t>A</a:t>
            </a:r>
            <a:r>
              <a:rPr lang="fr-FR" sz="1600" b="0" i="0" dirty="0">
                <a:effectLst/>
              </a:rPr>
              <a:t>dapter vos ressources aux besoins</a:t>
            </a:r>
          </a:p>
          <a:p>
            <a:pPr>
              <a:lnSpc>
                <a:spcPts val="2600"/>
              </a:lnSpc>
            </a:pPr>
            <a:r>
              <a:rPr lang="fr-FR" sz="1600" dirty="0"/>
              <a:t>D</a:t>
            </a:r>
            <a:r>
              <a:rPr lang="fr-FR" sz="1600" b="0" i="0" dirty="0">
                <a:effectLst/>
              </a:rPr>
              <a:t>évelopper les compétences de vos collaborateurs</a:t>
            </a:r>
          </a:p>
          <a:p>
            <a:pPr>
              <a:lnSpc>
                <a:spcPts val="2600"/>
              </a:lnSpc>
            </a:pPr>
            <a:endParaRPr lang="fr-FR" sz="1600" b="0" i="0" dirty="0">
              <a:effectLst/>
            </a:endParaRPr>
          </a:p>
          <a:p>
            <a:pPr>
              <a:lnSpc>
                <a:spcPts val="2600"/>
              </a:lnSpc>
            </a:pPr>
            <a:r>
              <a:rPr lang="fr-FR" sz="1600" dirty="0"/>
              <a:t>E</a:t>
            </a:r>
            <a:r>
              <a:rPr lang="fr-FR" sz="1600" b="0" i="0" dirty="0">
                <a:effectLst/>
              </a:rPr>
              <a:t>valuer vos impacts économiques, sociaux ou environnementaux pour mettre en place une démarche RSE</a:t>
            </a:r>
          </a:p>
          <a:p>
            <a:pPr>
              <a:lnSpc>
                <a:spcPts val="2600"/>
              </a:lnSpc>
            </a:pPr>
            <a:endParaRPr lang="fr-FR" sz="1600" dirty="0"/>
          </a:p>
          <a:p>
            <a:pPr>
              <a:lnSpc>
                <a:spcPts val="2600"/>
              </a:lnSpc>
            </a:pPr>
            <a:r>
              <a:rPr lang="fr-FR" sz="1600" b="0" i="0" dirty="0">
                <a:effectLst/>
              </a:rPr>
              <a:t>Plus d’informations sur le site </a:t>
            </a:r>
            <a:r>
              <a:rPr lang="fr-FR" b="0" i="0" dirty="0">
                <a:effectLst/>
                <a:hlinkClick r:id="rId2"/>
              </a:rPr>
              <a:t>afdas</a:t>
            </a:r>
            <a:r>
              <a:rPr lang="fr-FR" sz="1600" b="0" i="0" dirty="0">
                <a:effectLst/>
                <a:hlinkClick r:id="rId2"/>
              </a:rPr>
              <a:t>.com</a:t>
            </a:r>
            <a:endParaRPr lang="fr-FR" sz="2000" b="0" i="0" dirty="0">
              <a:effectLst/>
            </a:endParaRPr>
          </a:p>
        </p:txBody>
      </p:sp>
      <p:graphicFrame>
        <p:nvGraphicFramePr>
          <p:cNvPr id="3" name="Diagramme 2">
            <a:extLst>
              <a:ext uri="{FF2B5EF4-FFF2-40B4-BE49-F238E27FC236}">
                <a16:creationId xmlns:a16="http://schemas.microsoft.com/office/drawing/2014/main" id="{66809F3A-4E72-44FB-B717-FAAAEE1E11B5}"/>
              </a:ext>
            </a:extLst>
          </p:cNvPr>
          <p:cNvGraphicFramePr/>
          <p:nvPr/>
        </p:nvGraphicFramePr>
        <p:xfrm>
          <a:off x="4064000" y="12824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87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44B3298-239D-4C8C-9E63-F8B1131CAE54}"/>
              </a:ext>
            </a:extLst>
          </p:cNvPr>
          <p:cNvSpPr>
            <a:spLocks noGrp="1"/>
          </p:cNvSpPr>
          <p:nvPr>
            <p:ph type="body" sz="quarter" idx="19"/>
          </p:nvPr>
        </p:nvSpPr>
        <p:spPr>
          <a:xfrm>
            <a:off x="1619654" y="2464089"/>
            <a:ext cx="9434627" cy="504508"/>
          </a:xfrm>
        </p:spPr>
        <p:txBody>
          <a:bodyPr/>
          <a:lstStyle/>
          <a:p>
            <a:r>
              <a:rPr lang="fr-FR" sz="3600" dirty="0"/>
              <a:t>Nouveau !</a:t>
            </a:r>
          </a:p>
          <a:p>
            <a:r>
              <a:rPr lang="fr-FR" sz="3600" dirty="0"/>
              <a:t>Des offres de services responsables </a:t>
            </a:r>
          </a:p>
        </p:txBody>
      </p:sp>
      <p:pic>
        <p:nvPicPr>
          <p:cNvPr id="5" name="Image 4">
            <a:extLst>
              <a:ext uri="{FF2B5EF4-FFF2-40B4-BE49-F238E27FC236}">
                <a16:creationId xmlns:a16="http://schemas.microsoft.com/office/drawing/2014/main" id="{B7E0CDA1-FEB4-4AFB-8ACB-B791F588A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349" y="3722594"/>
            <a:ext cx="4083545" cy="2397595"/>
          </a:xfrm>
          <a:prstGeom prst="rect">
            <a:avLst/>
          </a:prstGeom>
        </p:spPr>
      </p:pic>
    </p:spTree>
    <p:extLst>
      <p:ext uri="{BB962C8B-B14F-4D97-AF65-F5344CB8AC3E}">
        <p14:creationId xmlns:p14="http://schemas.microsoft.com/office/powerpoint/2010/main" val="858583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6599A00-FCB2-4D40-A0BC-DA5BB1213F9A}"/>
              </a:ext>
            </a:extLst>
          </p:cNvPr>
          <p:cNvSpPr>
            <a:spLocks noGrp="1"/>
          </p:cNvSpPr>
          <p:nvPr>
            <p:ph type="body" sz="quarter" idx="18"/>
          </p:nvPr>
        </p:nvSpPr>
        <p:spPr>
          <a:xfrm>
            <a:off x="380074" y="191989"/>
            <a:ext cx="11188149" cy="852032"/>
          </a:xfrm>
        </p:spPr>
        <p:txBody>
          <a:bodyPr/>
          <a:lstStyle/>
          <a:p>
            <a:r>
              <a:rPr lang="fr-FR" sz="4800" dirty="0"/>
              <a:t>Comprendre, prévenir, agir …</a:t>
            </a:r>
          </a:p>
        </p:txBody>
      </p:sp>
      <p:sp>
        <p:nvSpPr>
          <p:cNvPr id="5" name="ZoneTexte 4">
            <a:extLst>
              <a:ext uri="{FF2B5EF4-FFF2-40B4-BE49-F238E27FC236}">
                <a16:creationId xmlns:a16="http://schemas.microsoft.com/office/drawing/2014/main" id="{C585CD8A-C021-4254-85A7-DB76C5AEA5C8}"/>
              </a:ext>
            </a:extLst>
          </p:cNvPr>
          <p:cNvSpPr txBox="1"/>
          <p:nvPr/>
        </p:nvSpPr>
        <p:spPr>
          <a:xfrm>
            <a:off x="380074" y="1557585"/>
            <a:ext cx="5778631" cy="3970318"/>
          </a:xfrm>
          <a:prstGeom prst="rect">
            <a:avLst/>
          </a:prstGeom>
          <a:noFill/>
        </p:spPr>
        <p:txBody>
          <a:bodyPr wrap="square">
            <a:spAutoFit/>
          </a:bodyPr>
          <a:lstStyle/>
          <a:p>
            <a:pPr marL="0" indent="0" algn="ctr">
              <a:buNone/>
            </a:pPr>
            <a:r>
              <a:rPr lang="fr-FR" sz="1800" dirty="0"/>
              <a:t>… en faveur de la lutte contre les violences et les harcèlements sexistes et sexuels </a:t>
            </a:r>
            <a:r>
              <a:rPr lang="fr-FR" sz="1800" dirty="0">
                <a:hlinkClick r:id="rId2"/>
              </a:rPr>
              <a:t>VHSS</a:t>
            </a:r>
            <a:r>
              <a:rPr lang="fr-FR" sz="1800" dirty="0"/>
              <a:t> dans les relations de travail</a:t>
            </a:r>
          </a:p>
          <a:p>
            <a:pPr marL="0" indent="0" algn="ctr">
              <a:buNone/>
            </a:pPr>
            <a:endParaRPr lang="fr-FR" dirty="0"/>
          </a:p>
          <a:p>
            <a:pPr marL="0" indent="0" algn="ctr">
              <a:buNone/>
            </a:pPr>
            <a:r>
              <a:rPr lang="fr-FR" sz="1800" dirty="0"/>
              <a:t>… en faveur de la </a:t>
            </a:r>
            <a:r>
              <a:rPr lang="fr-FR" sz="1800" dirty="0">
                <a:hlinkClick r:id="rId3"/>
              </a:rPr>
              <a:t>transition écologique</a:t>
            </a:r>
            <a:endParaRPr lang="fr-FR" sz="1800" dirty="0"/>
          </a:p>
          <a:p>
            <a:pPr marL="0" indent="0" algn="ctr">
              <a:buNone/>
            </a:pPr>
            <a:endParaRPr lang="fr-FR" dirty="0"/>
          </a:p>
          <a:p>
            <a:pPr marL="0" indent="0" algn="ctr">
              <a:buNone/>
            </a:pPr>
            <a:r>
              <a:rPr lang="fr-FR" dirty="0"/>
              <a:t>… e</a:t>
            </a:r>
            <a:r>
              <a:rPr lang="fr-FR" sz="1800" dirty="0"/>
              <a:t>n faveur de l’</a:t>
            </a:r>
            <a:r>
              <a:rPr lang="fr-FR" sz="1800" dirty="0">
                <a:hlinkClick r:id="rId4"/>
              </a:rPr>
              <a:t>égalité professionnelle</a:t>
            </a:r>
            <a:endParaRPr lang="fr-FR" sz="1800" dirty="0"/>
          </a:p>
          <a:p>
            <a:pPr marL="0" indent="0" algn="ctr">
              <a:buNone/>
            </a:pPr>
            <a:endParaRPr lang="fr-FR" dirty="0"/>
          </a:p>
          <a:p>
            <a:pPr marL="0" indent="0" algn="ctr">
              <a:buNone/>
            </a:pPr>
            <a:r>
              <a:rPr lang="fr-FR" dirty="0"/>
              <a:t>… e</a:t>
            </a:r>
            <a:r>
              <a:rPr lang="fr-FR" sz="1800" dirty="0"/>
              <a:t>n faveur du </a:t>
            </a:r>
            <a:r>
              <a:rPr lang="fr-FR" sz="1800" dirty="0">
                <a:hlinkClick r:id="rId5"/>
              </a:rPr>
              <a:t>handicap</a:t>
            </a:r>
            <a:endParaRPr lang="fr-FR" sz="1800" dirty="0"/>
          </a:p>
          <a:p>
            <a:pPr marL="0" indent="0" algn="ctr">
              <a:buNone/>
            </a:pPr>
            <a:endParaRPr lang="fr-FR" dirty="0"/>
          </a:p>
          <a:p>
            <a:pPr marL="0" indent="0" algn="ctr">
              <a:buNone/>
            </a:pPr>
            <a:r>
              <a:rPr lang="fr-FR" dirty="0"/>
              <a:t>… p</a:t>
            </a:r>
            <a:r>
              <a:rPr lang="fr-FR" sz="1800" dirty="0"/>
              <a:t>our prévenir les </a:t>
            </a:r>
            <a:r>
              <a:rPr lang="fr-FR" sz="1800" dirty="0">
                <a:hlinkClick r:id="rId6"/>
              </a:rPr>
              <a:t>cybermenaces</a:t>
            </a:r>
            <a:endParaRPr lang="fr-FR" sz="1800" dirty="0"/>
          </a:p>
          <a:p>
            <a:pPr marL="0" indent="0" algn="ctr">
              <a:buNone/>
            </a:pPr>
            <a:endParaRPr lang="fr-FR" sz="1800" dirty="0"/>
          </a:p>
          <a:p>
            <a:pPr marL="0" indent="0" algn="ctr">
              <a:buNone/>
            </a:pPr>
            <a:endParaRPr lang="fr-FR" dirty="0"/>
          </a:p>
          <a:p>
            <a:pPr marL="0" indent="0" algn="ctr">
              <a:buNone/>
            </a:pPr>
            <a:endParaRPr lang="fr-FR" sz="1800" dirty="0"/>
          </a:p>
        </p:txBody>
      </p:sp>
      <p:pic>
        <p:nvPicPr>
          <p:cNvPr id="6" name="Image 5">
            <a:extLst>
              <a:ext uri="{FF2B5EF4-FFF2-40B4-BE49-F238E27FC236}">
                <a16:creationId xmlns:a16="http://schemas.microsoft.com/office/drawing/2014/main" id="{726487E9-BEBC-4DB8-AEDB-0CAF74C933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6507" y="5061656"/>
            <a:ext cx="2725847" cy="1600442"/>
          </a:xfrm>
          <a:prstGeom prst="rect">
            <a:avLst/>
          </a:prstGeom>
        </p:spPr>
      </p:pic>
      <p:sp>
        <p:nvSpPr>
          <p:cNvPr id="7" name="ZoneTexte 6">
            <a:extLst>
              <a:ext uri="{FF2B5EF4-FFF2-40B4-BE49-F238E27FC236}">
                <a16:creationId xmlns:a16="http://schemas.microsoft.com/office/drawing/2014/main" id="{2F63FA93-5A94-43A9-844D-ACBE6A712F5D}"/>
              </a:ext>
            </a:extLst>
          </p:cNvPr>
          <p:cNvSpPr txBox="1"/>
          <p:nvPr/>
        </p:nvSpPr>
        <p:spPr>
          <a:xfrm>
            <a:off x="6096000" y="1454566"/>
            <a:ext cx="5532891" cy="400110"/>
          </a:xfrm>
          <a:prstGeom prst="rect">
            <a:avLst/>
          </a:prstGeom>
          <a:noFill/>
        </p:spPr>
        <p:txBody>
          <a:bodyPr wrap="square">
            <a:spAutoFit/>
          </a:bodyPr>
          <a:lstStyle/>
          <a:p>
            <a:pPr marL="0" indent="0" algn="ctr">
              <a:buNone/>
            </a:pPr>
            <a:r>
              <a:rPr lang="fr-FR" sz="2000" b="1" dirty="0">
                <a:solidFill>
                  <a:srgbClr val="FF5800"/>
                </a:solidFill>
                <a:latin typeface="Arial Black" panose="020B0A04020102020204" pitchFamily="34" charset="0"/>
              </a:rPr>
              <a:t>Des offres de services « à tiroirs »</a:t>
            </a:r>
          </a:p>
        </p:txBody>
      </p:sp>
      <p:graphicFrame>
        <p:nvGraphicFramePr>
          <p:cNvPr id="4" name="Diagramme 3">
            <a:extLst>
              <a:ext uri="{FF2B5EF4-FFF2-40B4-BE49-F238E27FC236}">
                <a16:creationId xmlns:a16="http://schemas.microsoft.com/office/drawing/2014/main" id="{CC7CAE43-CBE1-4AF6-B464-723535CA9C7D}"/>
              </a:ext>
            </a:extLst>
          </p:cNvPr>
          <p:cNvGraphicFramePr/>
          <p:nvPr>
            <p:extLst>
              <p:ext uri="{D42A27DB-BD31-4B8C-83A1-F6EECF244321}">
                <p14:modId xmlns:p14="http://schemas.microsoft.com/office/powerpoint/2010/main" val="296298730"/>
              </p:ext>
            </p:extLst>
          </p:nvPr>
        </p:nvGraphicFramePr>
        <p:xfrm>
          <a:off x="5476413" y="1968130"/>
          <a:ext cx="7032956" cy="43405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9288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1C271E8-9559-4D5D-A076-E25EED35FB53}"/>
              </a:ext>
            </a:extLst>
          </p:cNvPr>
          <p:cNvGraphicFramePr>
            <a:graphicFrameLocks noGrp="1"/>
          </p:cNvGraphicFramePr>
          <p:nvPr/>
        </p:nvGraphicFramePr>
        <p:xfrm>
          <a:off x="4872393" y="170736"/>
          <a:ext cx="7083045" cy="6462071"/>
        </p:xfrm>
        <a:graphic>
          <a:graphicData uri="http://schemas.openxmlformats.org/drawingml/2006/table">
            <a:tbl>
              <a:tblPr firstRow="1" bandRow="1">
                <a:tableStyleId>{5C22544A-7EE6-4342-B048-85BDC9FD1C3A}</a:tableStyleId>
              </a:tblPr>
              <a:tblGrid>
                <a:gridCol w="4528651">
                  <a:extLst>
                    <a:ext uri="{9D8B030D-6E8A-4147-A177-3AD203B41FA5}">
                      <a16:colId xmlns:a16="http://schemas.microsoft.com/office/drawing/2014/main" val="20000"/>
                    </a:ext>
                  </a:extLst>
                </a:gridCol>
                <a:gridCol w="2554394">
                  <a:extLst>
                    <a:ext uri="{9D8B030D-6E8A-4147-A177-3AD203B41FA5}">
                      <a16:colId xmlns:a16="http://schemas.microsoft.com/office/drawing/2014/main" val="20001"/>
                    </a:ext>
                  </a:extLst>
                </a:gridCol>
              </a:tblGrid>
              <a:tr h="395718">
                <a:tc>
                  <a:txBody>
                    <a:bodyPr/>
                    <a:lstStyle/>
                    <a:p>
                      <a:pPr algn="ctr" fontAlgn="ctr"/>
                      <a:r>
                        <a:rPr lang="fr-FR" sz="1800" u="none" strike="noStrike">
                          <a:effectLst/>
                        </a:rPr>
                        <a:t>Branche</a:t>
                      </a:r>
                      <a:endParaRPr lang="fr-FR" sz="1800" b="1" i="0" u="none" strike="noStrike">
                        <a:solidFill>
                          <a:srgbClr val="FFFFFF"/>
                        </a:solidFill>
                        <a:effectLst/>
                        <a:latin typeface="Calibri" panose="020F0502020204030204" pitchFamily="34" charset="0"/>
                      </a:endParaRPr>
                    </a:p>
                  </a:txBody>
                  <a:tcPr marL="10431" marR="10431" marT="10432" marB="0" anchor="ctr"/>
                </a:tc>
                <a:tc>
                  <a:txBody>
                    <a:bodyPr/>
                    <a:lstStyle/>
                    <a:p>
                      <a:pPr algn="ctr" fontAlgn="ctr"/>
                      <a:r>
                        <a:rPr lang="fr-FR" sz="1800" u="none" strike="noStrike" dirty="0">
                          <a:effectLst/>
                        </a:rPr>
                        <a:t>Total</a:t>
                      </a:r>
                      <a:endParaRPr lang="fr-FR" sz="1800" b="1" i="0" u="none" strike="noStrike" dirty="0">
                        <a:solidFill>
                          <a:srgbClr val="FFFFFF"/>
                        </a:solidFill>
                        <a:effectLst/>
                        <a:latin typeface="Calibri" panose="020F0502020204030204" pitchFamily="34" charset="0"/>
                      </a:endParaRPr>
                    </a:p>
                  </a:txBody>
                  <a:tcPr marL="10431" marR="10431" marT="10432" marB="0" anchor="ctr"/>
                </a:tc>
                <a:extLst>
                  <a:ext uri="{0D108BD9-81ED-4DB2-BD59-A6C34878D82A}">
                    <a16:rowId xmlns:a16="http://schemas.microsoft.com/office/drawing/2014/main" val="10001"/>
                  </a:ext>
                </a:extLst>
              </a:tr>
              <a:tr h="395718">
                <a:tc>
                  <a:txBody>
                    <a:bodyPr/>
                    <a:lstStyle/>
                    <a:p>
                      <a:pPr algn="l" fontAlgn="b"/>
                      <a:r>
                        <a:rPr lang="fr-FR" sz="1800" u="none" strike="noStrike">
                          <a:effectLst/>
                        </a:rPr>
                        <a:t>AGENCE DE MANNEQUINS</a:t>
                      </a:r>
                      <a:endParaRPr lang="fr-FR" sz="1800" b="0" i="0" u="none" strike="noStrike">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1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02"/>
                  </a:ext>
                </a:extLst>
              </a:tr>
              <a:tr h="395718">
                <a:tc>
                  <a:txBody>
                    <a:bodyPr/>
                    <a:lstStyle/>
                    <a:p>
                      <a:pPr algn="l" fontAlgn="b"/>
                      <a:r>
                        <a:rPr lang="fr-FR" sz="1800" u="none" strike="noStrike" dirty="0">
                          <a:effectLst/>
                        </a:rPr>
                        <a:t>GOLF</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40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04"/>
                  </a:ext>
                </a:extLst>
              </a:tr>
              <a:tr h="395718">
                <a:tc>
                  <a:txBody>
                    <a:bodyPr/>
                    <a:lstStyle/>
                    <a:p>
                      <a:pPr algn="l" fontAlgn="b"/>
                      <a:r>
                        <a:rPr lang="fr-FR" sz="1800" u="none" strike="noStrike" dirty="0">
                          <a:effectLst/>
                        </a:rPr>
                        <a:t>CASINO</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47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05"/>
                  </a:ext>
                </a:extLst>
              </a:tr>
              <a:tr h="395718">
                <a:tc>
                  <a:txBody>
                    <a:bodyPr/>
                    <a:lstStyle/>
                    <a:p>
                      <a:pPr algn="l" fontAlgn="b"/>
                      <a:r>
                        <a:rPr lang="fr-FR" sz="1800" u="none" strike="noStrike">
                          <a:effectLst/>
                        </a:rPr>
                        <a:t>TELECOM</a:t>
                      </a:r>
                      <a:endParaRPr lang="fr-FR" sz="1800" b="0" i="0" u="none" strike="noStrike">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83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07"/>
                  </a:ext>
                </a:extLst>
              </a:tr>
              <a:tr h="395718">
                <a:tc>
                  <a:txBody>
                    <a:bodyPr/>
                    <a:lstStyle/>
                    <a:p>
                      <a:pPr algn="l" fontAlgn="b"/>
                      <a:r>
                        <a:rPr lang="fr-FR" sz="1800" u="none" strike="noStrike" dirty="0">
                          <a:effectLst/>
                        </a:rPr>
                        <a:t>EDITION</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102</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08"/>
                  </a:ext>
                </a:extLst>
              </a:tr>
              <a:tr h="395718">
                <a:tc>
                  <a:txBody>
                    <a:bodyPr/>
                    <a:lstStyle/>
                    <a:p>
                      <a:pPr algn="l" fontAlgn="b"/>
                      <a:r>
                        <a:rPr lang="fr-FR" sz="1800" u="none" strike="noStrike" dirty="0">
                          <a:effectLst/>
                        </a:rPr>
                        <a:t>CINÉMA</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140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09"/>
                  </a:ext>
                </a:extLst>
              </a:tr>
              <a:tr h="395718">
                <a:tc>
                  <a:txBody>
                    <a:bodyPr/>
                    <a:lstStyle/>
                    <a:p>
                      <a:pPr algn="l" fontAlgn="b"/>
                      <a:r>
                        <a:rPr lang="fr-FR" sz="1800" u="none" strike="noStrike" dirty="0">
                          <a:effectLst/>
                        </a:rPr>
                        <a:t>PRESSE</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150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0"/>
                  </a:ext>
                </a:extLst>
              </a:tr>
              <a:tr h="395718">
                <a:tc>
                  <a:txBody>
                    <a:bodyPr/>
                    <a:lstStyle/>
                    <a:p>
                      <a:pPr algn="l" fontAlgn="b"/>
                      <a:r>
                        <a:rPr lang="fr-FR" sz="1800" b="1" u="none" strike="noStrike" dirty="0">
                          <a:effectLst/>
                        </a:rPr>
                        <a:t>ORGANISME DE TOURISME</a:t>
                      </a:r>
                      <a:endParaRPr lang="fr-FR" sz="1800" b="1"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b="1" u="none" strike="noStrike" dirty="0">
                          <a:effectLst/>
                        </a:rPr>
                        <a:t>             217   </a:t>
                      </a:r>
                      <a:endParaRPr lang="fr-FR" sz="1800" b="1"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1"/>
                  </a:ext>
                </a:extLst>
              </a:tr>
              <a:tr h="395718">
                <a:tc>
                  <a:txBody>
                    <a:bodyPr/>
                    <a:lstStyle/>
                    <a:p>
                      <a:pPr algn="l" fontAlgn="b"/>
                      <a:r>
                        <a:rPr lang="fr-FR" sz="1800" u="none" strike="noStrike" dirty="0">
                          <a:effectLst/>
                        </a:rPr>
                        <a:t>HOTELLERIE DE PLEIN AIR</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375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2"/>
                  </a:ext>
                </a:extLst>
              </a:tr>
              <a:tr h="395718">
                <a:tc>
                  <a:txBody>
                    <a:bodyPr/>
                    <a:lstStyle/>
                    <a:p>
                      <a:pPr algn="l" fontAlgn="b"/>
                      <a:r>
                        <a:rPr lang="fr-FR" sz="1800" u="none" strike="noStrike" dirty="0">
                          <a:effectLst/>
                        </a:rPr>
                        <a:t>AUDIOVISUEL</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480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3"/>
                  </a:ext>
                </a:extLst>
              </a:tr>
              <a:tr h="395718">
                <a:tc>
                  <a:txBody>
                    <a:bodyPr/>
                    <a:lstStyle/>
                    <a:p>
                      <a:pPr algn="l" fontAlgn="b"/>
                      <a:r>
                        <a:rPr lang="fr-FR" sz="1800" u="none" strike="noStrike" dirty="0">
                          <a:effectLst/>
                        </a:rPr>
                        <a:t>LOISIRS</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535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4"/>
                  </a:ext>
                </a:extLst>
              </a:tr>
              <a:tr h="526301">
                <a:tc>
                  <a:txBody>
                    <a:bodyPr/>
                    <a:lstStyle/>
                    <a:p>
                      <a:pPr algn="l" fontAlgn="b"/>
                      <a:r>
                        <a:rPr lang="fr-FR" sz="1800" u="none" strike="noStrike" dirty="0">
                          <a:effectLst/>
                        </a:rPr>
                        <a:t>PUBLICITÉ</a:t>
                      </a:r>
                      <a:endParaRPr lang="fr-FR" sz="1800" b="0"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693</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5"/>
                  </a:ext>
                </a:extLst>
              </a:tr>
              <a:tr h="395718">
                <a:tc>
                  <a:txBody>
                    <a:bodyPr/>
                    <a:lstStyle/>
                    <a:p>
                      <a:pPr algn="l" fontAlgn="b"/>
                      <a:r>
                        <a:rPr lang="fr-FR" sz="1800" u="none" strike="noStrike">
                          <a:effectLst/>
                        </a:rPr>
                        <a:t>SPECTACLE</a:t>
                      </a:r>
                      <a:endParaRPr lang="fr-FR" sz="1800" b="0" i="0" u="none" strike="noStrike">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1 758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10016"/>
                  </a:ext>
                </a:extLst>
              </a:tr>
              <a:tr h="395718">
                <a:tc>
                  <a:txBody>
                    <a:bodyPr/>
                    <a:lstStyle/>
                    <a:p>
                      <a:pPr algn="l" fontAlgn="b"/>
                      <a:r>
                        <a:rPr lang="fr-FR" sz="1800" u="none" strike="noStrike">
                          <a:effectLst/>
                        </a:rPr>
                        <a:t>SPORT</a:t>
                      </a:r>
                      <a:endParaRPr lang="fr-FR" sz="1800" b="0" i="0" u="none" strike="noStrike">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u="none" strike="noStrike" dirty="0">
                          <a:effectLst/>
                        </a:rPr>
                        <a:t>           2 982   </a:t>
                      </a:r>
                      <a:endParaRPr lang="fr-FR" sz="1800" b="0" i="0" u="none" strike="noStrike" dirty="0">
                        <a:solidFill>
                          <a:srgbClr val="000000"/>
                        </a:solidFill>
                        <a:effectLst/>
                        <a:latin typeface="Calibri" panose="020F0502020204030204" pitchFamily="34" charset="0"/>
                      </a:endParaRPr>
                    </a:p>
                  </a:txBody>
                  <a:tcPr marL="10431" marR="10431" marT="10432" marB="0" anchor="b"/>
                </a:tc>
                <a:extLst>
                  <a:ext uri="{0D108BD9-81ED-4DB2-BD59-A6C34878D82A}">
                    <a16:rowId xmlns:a16="http://schemas.microsoft.com/office/drawing/2014/main" val="2531116163"/>
                  </a:ext>
                </a:extLst>
              </a:tr>
              <a:tr h="395718">
                <a:tc>
                  <a:txBody>
                    <a:bodyPr/>
                    <a:lstStyle/>
                    <a:p>
                      <a:pPr algn="l" fontAlgn="b"/>
                      <a:r>
                        <a:rPr lang="fr-FR" sz="1800" u="none" strike="noStrike" dirty="0">
                          <a:effectLst/>
                        </a:rPr>
                        <a:t>Total</a:t>
                      </a:r>
                      <a:endParaRPr lang="fr-FR" sz="1800" b="1" i="0" u="none" strike="noStrike" dirty="0">
                        <a:solidFill>
                          <a:srgbClr val="000000"/>
                        </a:solidFill>
                        <a:effectLst/>
                        <a:latin typeface="Calibri" panose="020F0502020204030204" pitchFamily="34" charset="0"/>
                      </a:endParaRPr>
                    </a:p>
                  </a:txBody>
                  <a:tcPr marL="10431" marR="10431" marT="10432" marB="0" anchor="b"/>
                </a:tc>
                <a:tc>
                  <a:txBody>
                    <a:bodyPr/>
                    <a:lstStyle/>
                    <a:p>
                      <a:pPr algn="l" fontAlgn="b"/>
                      <a:r>
                        <a:rPr lang="fr-FR" sz="1800" b="1" u="none" strike="noStrike" dirty="0">
                          <a:effectLst/>
                        </a:rPr>
                        <a:t>           7 603</a:t>
                      </a:r>
                    </a:p>
                  </a:txBody>
                  <a:tcPr marL="10431" marR="10431" marT="10432" marB="0" anchor="b"/>
                </a:tc>
                <a:extLst>
                  <a:ext uri="{0D108BD9-81ED-4DB2-BD59-A6C34878D82A}">
                    <a16:rowId xmlns:a16="http://schemas.microsoft.com/office/drawing/2014/main" val="507169082"/>
                  </a:ext>
                </a:extLst>
              </a:tr>
            </a:tbl>
          </a:graphicData>
        </a:graphic>
      </p:graphicFrame>
      <p:sp>
        <p:nvSpPr>
          <p:cNvPr id="3" name="ZoneTexte 2">
            <a:extLst>
              <a:ext uri="{FF2B5EF4-FFF2-40B4-BE49-F238E27FC236}">
                <a16:creationId xmlns:a16="http://schemas.microsoft.com/office/drawing/2014/main" id="{D81EFA98-A5E8-4F5A-9D91-6FEEA6411D5B}"/>
              </a:ext>
            </a:extLst>
          </p:cNvPr>
          <p:cNvSpPr txBox="1"/>
          <p:nvPr/>
        </p:nvSpPr>
        <p:spPr>
          <a:xfrm>
            <a:off x="161061" y="0"/>
            <a:ext cx="4419327" cy="3117850"/>
          </a:xfrm>
          <a:prstGeom prst="rect">
            <a:avLst/>
          </a:prstGeom>
        </p:spPr>
        <p:txBody>
          <a:bodyPr anchor="ctr">
            <a:norm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lang="en-US" sz="4400" b="1" dirty="0">
                <a:latin typeface="Arial Black" panose="020B0A04020102020204" pitchFamily="34" charset="0"/>
              </a:rPr>
              <a:t>Focus sur la </a:t>
            </a:r>
            <a:r>
              <a:rPr lang="en-US" sz="4400" b="1" dirty="0" err="1">
                <a:latin typeface="Arial Black" panose="020B0A04020102020204" pitchFamily="34" charset="0"/>
              </a:rPr>
              <a:t>Région</a:t>
            </a:r>
            <a:r>
              <a:rPr lang="en-US" sz="4400" b="1" dirty="0">
                <a:latin typeface="Arial Black" panose="020B0A04020102020204" pitchFamily="34" charset="0"/>
              </a:rPr>
              <a:t> Auvergne Rhône Alpes</a:t>
            </a:r>
          </a:p>
        </p:txBody>
      </p:sp>
      <p:sp>
        <p:nvSpPr>
          <p:cNvPr id="4" name="Rectangle 3">
            <a:extLst>
              <a:ext uri="{FF2B5EF4-FFF2-40B4-BE49-F238E27FC236}">
                <a16:creationId xmlns:a16="http://schemas.microsoft.com/office/drawing/2014/main" id="{D0DF88C8-FE7E-4BA5-B9F0-76A455B8A66D}"/>
              </a:ext>
            </a:extLst>
          </p:cNvPr>
          <p:cNvSpPr>
            <a:spLocks noChangeArrowheads="1"/>
          </p:cNvSpPr>
          <p:nvPr/>
        </p:nvSpPr>
        <p:spPr bwMode="auto">
          <a:xfrm>
            <a:off x="503509" y="3329497"/>
            <a:ext cx="422288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r-FR" altLang="fr-FR" sz="2800" b="1" dirty="0">
                <a:solidFill>
                  <a:srgbClr val="FF5800"/>
                </a:solidFill>
                <a:latin typeface="Calibri" panose="020F0502020204030204" pitchFamily="34" charset="0"/>
              </a:rPr>
              <a:t>7 600 adhérents en Aura</a:t>
            </a:r>
          </a:p>
          <a:p>
            <a:pPr>
              <a:spcAft>
                <a:spcPts val="600"/>
              </a:spcAft>
              <a:defRPr/>
            </a:pPr>
            <a:r>
              <a:rPr lang="fr-FR" altLang="fr-FR" sz="2800" b="1" dirty="0">
                <a:solidFill>
                  <a:srgbClr val="FF5800"/>
                </a:solidFill>
                <a:latin typeface="Calibri" panose="020F0502020204030204" pitchFamily="34" charset="0"/>
              </a:rPr>
              <a:t>576 </a:t>
            </a:r>
            <a:r>
              <a:rPr lang="fr-FR" altLang="fr-FR" sz="2800" b="1" dirty="0" err="1">
                <a:solidFill>
                  <a:srgbClr val="FF5800"/>
                </a:solidFill>
                <a:latin typeface="Calibri" panose="020F0502020204030204" pitchFamily="34" charset="0"/>
              </a:rPr>
              <a:t>adh</a:t>
            </a:r>
            <a:r>
              <a:rPr lang="fr-FR" altLang="fr-FR" sz="2800" b="1" dirty="0">
                <a:solidFill>
                  <a:srgbClr val="FF5800"/>
                </a:solidFill>
                <a:latin typeface="Calibri" panose="020F0502020204030204" pitchFamily="34" charset="0"/>
              </a:rPr>
              <a:t> de 11 et plus</a:t>
            </a:r>
          </a:p>
          <a:p>
            <a:pPr>
              <a:spcAft>
                <a:spcPts val="600"/>
              </a:spcAft>
              <a:defRPr/>
            </a:pPr>
            <a:r>
              <a:rPr lang="fr-FR" altLang="fr-FR" sz="2000" dirty="0">
                <a:solidFill>
                  <a:schemeClr val="accent4">
                    <a:lumMod val="75000"/>
                  </a:schemeClr>
                </a:solidFill>
                <a:latin typeface="Calibri" panose="020F0502020204030204" pitchFamily="34" charset="0"/>
              </a:rPr>
              <a:t>Dont </a:t>
            </a:r>
          </a:p>
          <a:p>
            <a:pPr>
              <a:spcAft>
                <a:spcPts val="600"/>
              </a:spcAft>
              <a:defRPr/>
            </a:pPr>
            <a:r>
              <a:rPr lang="fr-FR" altLang="fr-FR" sz="2000" dirty="0">
                <a:solidFill>
                  <a:schemeClr val="accent4">
                    <a:lumMod val="75000"/>
                  </a:schemeClr>
                </a:solidFill>
                <a:latin typeface="Calibri" panose="020F0502020204030204" pitchFamily="34" charset="0"/>
              </a:rPr>
              <a:t>92% d’adhérents moins de 11 </a:t>
            </a:r>
          </a:p>
          <a:p>
            <a:pPr>
              <a:spcAft>
                <a:spcPts val="600"/>
              </a:spcAft>
              <a:defRPr/>
            </a:pPr>
            <a:r>
              <a:rPr lang="fr-FR" altLang="fr-FR" sz="2000" dirty="0">
                <a:solidFill>
                  <a:schemeClr val="accent4">
                    <a:lumMod val="75000"/>
                  </a:schemeClr>
                </a:solidFill>
                <a:latin typeface="Calibri" panose="020F0502020204030204" pitchFamily="34" charset="0"/>
              </a:rPr>
              <a:t>6 % d’adhérents de 11 à 49</a:t>
            </a:r>
          </a:p>
          <a:p>
            <a:pPr>
              <a:spcAft>
                <a:spcPts val="600"/>
              </a:spcAft>
              <a:defRPr/>
            </a:pPr>
            <a:r>
              <a:rPr lang="fr-FR" altLang="fr-FR" sz="2000" dirty="0">
                <a:solidFill>
                  <a:schemeClr val="accent4">
                    <a:lumMod val="75000"/>
                  </a:schemeClr>
                </a:solidFill>
                <a:latin typeface="Calibri" panose="020F0502020204030204" pitchFamily="34" charset="0"/>
              </a:rPr>
              <a:t>1% d’adhérents de 50 à 249 </a:t>
            </a:r>
          </a:p>
          <a:p>
            <a:pPr>
              <a:spcAft>
                <a:spcPts val="600"/>
              </a:spcAft>
              <a:defRPr/>
            </a:pPr>
            <a:r>
              <a:rPr lang="fr-FR" altLang="fr-FR" sz="2000" dirty="0">
                <a:solidFill>
                  <a:schemeClr val="accent4">
                    <a:lumMod val="75000"/>
                  </a:schemeClr>
                </a:solidFill>
                <a:latin typeface="Calibri" panose="020F0502020204030204" pitchFamily="34" charset="0"/>
              </a:rPr>
              <a:t>0,5% d’adhérents de + 250</a:t>
            </a:r>
          </a:p>
        </p:txBody>
      </p:sp>
    </p:spTree>
    <p:extLst>
      <p:ext uri="{BB962C8B-B14F-4D97-AF65-F5344CB8AC3E}">
        <p14:creationId xmlns:p14="http://schemas.microsoft.com/office/powerpoint/2010/main" val="2207119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878FF76-CAE0-4ABA-BE14-E97EA40F81C1}"/>
              </a:ext>
            </a:extLst>
          </p:cNvPr>
          <p:cNvSpPr txBox="1"/>
          <p:nvPr/>
        </p:nvSpPr>
        <p:spPr>
          <a:xfrm>
            <a:off x="830152" y="889991"/>
            <a:ext cx="6812594" cy="1588127"/>
          </a:xfrm>
          <a:prstGeom prst="rect">
            <a:avLst/>
          </a:prstGeom>
          <a:noFill/>
        </p:spPr>
        <p:txBody>
          <a:bodyPr wrap="square">
            <a:spAutoFit/>
          </a:bodyPr>
          <a:lstStyle/>
          <a:p>
            <a:pPr defTabSz="685800" eaLnBrk="1" fontAlgn="auto" hangingPunct="1">
              <a:lnSpc>
                <a:spcPct val="90000"/>
              </a:lnSpc>
              <a:spcBef>
                <a:spcPts val="0"/>
              </a:spcBef>
              <a:spcAft>
                <a:spcPts val="0"/>
              </a:spcAft>
              <a:defRPr/>
            </a:pPr>
            <a:r>
              <a:rPr lang="fr-FR" sz="3600" b="1" cap="all" dirty="0">
                <a:solidFill>
                  <a:srgbClr val="FF5800"/>
                </a:solidFill>
                <a:latin typeface="Verdana" panose="020B0604030504040204" pitchFamily="34" charset="0"/>
                <a:ea typeface="Verdana" panose="020B0604030504040204" pitchFamily="34" charset="0"/>
              </a:rPr>
              <a:t>Etudes  </a:t>
            </a:r>
          </a:p>
          <a:p>
            <a:pPr defTabSz="685800" eaLnBrk="1" fontAlgn="auto" hangingPunct="1">
              <a:lnSpc>
                <a:spcPct val="90000"/>
              </a:lnSpc>
              <a:spcBef>
                <a:spcPts val="0"/>
              </a:spcBef>
              <a:spcAft>
                <a:spcPts val="0"/>
              </a:spcAft>
              <a:defRPr/>
            </a:pPr>
            <a:r>
              <a:rPr lang="fr-FR" sz="3600" b="1" cap="all" dirty="0">
                <a:solidFill>
                  <a:srgbClr val="FF5800"/>
                </a:solidFill>
                <a:latin typeface="Verdana" panose="020B0604030504040204" pitchFamily="34" charset="0"/>
                <a:ea typeface="Verdana" panose="020B0604030504040204" pitchFamily="34" charset="0"/>
              </a:rPr>
              <a:t>Diag </a:t>
            </a:r>
          </a:p>
          <a:p>
            <a:pPr defTabSz="685800" eaLnBrk="1" fontAlgn="auto" hangingPunct="1">
              <a:lnSpc>
                <a:spcPct val="90000"/>
              </a:lnSpc>
              <a:spcBef>
                <a:spcPts val="0"/>
              </a:spcBef>
              <a:spcAft>
                <a:spcPts val="0"/>
              </a:spcAft>
              <a:defRPr/>
            </a:pPr>
            <a:r>
              <a:rPr lang="fr-FR" sz="3600" b="1" cap="all" dirty="0">
                <a:solidFill>
                  <a:srgbClr val="FF5800"/>
                </a:solidFill>
                <a:latin typeface="Verdana" panose="020B0604030504040204" pitchFamily="34" charset="0"/>
                <a:ea typeface="Verdana" panose="020B0604030504040204" pitchFamily="34" charset="0"/>
              </a:rPr>
              <a:t>Branches </a:t>
            </a:r>
          </a:p>
        </p:txBody>
      </p:sp>
      <p:sp>
        <p:nvSpPr>
          <p:cNvPr id="7" name="ZoneTexte 5">
            <a:extLst>
              <a:ext uri="{FF2B5EF4-FFF2-40B4-BE49-F238E27FC236}">
                <a16:creationId xmlns:a16="http://schemas.microsoft.com/office/drawing/2014/main" id="{E7635ED1-3CD6-4917-B0B2-54678C24EA2D}"/>
              </a:ext>
            </a:extLst>
          </p:cNvPr>
          <p:cNvSpPr txBox="1">
            <a:spLocks noChangeArrowheads="1"/>
          </p:cNvSpPr>
          <p:nvPr/>
        </p:nvSpPr>
        <p:spPr bwMode="auto">
          <a:xfrm>
            <a:off x="953051" y="3536429"/>
            <a:ext cx="10483773" cy="183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spcAft>
                <a:spcPts val="800"/>
              </a:spcAft>
            </a:pPr>
            <a:r>
              <a:rPr lang="fr-FR" altLang="fr-FR" sz="3600" b="1" dirty="0">
                <a:solidFill>
                  <a:schemeClr val="bg1"/>
                </a:solidFill>
                <a:latin typeface="Calibri" panose="020F0502020204030204" pitchFamily="34" charset="0"/>
                <a:cs typeface="Calibri" panose="020F0502020204030204" pitchFamily="34" charset="0"/>
              </a:rPr>
              <a:t>Nouveau site Web de nos observatoires</a:t>
            </a:r>
          </a:p>
          <a:p>
            <a:pPr algn="just">
              <a:lnSpc>
                <a:spcPct val="110000"/>
              </a:lnSpc>
              <a:spcAft>
                <a:spcPts val="800"/>
              </a:spcAft>
            </a:pPr>
            <a:r>
              <a:rPr lang="fr-FR" altLang="fr-FR" sz="2800" b="1" dirty="0">
                <a:solidFill>
                  <a:srgbClr val="000000"/>
                </a:solidFill>
                <a:latin typeface="Calibri" panose="020F0502020204030204" pitchFamily="34" charset="0"/>
                <a:cs typeface="Calibri" panose="020F0502020204030204" pitchFamily="34" charset="0"/>
                <a:hlinkClick r:id="rId3"/>
              </a:rPr>
              <a:t>https://observatoires.afdas.com/</a:t>
            </a:r>
            <a:endParaRPr lang="fr-FR" altLang="fr-FR" sz="2800" b="1" dirty="0">
              <a:solidFill>
                <a:srgbClr val="000000"/>
              </a:solidFill>
              <a:latin typeface="Calibri" panose="020F0502020204030204" pitchFamily="34" charset="0"/>
              <a:cs typeface="Calibri" panose="020F0502020204030204" pitchFamily="34" charset="0"/>
            </a:endParaRPr>
          </a:p>
          <a:p>
            <a:pPr algn="just">
              <a:lnSpc>
                <a:spcPct val="110000"/>
              </a:lnSpc>
              <a:spcAft>
                <a:spcPts val="800"/>
              </a:spcAft>
            </a:pPr>
            <a:endParaRPr lang="fr-FR" altLang="fr-FR" sz="2800"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94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5F35B0-5CC5-426A-8D42-B0349D987BE1}"/>
              </a:ext>
            </a:extLst>
          </p:cNvPr>
          <p:cNvPicPr>
            <a:picLocks noChangeAspect="1"/>
          </p:cNvPicPr>
          <p:nvPr/>
        </p:nvPicPr>
        <p:blipFill>
          <a:blip r:embed="rId3"/>
          <a:stretch>
            <a:fillRect/>
          </a:stretch>
        </p:blipFill>
        <p:spPr>
          <a:xfrm>
            <a:off x="332831" y="1097028"/>
            <a:ext cx="7503273" cy="3558090"/>
          </a:xfrm>
          <a:prstGeom prst="rect">
            <a:avLst/>
          </a:prstGeom>
        </p:spPr>
      </p:pic>
      <p:pic>
        <p:nvPicPr>
          <p:cNvPr id="15" name="Image 14">
            <a:extLst>
              <a:ext uri="{FF2B5EF4-FFF2-40B4-BE49-F238E27FC236}">
                <a16:creationId xmlns:a16="http://schemas.microsoft.com/office/drawing/2014/main" id="{15BC28FF-B736-4BCC-9FC1-1BDEDBABE7C7}"/>
              </a:ext>
            </a:extLst>
          </p:cNvPr>
          <p:cNvPicPr>
            <a:picLocks noChangeAspect="1"/>
          </p:cNvPicPr>
          <p:nvPr/>
        </p:nvPicPr>
        <p:blipFill>
          <a:blip r:embed="rId4"/>
          <a:stretch>
            <a:fillRect/>
          </a:stretch>
        </p:blipFill>
        <p:spPr>
          <a:xfrm>
            <a:off x="8590020" y="545306"/>
            <a:ext cx="3080541" cy="3161456"/>
          </a:xfrm>
          <a:prstGeom prst="ellipse">
            <a:avLst/>
          </a:prstGeom>
          <a:ln>
            <a:noFill/>
          </a:ln>
          <a:effectLst>
            <a:softEdge rad="112500"/>
          </a:effectLst>
        </p:spPr>
      </p:pic>
      <p:sp>
        <p:nvSpPr>
          <p:cNvPr id="12" name="ZoneTexte 11">
            <a:extLst>
              <a:ext uri="{FF2B5EF4-FFF2-40B4-BE49-F238E27FC236}">
                <a16:creationId xmlns:a16="http://schemas.microsoft.com/office/drawing/2014/main" id="{CD11074F-0006-4831-963D-E69A929FA6FB}"/>
              </a:ext>
            </a:extLst>
          </p:cNvPr>
          <p:cNvSpPr txBox="1"/>
          <p:nvPr/>
        </p:nvSpPr>
        <p:spPr>
          <a:xfrm>
            <a:off x="537036" y="5160812"/>
            <a:ext cx="3547431" cy="369332"/>
          </a:xfrm>
          <a:prstGeom prst="rect">
            <a:avLst/>
          </a:prstGeom>
          <a:noFill/>
        </p:spPr>
        <p:txBody>
          <a:bodyPr wrap="square">
            <a:spAutoFit/>
          </a:bodyPr>
          <a:lstStyle/>
          <a:p>
            <a:r>
              <a:rPr lang="fr-FR" dirty="0">
                <a:hlinkClick r:id="rId5"/>
              </a:rPr>
              <a:t>https://observatoires.afdas.com/</a:t>
            </a:r>
            <a:endParaRPr lang="fr-FR" dirty="0"/>
          </a:p>
        </p:txBody>
      </p:sp>
      <p:pic>
        <p:nvPicPr>
          <p:cNvPr id="13" name="Image 12">
            <a:extLst>
              <a:ext uri="{FF2B5EF4-FFF2-40B4-BE49-F238E27FC236}">
                <a16:creationId xmlns:a16="http://schemas.microsoft.com/office/drawing/2014/main" id="{8CEC0345-4060-4531-A1CF-32706AE467BE}"/>
              </a:ext>
            </a:extLst>
          </p:cNvPr>
          <p:cNvPicPr>
            <a:picLocks noChangeAspect="1"/>
          </p:cNvPicPr>
          <p:nvPr/>
        </p:nvPicPr>
        <p:blipFill>
          <a:blip r:embed="rId6"/>
          <a:stretch>
            <a:fillRect/>
          </a:stretch>
        </p:blipFill>
        <p:spPr>
          <a:xfrm>
            <a:off x="6786437" y="3264939"/>
            <a:ext cx="4101120" cy="2534677"/>
          </a:xfrm>
          <a:prstGeom prst="ellipse">
            <a:avLst/>
          </a:prstGeom>
          <a:ln>
            <a:noFill/>
          </a:ln>
          <a:effectLst>
            <a:softEdge rad="112500"/>
          </a:effectLst>
        </p:spPr>
      </p:pic>
      <p:grpSp>
        <p:nvGrpSpPr>
          <p:cNvPr id="19" name="Groupe 18">
            <a:extLst>
              <a:ext uri="{FF2B5EF4-FFF2-40B4-BE49-F238E27FC236}">
                <a16:creationId xmlns:a16="http://schemas.microsoft.com/office/drawing/2014/main" id="{CCE3A05E-010A-41A6-984A-A14748C893A7}"/>
              </a:ext>
            </a:extLst>
          </p:cNvPr>
          <p:cNvGrpSpPr/>
          <p:nvPr/>
        </p:nvGrpSpPr>
        <p:grpSpPr>
          <a:xfrm>
            <a:off x="4442192" y="4879902"/>
            <a:ext cx="3665343" cy="1978098"/>
            <a:chOff x="8239826" y="1128661"/>
            <a:chExt cx="3665343" cy="1978098"/>
          </a:xfrm>
        </p:grpSpPr>
        <p:pic>
          <p:nvPicPr>
            <p:cNvPr id="16" name="Image 15">
              <a:extLst>
                <a:ext uri="{FF2B5EF4-FFF2-40B4-BE49-F238E27FC236}">
                  <a16:creationId xmlns:a16="http://schemas.microsoft.com/office/drawing/2014/main" id="{381BD84D-E434-4FE8-9604-31D993D0C338}"/>
                </a:ext>
              </a:extLst>
            </p:cNvPr>
            <p:cNvPicPr>
              <a:picLocks noChangeAspect="1"/>
            </p:cNvPicPr>
            <p:nvPr/>
          </p:nvPicPr>
          <p:blipFill rotWithShape="1">
            <a:blip r:embed="rId7"/>
            <a:srcRect t="28155" r="51452"/>
            <a:stretch/>
          </p:blipFill>
          <p:spPr>
            <a:xfrm>
              <a:off x="8239826" y="1128661"/>
              <a:ext cx="1925449" cy="1479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 17">
              <a:extLst>
                <a:ext uri="{FF2B5EF4-FFF2-40B4-BE49-F238E27FC236}">
                  <a16:creationId xmlns:a16="http://schemas.microsoft.com/office/drawing/2014/main" id="{17D56C0A-8A6A-4999-9799-A77C69596D24}"/>
                </a:ext>
              </a:extLst>
            </p:cNvPr>
            <p:cNvPicPr>
              <a:picLocks noChangeAspect="1"/>
            </p:cNvPicPr>
            <p:nvPr/>
          </p:nvPicPr>
          <p:blipFill rotWithShape="1">
            <a:blip r:embed="rId7"/>
            <a:srcRect l="52306" t="34646"/>
            <a:stretch/>
          </p:blipFill>
          <p:spPr>
            <a:xfrm>
              <a:off x="10013578" y="1761385"/>
              <a:ext cx="1891591" cy="1345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4" name="Espace réservé du texte 2">
            <a:extLst>
              <a:ext uri="{FF2B5EF4-FFF2-40B4-BE49-F238E27FC236}">
                <a16:creationId xmlns:a16="http://schemas.microsoft.com/office/drawing/2014/main" id="{BBEB300E-DEE8-4B84-9CB2-214AAABDE6CC}"/>
              </a:ext>
            </a:extLst>
          </p:cNvPr>
          <p:cNvSpPr txBox="1">
            <a:spLocks/>
          </p:cNvSpPr>
          <p:nvPr/>
        </p:nvSpPr>
        <p:spPr>
          <a:xfrm>
            <a:off x="226881" y="120177"/>
            <a:ext cx="11028972" cy="6032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600" b="1" kern="1200">
                <a:solidFill>
                  <a:schemeClr val="tx1"/>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200" dirty="0"/>
              <a:t>Un site internet dédié aux observatoires </a:t>
            </a:r>
          </a:p>
        </p:txBody>
      </p:sp>
      <p:sp>
        <p:nvSpPr>
          <p:cNvPr id="17" name="Espace réservé du texte 1">
            <a:extLst>
              <a:ext uri="{FF2B5EF4-FFF2-40B4-BE49-F238E27FC236}">
                <a16:creationId xmlns:a16="http://schemas.microsoft.com/office/drawing/2014/main" id="{31389332-C2AF-43A7-83D2-C519456FA6B1}"/>
              </a:ext>
            </a:extLst>
          </p:cNvPr>
          <p:cNvSpPr>
            <a:spLocks noGrp="1"/>
          </p:cNvSpPr>
          <p:nvPr>
            <p:ph type="body" sz="quarter" idx="17"/>
          </p:nvPr>
        </p:nvSpPr>
        <p:spPr>
          <a:xfrm>
            <a:off x="252373" y="525799"/>
            <a:ext cx="5692140" cy="326885"/>
          </a:xfrm>
        </p:spPr>
        <p:txBody>
          <a:bodyPr/>
          <a:lstStyle/>
          <a:p>
            <a:r>
              <a:rPr lang="fr-FR" sz="2100" dirty="0"/>
              <a:t>Des données publiques et consultables </a:t>
            </a:r>
          </a:p>
        </p:txBody>
      </p:sp>
      <p:pic>
        <p:nvPicPr>
          <p:cNvPr id="6" name="Graphique 5" descr="Curseur avec un remplissage uni">
            <a:extLst>
              <a:ext uri="{FF2B5EF4-FFF2-40B4-BE49-F238E27FC236}">
                <a16:creationId xmlns:a16="http://schemas.microsoft.com/office/drawing/2014/main" id="{D5AC3BB7-1E90-4B43-ABB2-E98280C615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3160" y="5311503"/>
            <a:ext cx="693422" cy="693422"/>
          </a:xfrm>
          <a:prstGeom prst="rect">
            <a:avLst/>
          </a:prstGeom>
        </p:spPr>
      </p:pic>
    </p:spTree>
    <p:extLst>
      <p:ext uri="{BB962C8B-B14F-4D97-AF65-F5344CB8AC3E}">
        <p14:creationId xmlns:p14="http://schemas.microsoft.com/office/powerpoint/2010/main" val="62665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3">
            <a:extLst>
              <a:ext uri="{FF2B5EF4-FFF2-40B4-BE49-F238E27FC236}">
                <a16:creationId xmlns:a16="http://schemas.microsoft.com/office/drawing/2014/main" id="{7F3EFE04-CB9A-4BBB-855F-7ECDA7ED9D39}"/>
              </a:ext>
            </a:extLst>
          </p:cNvPr>
          <p:cNvSpPr txBox="1">
            <a:spLocks/>
          </p:cNvSpPr>
          <p:nvPr/>
        </p:nvSpPr>
        <p:spPr>
          <a:xfrm>
            <a:off x="1551924" y="496152"/>
            <a:ext cx="7897843" cy="726438"/>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000" b="1" dirty="0">
                <a:latin typeface="Arial" panose="020B0604020202020204" pitchFamily="34" charset="0"/>
              </a:rPr>
              <a:t>Portrait de Délégation </a:t>
            </a:r>
          </a:p>
        </p:txBody>
      </p:sp>
      <p:sp>
        <p:nvSpPr>
          <p:cNvPr id="11" name="Espace réservé du texte 3">
            <a:extLst>
              <a:ext uri="{FF2B5EF4-FFF2-40B4-BE49-F238E27FC236}">
                <a16:creationId xmlns:a16="http://schemas.microsoft.com/office/drawing/2014/main" id="{189E49BF-2F90-4E2A-8F7D-17BC915F8BAD}"/>
              </a:ext>
            </a:extLst>
          </p:cNvPr>
          <p:cNvSpPr txBox="1">
            <a:spLocks/>
          </p:cNvSpPr>
          <p:nvPr/>
        </p:nvSpPr>
        <p:spPr>
          <a:xfrm>
            <a:off x="655508" y="474565"/>
            <a:ext cx="3916109" cy="341632"/>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b="1" dirty="0">
                <a:solidFill>
                  <a:srgbClr val="FF5800"/>
                </a:solidFill>
                <a:latin typeface="Arial" panose="020B0604020202020204" pitchFamily="34" charset="0"/>
                <a:ea typeface="Calibri" panose="020F0502020204030204" pitchFamily="34" charset="0"/>
              </a:rPr>
              <a:t> </a:t>
            </a:r>
            <a:endParaRPr lang="fr-FR" sz="3600" dirty="0">
              <a:solidFill>
                <a:srgbClr val="FF5800"/>
              </a:solidFill>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55E8E668-8E4F-42F2-B44E-2FF5B46BC907}"/>
              </a:ext>
            </a:extLst>
          </p:cNvPr>
          <p:cNvSpPr txBox="1"/>
          <p:nvPr/>
        </p:nvSpPr>
        <p:spPr>
          <a:xfrm>
            <a:off x="8575268" y="299260"/>
            <a:ext cx="4129616" cy="923330"/>
          </a:xfrm>
          <a:prstGeom prst="rect">
            <a:avLst/>
          </a:prstGeom>
          <a:noFill/>
        </p:spPr>
        <p:txBody>
          <a:bodyPr wrap="square" rtlCol="0">
            <a:spAutoFit/>
          </a:bodyPr>
          <a:lstStyle/>
          <a:p>
            <a:pPr>
              <a:lnSpc>
                <a:spcPct val="90000"/>
              </a:lnSpc>
            </a:pPr>
            <a:r>
              <a:rPr lang="fr-FR" sz="6000" dirty="0">
                <a:solidFill>
                  <a:srgbClr val="272425"/>
                </a:solidFill>
                <a:latin typeface="Sharp Grotesk Bold 25" panose="00000805000000000000" pitchFamily="50" charset="0"/>
              </a:rPr>
              <a:t>Proximité</a:t>
            </a:r>
            <a:endParaRPr lang="fr-FR" sz="4899" dirty="0">
              <a:solidFill>
                <a:srgbClr val="272425"/>
              </a:solidFill>
              <a:latin typeface="Sharp Grotesk Bold 25" panose="00000805000000000000" pitchFamily="50" charset="0"/>
            </a:endParaRPr>
          </a:p>
        </p:txBody>
      </p:sp>
      <p:sp>
        <p:nvSpPr>
          <p:cNvPr id="13" name="ZoneTexte 12">
            <a:extLst>
              <a:ext uri="{FF2B5EF4-FFF2-40B4-BE49-F238E27FC236}">
                <a16:creationId xmlns:a16="http://schemas.microsoft.com/office/drawing/2014/main" id="{B86087B7-2D18-448F-B986-8EBB743D1AD5}"/>
              </a:ext>
            </a:extLst>
          </p:cNvPr>
          <p:cNvSpPr txBox="1"/>
          <p:nvPr/>
        </p:nvSpPr>
        <p:spPr>
          <a:xfrm>
            <a:off x="1498432" y="4101279"/>
            <a:ext cx="2792066" cy="1098058"/>
          </a:xfrm>
          <a:prstGeom prst="rect">
            <a:avLst/>
          </a:prstGeom>
          <a:noFill/>
        </p:spPr>
        <p:txBody>
          <a:bodyPr wrap="square" rtlCol="0">
            <a:spAutoFit/>
          </a:bodyPr>
          <a:lstStyle/>
          <a:p>
            <a:pPr>
              <a:lnSpc>
                <a:spcPct val="90000"/>
              </a:lnSpc>
            </a:pPr>
            <a:r>
              <a:rPr lang="fr-FR" sz="1452" dirty="0">
                <a:solidFill>
                  <a:srgbClr val="272425"/>
                </a:solidFill>
                <a:latin typeface="+mj-lt"/>
              </a:rPr>
              <a:t>UNE PROXIMITÉ RENFORCÉE</a:t>
            </a:r>
          </a:p>
          <a:p>
            <a:pPr>
              <a:lnSpc>
                <a:spcPct val="90000"/>
              </a:lnSpc>
            </a:pPr>
            <a:r>
              <a:rPr lang="fr-FR" sz="1452" dirty="0">
                <a:solidFill>
                  <a:srgbClr val="272425"/>
                </a:solidFill>
                <a:latin typeface="+mj-lt"/>
              </a:rPr>
              <a:t>AVEC LES PUBLICS ENTREPRISES</a:t>
            </a:r>
          </a:p>
          <a:p>
            <a:pPr>
              <a:lnSpc>
                <a:spcPct val="90000"/>
              </a:lnSpc>
            </a:pPr>
            <a:r>
              <a:rPr lang="fr-FR" sz="1452" dirty="0">
                <a:solidFill>
                  <a:srgbClr val="272425"/>
                </a:solidFill>
                <a:latin typeface="+mj-lt"/>
              </a:rPr>
              <a:t>ET PARTICULIERS :</a:t>
            </a:r>
          </a:p>
        </p:txBody>
      </p:sp>
      <p:sp>
        <p:nvSpPr>
          <p:cNvPr id="14" name="ZoneTexte 13">
            <a:extLst>
              <a:ext uri="{FF2B5EF4-FFF2-40B4-BE49-F238E27FC236}">
                <a16:creationId xmlns:a16="http://schemas.microsoft.com/office/drawing/2014/main" id="{B1DCF107-E452-4F89-BE4F-7CFEB462159E}"/>
              </a:ext>
            </a:extLst>
          </p:cNvPr>
          <p:cNvSpPr txBox="1"/>
          <p:nvPr/>
        </p:nvSpPr>
        <p:spPr>
          <a:xfrm>
            <a:off x="1498432" y="5266369"/>
            <a:ext cx="2877556" cy="875304"/>
          </a:xfrm>
          <a:prstGeom prst="rect">
            <a:avLst/>
          </a:prstGeom>
          <a:noFill/>
        </p:spPr>
        <p:txBody>
          <a:bodyPr wrap="square" rtlCol="0">
            <a:spAutoFit/>
          </a:bodyPr>
          <a:lstStyle>
            <a:defPPr>
              <a:defRPr lang="fr-FR"/>
            </a:defPPr>
            <a:lvl1pPr>
              <a:lnSpc>
                <a:spcPct val="110000"/>
              </a:lnSpc>
              <a:defRPr sz="1200">
                <a:solidFill>
                  <a:srgbClr val="272425"/>
                </a:solidFill>
                <a:latin typeface="Sharp Grotesk Book 20" panose="00000500000000000000" pitchFamily="50" charset="0"/>
              </a:defRPr>
            </a:lvl1pPr>
          </a:lstStyle>
          <a:p>
            <a:r>
              <a:rPr lang="fr-FR" sz="1179" dirty="0">
                <a:latin typeface="+mj-lt"/>
              </a:rPr>
              <a:t>Nous sommes présents dans chaque région et renforçons régulièrement notre réseau territorial avec l’ouverture de nouvelles implantations.</a:t>
            </a:r>
          </a:p>
        </p:txBody>
      </p:sp>
      <p:sp>
        <p:nvSpPr>
          <p:cNvPr id="15" name="ZoneTexte 14">
            <a:extLst>
              <a:ext uri="{FF2B5EF4-FFF2-40B4-BE49-F238E27FC236}">
                <a16:creationId xmlns:a16="http://schemas.microsoft.com/office/drawing/2014/main" id="{36E188E3-48ED-446F-B446-DEDFA2806BAC}"/>
              </a:ext>
            </a:extLst>
          </p:cNvPr>
          <p:cNvSpPr txBox="1"/>
          <p:nvPr/>
        </p:nvSpPr>
        <p:spPr>
          <a:xfrm>
            <a:off x="502357" y="1749226"/>
            <a:ext cx="723308" cy="971804"/>
          </a:xfrm>
          <a:prstGeom prst="rect">
            <a:avLst/>
          </a:prstGeom>
          <a:noFill/>
        </p:spPr>
        <p:txBody>
          <a:bodyPr wrap="square" rtlCol="0">
            <a:spAutoFit/>
          </a:bodyPr>
          <a:lstStyle/>
          <a:p>
            <a:pPr>
              <a:lnSpc>
                <a:spcPct val="90000"/>
              </a:lnSpc>
            </a:pPr>
            <a:r>
              <a:rPr lang="fr-FR" sz="6350" dirty="0">
                <a:solidFill>
                  <a:srgbClr val="272425"/>
                </a:solidFill>
                <a:latin typeface="Arial Black" panose="020B0A04020102020204" pitchFamily="34" charset="0"/>
              </a:rPr>
              <a:t>A</a:t>
            </a:r>
          </a:p>
        </p:txBody>
      </p:sp>
      <p:sp>
        <p:nvSpPr>
          <p:cNvPr id="23" name="ZoneTexte 22">
            <a:extLst>
              <a:ext uri="{FF2B5EF4-FFF2-40B4-BE49-F238E27FC236}">
                <a16:creationId xmlns:a16="http://schemas.microsoft.com/office/drawing/2014/main" id="{913B0D8D-5F11-483A-AE96-7172400FF0DE}"/>
              </a:ext>
            </a:extLst>
          </p:cNvPr>
          <p:cNvSpPr txBox="1"/>
          <p:nvPr/>
        </p:nvSpPr>
        <p:spPr>
          <a:xfrm>
            <a:off x="1297341" y="2070211"/>
            <a:ext cx="1997083" cy="481478"/>
          </a:xfrm>
          <a:prstGeom prst="rect">
            <a:avLst/>
          </a:prstGeom>
          <a:noFill/>
        </p:spPr>
        <p:txBody>
          <a:bodyPr wrap="square" rtlCol="0">
            <a:spAutoFit/>
          </a:bodyPr>
          <a:lstStyle/>
          <a:p>
            <a:pPr>
              <a:lnSpc>
                <a:spcPct val="110000"/>
              </a:lnSpc>
            </a:pPr>
            <a:r>
              <a:rPr lang="fr-FR" sz="1179" dirty="0">
                <a:solidFill>
                  <a:srgbClr val="272425"/>
                </a:solidFill>
                <a:latin typeface="+mj-lt"/>
              </a:rPr>
              <a:t>fin de favoriser le </a:t>
            </a:r>
            <a:r>
              <a:rPr lang="fr-FR" sz="1179" dirty="0">
                <a:solidFill>
                  <a:srgbClr val="272425"/>
                </a:solidFill>
                <a:latin typeface="Arial Black" panose="020B0A04020102020204" pitchFamily="34" charset="0"/>
              </a:rPr>
              <a:t>partage d’expériences entre</a:t>
            </a:r>
          </a:p>
        </p:txBody>
      </p:sp>
      <p:sp>
        <p:nvSpPr>
          <p:cNvPr id="24" name="ZoneTexte 23">
            <a:extLst>
              <a:ext uri="{FF2B5EF4-FFF2-40B4-BE49-F238E27FC236}">
                <a16:creationId xmlns:a16="http://schemas.microsoft.com/office/drawing/2014/main" id="{AA64DE8E-8AD2-4F2C-B6C7-E2FBC37B38E4}"/>
              </a:ext>
            </a:extLst>
          </p:cNvPr>
          <p:cNvSpPr txBox="1"/>
          <p:nvPr/>
        </p:nvSpPr>
        <p:spPr>
          <a:xfrm>
            <a:off x="502357" y="2483542"/>
            <a:ext cx="4129615" cy="1474121"/>
          </a:xfrm>
          <a:prstGeom prst="rect">
            <a:avLst/>
          </a:prstGeom>
          <a:noFill/>
        </p:spPr>
        <p:txBody>
          <a:bodyPr wrap="square" rtlCol="0">
            <a:spAutoFit/>
          </a:bodyPr>
          <a:lstStyle/>
          <a:p>
            <a:pPr>
              <a:lnSpc>
                <a:spcPct val="110000"/>
              </a:lnSpc>
            </a:pPr>
            <a:r>
              <a:rPr lang="fr-FR" sz="1179" dirty="0">
                <a:solidFill>
                  <a:srgbClr val="272425"/>
                </a:solidFill>
                <a:latin typeface="Arial Black" panose="020B0A04020102020204" pitchFamily="34" charset="0"/>
              </a:rPr>
              <a:t>branches professionnelles et le déploiement d’enjeux communs</a:t>
            </a:r>
            <a:r>
              <a:rPr lang="fr-FR" sz="1179" dirty="0">
                <a:solidFill>
                  <a:srgbClr val="272425"/>
                </a:solidFill>
                <a:latin typeface="+mj-lt"/>
              </a:rPr>
              <a:t> comme l’alternance ou encore la certification, les différents </a:t>
            </a:r>
            <a:r>
              <a:rPr lang="fr-FR" sz="1179" dirty="0">
                <a:solidFill>
                  <a:srgbClr val="272425"/>
                </a:solidFill>
                <a:latin typeface="Arial Black" panose="020B0A04020102020204" pitchFamily="34" charset="0"/>
              </a:rPr>
              <a:t>secteurs d’activité  </a:t>
            </a:r>
            <a:r>
              <a:rPr lang="fr-FR" sz="1179" dirty="0">
                <a:solidFill>
                  <a:srgbClr val="272425"/>
                </a:solidFill>
                <a:latin typeface="+mj-lt"/>
              </a:rPr>
              <a:t>sont regroupés en </a:t>
            </a:r>
            <a:r>
              <a:rPr lang="fr-FR" sz="1179" dirty="0">
                <a:solidFill>
                  <a:srgbClr val="272425"/>
                </a:solidFill>
                <a:latin typeface="Arial Black" panose="020B0A04020102020204" pitchFamily="34" charset="0"/>
              </a:rPr>
              <a:t>pôles paritaires sectoriels </a:t>
            </a:r>
            <a:r>
              <a:rPr lang="fr-FR" sz="1179" dirty="0">
                <a:solidFill>
                  <a:srgbClr val="272425"/>
                </a:solidFill>
                <a:latin typeface="+mj-lt"/>
              </a:rPr>
              <a:t>: spectacle et création, médias, communication et industries créatives, télécommunications, sport, loisirs et divertissement, et territoires et tourisme.</a:t>
            </a:r>
          </a:p>
        </p:txBody>
      </p:sp>
      <p:pic>
        <p:nvPicPr>
          <p:cNvPr id="25" name="Image 24" descr="Une image contenant carte&#10;&#10;Description générée automatiquement">
            <a:extLst>
              <a:ext uri="{FF2B5EF4-FFF2-40B4-BE49-F238E27FC236}">
                <a16:creationId xmlns:a16="http://schemas.microsoft.com/office/drawing/2014/main" id="{6251CA40-A538-4E29-B00B-E0B1A14A1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317" y="1244177"/>
            <a:ext cx="6522320" cy="5432771"/>
          </a:xfrm>
          <a:prstGeom prst="rect">
            <a:avLst/>
          </a:prstGeom>
        </p:spPr>
      </p:pic>
    </p:spTree>
    <p:extLst>
      <p:ext uri="{BB962C8B-B14F-4D97-AF65-F5344CB8AC3E}">
        <p14:creationId xmlns:p14="http://schemas.microsoft.com/office/powerpoint/2010/main" val="279989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6B19C76-E8E5-4F1C-8A2E-813E916CBC7F}"/>
              </a:ext>
            </a:extLst>
          </p:cNvPr>
          <p:cNvSpPr>
            <a:spLocks noGrp="1"/>
          </p:cNvSpPr>
          <p:nvPr>
            <p:ph type="sldNum" sz="quarter" idx="4294967295"/>
          </p:nvPr>
        </p:nvSpPr>
        <p:spPr>
          <a:xfrm>
            <a:off x="0" y="6291263"/>
            <a:ext cx="747713" cy="365125"/>
          </a:xfrm>
          <a:prstGeom prst="rect">
            <a:avLst/>
          </a:prstGeom>
        </p:spPr>
        <p:txBody>
          <a:bodyPr/>
          <a:lstStyle/>
          <a:p>
            <a:fld id="{A3E5FB80-56A7-4319-9AA1-F51064A753FE}" type="slidenum">
              <a:rPr lang="fr-FR" smtClean="0"/>
              <a:pPr/>
              <a:t>33</a:t>
            </a:fld>
            <a:endParaRPr lang="fr-FR"/>
          </a:p>
        </p:txBody>
      </p:sp>
      <p:sp>
        <p:nvSpPr>
          <p:cNvPr id="5" name="ZoneTexte 4">
            <a:extLst>
              <a:ext uri="{FF2B5EF4-FFF2-40B4-BE49-F238E27FC236}">
                <a16:creationId xmlns:a16="http://schemas.microsoft.com/office/drawing/2014/main" id="{BE5DC146-06E3-4005-B113-5A487AEDD879}"/>
              </a:ext>
            </a:extLst>
          </p:cNvPr>
          <p:cNvSpPr txBox="1"/>
          <p:nvPr/>
        </p:nvSpPr>
        <p:spPr>
          <a:xfrm>
            <a:off x="296107" y="127372"/>
            <a:ext cx="7161967" cy="880241"/>
          </a:xfrm>
          <a:prstGeom prst="rect">
            <a:avLst/>
          </a:prstGeom>
          <a:noFill/>
        </p:spPr>
        <p:txBody>
          <a:bodyPr wrap="square" rtlCol="0">
            <a:spAutoFit/>
          </a:bodyPr>
          <a:lstStyle/>
          <a:p>
            <a:pPr>
              <a:lnSpc>
                <a:spcPct val="80000"/>
              </a:lnSpc>
            </a:pPr>
            <a:r>
              <a:rPr lang="fr-FR" sz="3200" b="1" dirty="0">
                <a:solidFill>
                  <a:srgbClr val="1D1D1D"/>
                </a:solidFill>
                <a:latin typeface="Verdana"/>
                <a:ea typeface="+mj-ea"/>
              </a:rPr>
              <a:t>Vos contacts en Région AURA</a:t>
            </a:r>
          </a:p>
          <a:p>
            <a:pPr>
              <a:lnSpc>
                <a:spcPct val="80000"/>
              </a:lnSpc>
            </a:pPr>
            <a:endParaRPr lang="fr-FR" sz="3200" b="1" dirty="0">
              <a:solidFill>
                <a:srgbClr val="1D1D1D"/>
              </a:solidFill>
            </a:endParaRPr>
          </a:p>
        </p:txBody>
      </p:sp>
      <p:sp>
        <p:nvSpPr>
          <p:cNvPr id="9" name="ZoneTexte 8">
            <a:extLst>
              <a:ext uri="{FF2B5EF4-FFF2-40B4-BE49-F238E27FC236}">
                <a16:creationId xmlns:a16="http://schemas.microsoft.com/office/drawing/2014/main" id="{072B3881-D18B-4592-972C-0EB6BBE38459}"/>
              </a:ext>
            </a:extLst>
          </p:cNvPr>
          <p:cNvSpPr txBox="1"/>
          <p:nvPr/>
        </p:nvSpPr>
        <p:spPr>
          <a:xfrm>
            <a:off x="7807965" y="149555"/>
            <a:ext cx="4087928" cy="2031325"/>
          </a:xfrm>
          <a:prstGeom prst="rect">
            <a:avLst/>
          </a:prstGeom>
          <a:noFill/>
        </p:spPr>
        <p:txBody>
          <a:bodyPr wrap="square" rtlCol="0">
            <a:spAutoFit/>
          </a:bodyPr>
          <a:lstStyle/>
          <a:p>
            <a:pPr lvl="0"/>
            <a:r>
              <a:rPr lang="fr-FR" sz="2800" b="1" dirty="0">
                <a:solidFill>
                  <a:srgbClr val="FF5800"/>
                </a:solidFill>
                <a:latin typeface="Verdana" panose="020B0604030504040204" pitchFamily="34" charset="0"/>
              </a:rPr>
              <a:t>		  AFDAS</a:t>
            </a:r>
          </a:p>
          <a:p>
            <a:pPr lvl="0"/>
            <a:endParaRPr lang="fr-FR" sz="2400" b="1" dirty="0">
              <a:solidFill>
                <a:schemeClr val="tx2"/>
              </a:solidFill>
              <a:latin typeface="Calibri"/>
            </a:endParaRPr>
          </a:p>
          <a:p>
            <a:r>
              <a:rPr lang="fr-FR" b="1" dirty="0"/>
              <a:t>Délégation Auvergne- Rhône Alpes</a:t>
            </a:r>
          </a:p>
          <a:p>
            <a:r>
              <a:rPr lang="fr-FR" dirty="0"/>
              <a:t>56 rue Smith</a:t>
            </a:r>
          </a:p>
          <a:p>
            <a:r>
              <a:rPr lang="fr-FR" dirty="0"/>
              <a:t>69002 LYON</a:t>
            </a:r>
          </a:p>
          <a:p>
            <a:pPr lvl="0"/>
            <a:endParaRPr lang="fr-FR" sz="2000" b="1" dirty="0">
              <a:solidFill>
                <a:schemeClr val="tx2"/>
              </a:solidFill>
              <a:latin typeface="Calibri"/>
            </a:endParaRPr>
          </a:p>
        </p:txBody>
      </p:sp>
      <p:cxnSp>
        <p:nvCxnSpPr>
          <p:cNvPr id="10" name="Connecteur droit 9">
            <a:extLst>
              <a:ext uri="{FF2B5EF4-FFF2-40B4-BE49-F238E27FC236}">
                <a16:creationId xmlns:a16="http://schemas.microsoft.com/office/drawing/2014/main" id="{B6B58BAF-2ED8-4DDC-B9A5-B33042597CF4}"/>
              </a:ext>
            </a:extLst>
          </p:cNvPr>
          <p:cNvCxnSpPr>
            <a:cxnSpLocks/>
          </p:cNvCxnSpPr>
          <p:nvPr/>
        </p:nvCxnSpPr>
        <p:spPr>
          <a:xfrm flipH="1">
            <a:off x="9342120" y="2127404"/>
            <a:ext cx="240030" cy="46209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E727860-8E57-43D3-8E26-13237F5BFA24}"/>
              </a:ext>
            </a:extLst>
          </p:cNvPr>
          <p:cNvCxnSpPr>
            <a:cxnSpLocks/>
          </p:cNvCxnSpPr>
          <p:nvPr/>
        </p:nvCxnSpPr>
        <p:spPr>
          <a:xfrm flipH="1">
            <a:off x="9342120" y="3892774"/>
            <a:ext cx="240030" cy="46209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F9273D6-721E-4666-B7A6-05B0F641766B}"/>
              </a:ext>
            </a:extLst>
          </p:cNvPr>
          <p:cNvSpPr/>
          <p:nvPr/>
        </p:nvSpPr>
        <p:spPr>
          <a:xfrm>
            <a:off x="569339" y="6117383"/>
            <a:ext cx="6190418" cy="677108"/>
          </a:xfrm>
          <a:prstGeom prst="rect">
            <a:avLst/>
          </a:prstGeom>
        </p:spPr>
        <p:txBody>
          <a:bodyPr wrap="square">
            <a:spAutoFit/>
          </a:bodyPr>
          <a:lstStyle/>
          <a:p>
            <a:pPr lvl="0"/>
            <a:r>
              <a:rPr lang="fr-FR" sz="2000" b="1" dirty="0">
                <a:solidFill>
                  <a:srgbClr val="FF5800"/>
                </a:solidFill>
                <a:latin typeface="Calibri"/>
              </a:rPr>
              <a:t>Délégué régional</a:t>
            </a:r>
          </a:p>
          <a:p>
            <a:pPr lvl="0"/>
            <a:r>
              <a:rPr lang="fr-FR" dirty="0">
                <a:latin typeface="Calibri"/>
              </a:rPr>
              <a:t>Emmanuel CHOW-CHINE    e.chow-chine@afdas.com</a:t>
            </a:r>
          </a:p>
        </p:txBody>
      </p:sp>
      <p:sp>
        <p:nvSpPr>
          <p:cNvPr id="16" name="Rectangle 15">
            <a:extLst>
              <a:ext uri="{FF2B5EF4-FFF2-40B4-BE49-F238E27FC236}">
                <a16:creationId xmlns:a16="http://schemas.microsoft.com/office/drawing/2014/main" id="{6D402887-907A-404B-B3F9-CA05C1673AAB}"/>
              </a:ext>
            </a:extLst>
          </p:cNvPr>
          <p:cNvSpPr/>
          <p:nvPr/>
        </p:nvSpPr>
        <p:spPr>
          <a:xfrm>
            <a:off x="427992" y="565542"/>
            <a:ext cx="6723435" cy="2708434"/>
          </a:xfrm>
          <a:prstGeom prst="rect">
            <a:avLst/>
          </a:prstGeom>
        </p:spPr>
        <p:txBody>
          <a:bodyPr wrap="square">
            <a:spAutoFit/>
          </a:bodyPr>
          <a:lstStyle/>
          <a:p>
            <a:pPr lvl="0"/>
            <a:r>
              <a:rPr lang="fr-FR" sz="2000" b="1" dirty="0">
                <a:solidFill>
                  <a:srgbClr val="FF5800"/>
                </a:solidFill>
                <a:latin typeface="Calibri"/>
              </a:rPr>
              <a:t>Conseillère Emploi Formation Auvergne</a:t>
            </a:r>
          </a:p>
          <a:p>
            <a:pPr lvl="0"/>
            <a:r>
              <a:rPr lang="fr-FR" dirty="0">
                <a:latin typeface="Calibri"/>
              </a:rPr>
              <a:t>Amélie DUARTE  		a.duarte@afdas.com</a:t>
            </a:r>
          </a:p>
          <a:p>
            <a:pPr lvl="0"/>
            <a:r>
              <a:rPr lang="fr-FR" sz="2000" b="1" dirty="0">
                <a:solidFill>
                  <a:srgbClr val="FF5800"/>
                </a:solidFill>
                <a:latin typeface="Calibri"/>
              </a:rPr>
              <a:t>Conseillère Emploi Formation Ain, Haute-Savoie et Savoie</a:t>
            </a:r>
          </a:p>
          <a:p>
            <a:pPr lvl="0"/>
            <a:r>
              <a:rPr lang="fr-FR" dirty="0">
                <a:latin typeface="Calibri"/>
              </a:rPr>
              <a:t>Isabelle PINET		i.pinet@afdas.com</a:t>
            </a:r>
          </a:p>
          <a:p>
            <a:pPr lvl="0"/>
            <a:r>
              <a:rPr lang="fr-FR" sz="2000" b="1" dirty="0">
                <a:solidFill>
                  <a:srgbClr val="FF5800"/>
                </a:solidFill>
                <a:latin typeface="Calibri"/>
              </a:rPr>
              <a:t>Conseillère Emploi Formation Ardèche, Drôme, Loire et Rhône</a:t>
            </a:r>
          </a:p>
          <a:p>
            <a:pPr lvl="0"/>
            <a:r>
              <a:rPr lang="fr-FR" dirty="0">
                <a:latin typeface="Calibri"/>
              </a:rPr>
              <a:t>Hélène BONY  		h.bony@afdas.com</a:t>
            </a:r>
          </a:p>
          <a:p>
            <a:pPr lvl="0"/>
            <a:r>
              <a:rPr lang="fr-FR" sz="2000" b="1" dirty="0">
                <a:solidFill>
                  <a:srgbClr val="FF5800"/>
                </a:solidFill>
                <a:latin typeface="Calibri"/>
              </a:rPr>
              <a:t>Conseillère Emploi Formation Isère et Rhône</a:t>
            </a:r>
          </a:p>
          <a:p>
            <a:pPr lvl="0"/>
            <a:r>
              <a:rPr lang="fr-FR" dirty="0">
                <a:latin typeface="Calibri"/>
              </a:rPr>
              <a:t>Fanny DECHENAUD		f.dechenaud@afdas.com</a:t>
            </a:r>
          </a:p>
          <a:p>
            <a:pPr lvl="0"/>
            <a:endParaRPr lang="fr-FR" dirty="0">
              <a:latin typeface="Calibri"/>
            </a:endParaRPr>
          </a:p>
        </p:txBody>
      </p:sp>
      <p:sp>
        <p:nvSpPr>
          <p:cNvPr id="13" name="Rectangle 12">
            <a:extLst>
              <a:ext uri="{FF2B5EF4-FFF2-40B4-BE49-F238E27FC236}">
                <a16:creationId xmlns:a16="http://schemas.microsoft.com/office/drawing/2014/main" id="{2E99BDB4-B7AC-4FBD-BFE2-AA85FE2B26E4}"/>
              </a:ext>
            </a:extLst>
          </p:cNvPr>
          <p:cNvSpPr/>
          <p:nvPr/>
        </p:nvSpPr>
        <p:spPr>
          <a:xfrm>
            <a:off x="7700212" y="5624940"/>
            <a:ext cx="4087928" cy="830997"/>
          </a:xfrm>
          <a:prstGeom prst="rect">
            <a:avLst/>
          </a:prstGeom>
        </p:spPr>
        <p:txBody>
          <a:bodyPr wrap="square">
            <a:spAutoFit/>
          </a:bodyPr>
          <a:lstStyle/>
          <a:p>
            <a:pPr lvl="0"/>
            <a:r>
              <a:rPr lang="fr-FR" sz="1600" dirty="0">
                <a:solidFill>
                  <a:prstClr val="black"/>
                </a:solidFill>
                <a:latin typeface="Calibri"/>
                <a:sym typeface="Wingdings" panose="05000000000000000000" pitchFamily="2" charset="2"/>
              </a:rPr>
              <a:t>    01 44 75 39 39    </a:t>
            </a:r>
            <a:r>
              <a:rPr lang="fr-FR" sz="1600" dirty="0">
                <a:solidFill>
                  <a:prstClr val="black"/>
                </a:solidFill>
                <a:latin typeface="Calibri"/>
              </a:rPr>
              <a:t>de 9 H à 17 H        </a:t>
            </a:r>
          </a:p>
          <a:p>
            <a:pPr marL="285750" indent="-285750">
              <a:buFont typeface="Wingdings" panose="05000000000000000000" pitchFamily="2" charset="2"/>
              <a:buChar char="*"/>
            </a:pPr>
            <a:r>
              <a:rPr lang="fr-FR" sz="1600" dirty="0">
                <a:solidFill>
                  <a:prstClr val="black"/>
                </a:solidFill>
                <a:latin typeface="Calibri"/>
              </a:rPr>
              <a:t> </a:t>
            </a:r>
            <a:r>
              <a:rPr lang="fr-FR" sz="1600" dirty="0">
                <a:solidFill>
                  <a:prstClr val="black"/>
                </a:solidFill>
                <a:latin typeface="Calibri"/>
                <a:hlinkClick r:id="rId2"/>
              </a:rPr>
              <a:t>servicesauxentreprises.lyon@afdas.com</a:t>
            </a:r>
            <a:endParaRPr lang="fr-FR" sz="1600" dirty="0">
              <a:solidFill>
                <a:prstClr val="black"/>
              </a:solidFill>
              <a:latin typeface="Calibri"/>
            </a:endParaRPr>
          </a:p>
          <a:p>
            <a:pPr lvl="0"/>
            <a:r>
              <a:rPr lang="fr-FR" sz="1600" dirty="0">
                <a:solidFill>
                  <a:prstClr val="black"/>
                </a:solidFill>
                <a:latin typeface="Calibri"/>
              </a:rPr>
              <a:t>	    www.afdas.com</a:t>
            </a:r>
          </a:p>
        </p:txBody>
      </p:sp>
      <p:sp>
        <p:nvSpPr>
          <p:cNvPr id="18" name="Rectangle 17">
            <a:extLst>
              <a:ext uri="{FF2B5EF4-FFF2-40B4-BE49-F238E27FC236}">
                <a16:creationId xmlns:a16="http://schemas.microsoft.com/office/drawing/2014/main" id="{0C090BFF-BFE9-4E3F-B152-C91F1EC28013}"/>
              </a:ext>
            </a:extLst>
          </p:cNvPr>
          <p:cNvSpPr/>
          <p:nvPr/>
        </p:nvSpPr>
        <p:spPr>
          <a:xfrm>
            <a:off x="403860" y="3527255"/>
            <a:ext cx="6190417" cy="1231106"/>
          </a:xfrm>
          <a:prstGeom prst="rect">
            <a:avLst/>
          </a:prstGeom>
        </p:spPr>
        <p:txBody>
          <a:bodyPr wrap="square">
            <a:spAutoFit/>
          </a:bodyPr>
          <a:lstStyle/>
          <a:p>
            <a:pPr lvl="0"/>
            <a:r>
              <a:rPr lang="fr-FR" sz="2000" b="1" dirty="0">
                <a:solidFill>
                  <a:srgbClr val="FF5800"/>
                </a:solidFill>
                <a:latin typeface="Calibri"/>
              </a:rPr>
              <a:t>Conseillères Emploi Formation  </a:t>
            </a:r>
          </a:p>
          <a:p>
            <a:pPr lvl="0"/>
            <a:r>
              <a:rPr lang="fr-FR" dirty="0">
                <a:latin typeface="Calibri"/>
              </a:rPr>
              <a:t>Marylou TISSOT		m.tissot@afdas.com</a:t>
            </a:r>
          </a:p>
          <a:p>
            <a:pPr lvl="0"/>
            <a:r>
              <a:rPr lang="fr-FR" dirty="0">
                <a:latin typeface="Calibri"/>
              </a:rPr>
              <a:t>Danielle CHARRAT		m.charrat@afdas.com</a:t>
            </a:r>
          </a:p>
          <a:p>
            <a:pPr lvl="0"/>
            <a:r>
              <a:rPr lang="fr-FR" dirty="0">
                <a:latin typeface="Calibri"/>
              </a:rPr>
              <a:t>Pascale DESANGLOIS 	p.desanglois@afdas.com</a:t>
            </a:r>
          </a:p>
        </p:txBody>
      </p:sp>
      <p:sp>
        <p:nvSpPr>
          <p:cNvPr id="19" name="ZoneTexte 18">
            <a:extLst>
              <a:ext uri="{FF2B5EF4-FFF2-40B4-BE49-F238E27FC236}">
                <a16:creationId xmlns:a16="http://schemas.microsoft.com/office/drawing/2014/main" id="{748C8099-41DC-4CCF-AFED-FD2EFE3C3117}"/>
              </a:ext>
            </a:extLst>
          </p:cNvPr>
          <p:cNvSpPr txBox="1"/>
          <p:nvPr/>
        </p:nvSpPr>
        <p:spPr>
          <a:xfrm>
            <a:off x="7824037" y="2654432"/>
            <a:ext cx="4087928" cy="1323439"/>
          </a:xfrm>
          <a:prstGeom prst="rect">
            <a:avLst/>
          </a:prstGeom>
          <a:noFill/>
        </p:spPr>
        <p:txBody>
          <a:bodyPr wrap="square" rtlCol="0">
            <a:spAutoFit/>
          </a:bodyPr>
          <a:lstStyle/>
          <a:p>
            <a:pPr lvl="0"/>
            <a:r>
              <a:rPr lang="fr-FR" b="1" dirty="0"/>
              <a:t>Bureau</a:t>
            </a:r>
            <a:r>
              <a:rPr lang="fr-FR" sz="2400" b="1" dirty="0">
                <a:solidFill>
                  <a:schemeClr val="tx2"/>
                </a:solidFill>
                <a:latin typeface="Calibri"/>
              </a:rPr>
              <a:t> </a:t>
            </a:r>
            <a:r>
              <a:rPr lang="fr-FR" b="1" dirty="0"/>
              <a:t>de Clermont-Ferrand</a:t>
            </a:r>
          </a:p>
          <a:p>
            <a:pPr lvl="0"/>
            <a:r>
              <a:rPr lang="fr-FR" dirty="0"/>
              <a:t>28 rue Jean Claret </a:t>
            </a:r>
          </a:p>
          <a:p>
            <a:pPr lvl="0"/>
            <a:r>
              <a:rPr lang="fr-FR" dirty="0"/>
              <a:t>63000 CLERMONT - FERRAND </a:t>
            </a:r>
          </a:p>
          <a:p>
            <a:pPr lvl="0"/>
            <a:endParaRPr lang="fr-FR" sz="2000" b="1" dirty="0">
              <a:solidFill>
                <a:schemeClr val="tx2"/>
              </a:solidFill>
              <a:latin typeface="Calibri"/>
            </a:endParaRPr>
          </a:p>
        </p:txBody>
      </p:sp>
      <p:sp>
        <p:nvSpPr>
          <p:cNvPr id="6" name="ZoneTexte 5">
            <a:extLst>
              <a:ext uri="{FF2B5EF4-FFF2-40B4-BE49-F238E27FC236}">
                <a16:creationId xmlns:a16="http://schemas.microsoft.com/office/drawing/2014/main" id="{063EE5CF-3F8F-468D-8520-0B91868B75B2}"/>
              </a:ext>
            </a:extLst>
          </p:cNvPr>
          <p:cNvSpPr txBox="1"/>
          <p:nvPr/>
        </p:nvSpPr>
        <p:spPr>
          <a:xfrm>
            <a:off x="7824037" y="4301501"/>
            <a:ext cx="4087928" cy="1323439"/>
          </a:xfrm>
          <a:prstGeom prst="rect">
            <a:avLst/>
          </a:prstGeom>
          <a:noFill/>
        </p:spPr>
        <p:txBody>
          <a:bodyPr wrap="square" rtlCol="0">
            <a:spAutoFit/>
          </a:bodyPr>
          <a:lstStyle/>
          <a:p>
            <a:pPr lvl="0"/>
            <a:r>
              <a:rPr lang="fr-FR" b="1" dirty="0"/>
              <a:t>Bureau</a:t>
            </a:r>
            <a:r>
              <a:rPr lang="fr-FR" sz="2400" b="1" dirty="0">
                <a:solidFill>
                  <a:schemeClr val="tx2"/>
                </a:solidFill>
                <a:latin typeface="Calibri"/>
              </a:rPr>
              <a:t> </a:t>
            </a:r>
            <a:r>
              <a:rPr lang="fr-FR" b="1" dirty="0"/>
              <a:t>de Chambéry</a:t>
            </a:r>
          </a:p>
          <a:p>
            <a:pPr lvl="0"/>
            <a:r>
              <a:rPr lang="fr-FR" dirty="0"/>
              <a:t>229 rue Joseph Fontanet Bât C</a:t>
            </a:r>
          </a:p>
          <a:p>
            <a:pPr lvl="0"/>
            <a:r>
              <a:rPr lang="fr-FR" dirty="0"/>
              <a:t>73000 CHAMBERY</a:t>
            </a:r>
          </a:p>
          <a:p>
            <a:pPr lvl="0"/>
            <a:endParaRPr lang="fr-FR" sz="2000" b="1" dirty="0">
              <a:solidFill>
                <a:schemeClr val="tx2"/>
              </a:solidFill>
              <a:latin typeface="Calibri"/>
            </a:endParaRPr>
          </a:p>
        </p:txBody>
      </p:sp>
      <p:sp>
        <p:nvSpPr>
          <p:cNvPr id="20" name="Rectangle 19">
            <a:extLst>
              <a:ext uri="{FF2B5EF4-FFF2-40B4-BE49-F238E27FC236}">
                <a16:creationId xmlns:a16="http://schemas.microsoft.com/office/drawing/2014/main" id="{22DBD65F-D74C-4BEC-A31D-EC14FFF7AAF1}"/>
              </a:ext>
            </a:extLst>
          </p:cNvPr>
          <p:cNvSpPr/>
          <p:nvPr/>
        </p:nvSpPr>
        <p:spPr>
          <a:xfrm>
            <a:off x="403860" y="4668650"/>
            <a:ext cx="6190417" cy="1231106"/>
          </a:xfrm>
          <a:prstGeom prst="rect">
            <a:avLst/>
          </a:prstGeom>
        </p:spPr>
        <p:txBody>
          <a:bodyPr wrap="square">
            <a:spAutoFit/>
          </a:bodyPr>
          <a:lstStyle/>
          <a:p>
            <a:pPr lvl="0"/>
            <a:r>
              <a:rPr lang="fr-FR" sz="2000" b="1" dirty="0">
                <a:solidFill>
                  <a:srgbClr val="FF5800"/>
                </a:solidFill>
                <a:latin typeface="Calibri"/>
              </a:rPr>
              <a:t>Conseillères(r) Individu</a:t>
            </a:r>
          </a:p>
          <a:p>
            <a:pPr lvl="0"/>
            <a:r>
              <a:rPr lang="fr-FR" dirty="0">
                <a:solidFill>
                  <a:srgbClr val="1D1D1D"/>
                </a:solidFill>
                <a:latin typeface="Calibri"/>
              </a:rPr>
              <a:t>Michèle HEITZ		m.heitz@afdas.com</a:t>
            </a:r>
          </a:p>
          <a:p>
            <a:pPr lvl="0"/>
            <a:r>
              <a:rPr lang="fr-FR" dirty="0">
                <a:solidFill>
                  <a:srgbClr val="1D1D1D"/>
                </a:solidFill>
                <a:latin typeface="Calibri"/>
              </a:rPr>
              <a:t>Monika MERGENTHALER	m.mergenthaler@afdas.com</a:t>
            </a:r>
          </a:p>
          <a:p>
            <a:pPr lvl="0"/>
            <a:r>
              <a:rPr lang="fr-FR" dirty="0">
                <a:solidFill>
                  <a:srgbClr val="1D1D1D"/>
                </a:solidFill>
                <a:latin typeface="Calibri"/>
              </a:rPr>
              <a:t>Luc BARET		l.baret@afdas.com</a:t>
            </a:r>
          </a:p>
        </p:txBody>
      </p:sp>
    </p:spTree>
    <p:extLst>
      <p:ext uri="{BB962C8B-B14F-4D97-AF65-F5344CB8AC3E}">
        <p14:creationId xmlns:p14="http://schemas.microsoft.com/office/powerpoint/2010/main" val="570888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BFE7E28-B190-4A94-B260-615F738F8C84}"/>
              </a:ext>
            </a:extLst>
          </p:cNvPr>
          <p:cNvSpPr>
            <a:spLocks noGrp="1"/>
          </p:cNvSpPr>
          <p:nvPr>
            <p:ph type="body" sz="quarter" idx="18"/>
          </p:nvPr>
        </p:nvSpPr>
        <p:spPr>
          <a:xfrm>
            <a:off x="401028" y="346362"/>
            <a:ext cx="10820341" cy="852032"/>
          </a:xfrm>
        </p:spPr>
        <p:txBody>
          <a:bodyPr/>
          <a:lstStyle/>
          <a:p>
            <a:r>
              <a:rPr lang="fr-FR" sz="4400" dirty="0"/>
              <a:t>Restons connectés</a:t>
            </a:r>
          </a:p>
        </p:txBody>
      </p:sp>
      <p:sp>
        <p:nvSpPr>
          <p:cNvPr id="7" name="Rectangle 6">
            <a:extLst>
              <a:ext uri="{FF2B5EF4-FFF2-40B4-BE49-F238E27FC236}">
                <a16:creationId xmlns:a16="http://schemas.microsoft.com/office/drawing/2014/main" id="{4E5042DD-C7A4-4329-AF0A-FDD471572BB4}"/>
              </a:ext>
            </a:extLst>
          </p:cNvPr>
          <p:cNvSpPr/>
          <p:nvPr/>
        </p:nvSpPr>
        <p:spPr>
          <a:xfrm>
            <a:off x="1104360" y="1395777"/>
            <a:ext cx="3023647" cy="646331"/>
          </a:xfrm>
          <a:prstGeom prst="rect">
            <a:avLst/>
          </a:prstGeom>
        </p:spPr>
        <p:txBody>
          <a:bodyPr wrap="square">
            <a:spAutoFit/>
          </a:bodyPr>
          <a:lstStyle/>
          <a:p>
            <a:pPr algn="ctr"/>
            <a:r>
              <a:rPr lang="fr-FR" b="1" dirty="0"/>
              <a:t> Consultez notre</a:t>
            </a:r>
          </a:p>
          <a:p>
            <a:pPr algn="ctr"/>
            <a:r>
              <a:rPr lang="fr-FR" b="1" dirty="0">
                <a:hlinkClick r:id="rId2">
                  <a:extLst>
                    <a:ext uri="{A12FA001-AC4F-418D-AE19-62706E023703}">
                      <ahyp:hlinkClr xmlns:ahyp="http://schemas.microsoft.com/office/drawing/2018/hyperlinkcolor" val="tx"/>
                    </a:ext>
                  </a:extLst>
                </a:hlinkClick>
              </a:rPr>
              <a:t>site internet </a:t>
            </a:r>
            <a:r>
              <a:rPr lang="fr-FR" b="1" dirty="0"/>
              <a:t> </a:t>
            </a:r>
          </a:p>
        </p:txBody>
      </p:sp>
      <p:sp>
        <p:nvSpPr>
          <p:cNvPr id="10" name="ZoneTexte 9">
            <a:extLst>
              <a:ext uri="{FF2B5EF4-FFF2-40B4-BE49-F238E27FC236}">
                <a16:creationId xmlns:a16="http://schemas.microsoft.com/office/drawing/2014/main" id="{96AC6149-C1C1-4303-B162-74389B3674C7}"/>
              </a:ext>
            </a:extLst>
          </p:cNvPr>
          <p:cNvSpPr txBox="1"/>
          <p:nvPr/>
        </p:nvSpPr>
        <p:spPr>
          <a:xfrm>
            <a:off x="4954194" y="1395776"/>
            <a:ext cx="2486958" cy="646331"/>
          </a:xfrm>
          <a:prstGeom prst="rect">
            <a:avLst/>
          </a:prstGeom>
          <a:noFill/>
        </p:spPr>
        <p:txBody>
          <a:bodyPr wrap="square">
            <a:spAutoFit/>
          </a:bodyPr>
          <a:lstStyle/>
          <a:p>
            <a:pPr algn="ctr"/>
            <a:r>
              <a:rPr lang="fr-FR" b="1" i="0" u="sng" dirty="0">
                <a:effectLst/>
                <a:latin typeface="Arial" panose="020B0604020202020204" pitchFamily="34" charset="0"/>
                <a:hlinkClick r:id="rId3">
                  <a:extLst>
                    <a:ext uri="{A12FA001-AC4F-418D-AE19-62706E023703}">
                      <ahyp:hlinkClr xmlns:ahyp="http://schemas.microsoft.com/office/drawing/2018/hyperlinkcolor" val="tx"/>
                    </a:ext>
                  </a:extLst>
                </a:hlinkClick>
              </a:rPr>
              <a:t>Abonnez-vous</a:t>
            </a:r>
            <a:endParaRPr lang="fr-FR" b="1" i="0" u="sng" dirty="0">
              <a:effectLst/>
              <a:latin typeface="Arial" panose="020B0604020202020204" pitchFamily="34" charset="0"/>
            </a:endParaRPr>
          </a:p>
          <a:p>
            <a:pPr algn="ctr"/>
            <a:r>
              <a:rPr lang="fr-FR" b="1" u="sng" dirty="0">
                <a:latin typeface="Arial" panose="020B0604020202020204" pitchFamily="34" charset="0"/>
              </a:rPr>
              <a:t>à notre newsletter</a:t>
            </a:r>
            <a:endParaRPr lang="fr-FR" b="1" dirty="0"/>
          </a:p>
        </p:txBody>
      </p:sp>
      <p:sp>
        <p:nvSpPr>
          <p:cNvPr id="12" name="Rectangle 11">
            <a:extLst>
              <a:ext uri="{FF2B5EF4-FFF2-40B4-BE49-F238E27FC236}">
                <a16:creationId xmlns:a16="http://schemas.microsoft.com/office/drawing/2014/main" id="{688B6DFC-7111-493F-8D9D-0391B4AAD149}"/>
              </a:ext>
            </a:extLst>
          </p:cNvPr>
          <p:cNvSpPr/>
          <p:nvPr/>
        </p:nvSpPr>
        <p:spPr>
          <a:xfrm>
            <a:off x="8405032" y="1402900"/>
            <a:ext cx="2816337" cy="646331"/>
          </a:xfrm>
          <a:prstGeom prst="rect">
            <a:avLst/>
          </a:prstGeom>
        </p:spPr>
        <p:txBody>
          <a:bodyPr wrap="square">
            <a:spAutoFit/>
          </a:bodyPr>
          <a:lstStyle/>
          <a:p>
            <a:pPr algn="ctr"/>
            <a:r>
              <a:rPr lang="fr-FR" b="1" dirty="0"/>
              <a:t>Suivez-nous </a:t>
            </a:r>
          </a:p>
          <a:p>
            <a:pPr algn="ctr"/>
            <a:r>
              <a:rPr lang="fr-FR" b="1" dirty="0"/>
              <a:t>sur les réseaux sociaux</a:t>
            </a:r>
          </a:p>
        </p:txBody>
      </p:sp>
      <p:pic>
        <p:nvPicPr>
          <p:cNvPr id="13" name="Image 12">
            <a:extLst>
              <a:ext uri="{FF2B5EF4-FFF2-40B4-BE49-F238E27FC236}">
                <a16:creationId xmlns:a16="http://schemas.microsoft.com/office/drawing/2014/main" id="{A6CD75C4-B6A2-47A5-B291-E16929E58AB4}"/>
              </a:ext>
            </a:extLst>
          </p:cNvPr>
          <p:cNvPicPr>
            <a:picLocks noChangeAspect="1"/>
          </p:cNvPicPr>
          <p:nvPr/>
        </p:nvPicPr>
        <p:blipFill>
          <a:blip r:embed="rId4"/>
          <a:stretch>
            <a:fillRect/>
          </a:stretch>
        </p:blipFill>
        <p:spPr>
          <a:xfrm>
            <a:off x="5045354" y="2326388"/>
            <a:ext cx="2395798" cy="3690130"/>
          </a:xfrm>
          <a:prstGeom prst="rect">
            <a:avLst/>
          </a:prstGeom>
        </p:spPr>
      </p:pic>
      <p:pic>
        <p:nvPicPr>
          <p:cNvPr id="15" name="Image 14">
            <a:extLst>
              <a:ext uri="{FF2B5EF4-FFF2-40B4-BE49-F238E27FC236}">
                <a16:creationId xmlns:a16="http://schemas.microsoft.com/office/drawing/2014/main" id="{9A50418F-65CC-49B3-AE78-3193B7CA8CD9}"/>
              </a:ext>
            </a:extLst>
          </p:cNvPr>
          <p:cNvPicPr>
            <a:picLocks noChangeAspect="1"/>
          </p:cNvPicPr>
          <p:nvPr/>
        </p:nvPicPr>
        <p:blipFill>
          <a:blip r:embed="rId5"/>
          <a:stretch>
            <a:fillRect/>
          </a:stretch>
        </p:blipFill>
        <p:spPr>
          <a:xfrm>
            <a:off x="401028" y="2183939"/>
            <a:ext cx="4428147" cy="1705906"/>
          </a:xfrm>
          <a:prstGeom prst="rect">
            <a:avLst/>
          </a:prstGeom>
        </p:spPr>
      </p:pic>
      <p:pic>
        <p:nvPicPr>
          <p:cNvPr id="17" name="Image 16">
            <a:extLst>
              <a:ext uri="{FF2B5EF4-FFF2-40B4-BE49-F238E27FC236}">
                <a16:creationId xmlns:a16="http://schemas.microsoft.com/office/drawing/2014/main" id="{07E14628-8059-4C03-9F55-2C1FD2BF2408}"/>
              </a:ext>
            </a:extLst>
          </p:cNvPr>
          <p:cNvPicPr>
            <a:picLocks noChangeAspect="1"/>
          </p:cNvPicPr>
          <p:nvPr/>
        </p:nvPicPr>
        <p:blipFill>
          <a:blip r:embed="rId6"/>
          <a:stretch>
            <a:fillRect/>
          </a:stretch>
        </p:blipFill>
        <p:spPr>
          <a:xfrm>
            <a:off x="8085911" y="2807735"/>
            <a:ext cx="3454578" cy="3397425"/>
          </a:xfrm>
          <a:prstGeom prst="rect">
            <a:avLst/>
          </a:prstGeom>
        </p:spPr>
      </p:pic>
      <p:pic>
        <p:nvPicPr>
          <p:cNvPr id="4" name="Image 3">
            <a:extLst>
              <a:ext uri="{FF2B5EF4-FFF2-40B4-BE49-F238E27FC236}">
                <a16:creationId xmlns:a16="http://schemas.microsoft.com/office/drawing/2014/main" id="{AF92185F-934C-487A-9245-EAC8EDFC51A6}"/>
              </a:ext>
            </a:extLst>
          </p:cNvPr>
          <p:cNvPicPr>
            <a:picLocks noChangeAspect="1"/>
          </p:cNvPicPr>
          <p:nvPr/>
        </p:nvPicPr>
        <p:blipFill>
          <a:blip r:embed="rId7"/>
          <a:stretch>
            <a:fillRect/>
          </a:stretch>
        </p:blipFill>
        <p:spPr>
          <a:xfrm>
            <a:off x="9017751" y="178468"/>
            <a:ext cx="1590897" cy="2629267"/>
          </a:xfrm>
          <a:prstGeom prst="rect">
            <a:avLst/>
          </a:prstGeom>
        </p:spPr>
      </p:pic>
    </p:spTree>
    <p:extLst>
      <p:ext uri="{BB962C8B-B14F-4D97-AF65-F5344CB8AC3E}">
        <p14:creationId xmlns:p14="http://schemas.microsoft.com/office/powerpoint/2010/main" val="212261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C4B943-77D3-4419-BB7E-8E87E6F8F540}"/>
              </a:ext>
            </a:extLst>
          </p:cNvPr>
          <p:cNvSpPr>
            <a:spLocks noGrp="1"/>
          </p:cNvSpPr>
          <p:nvPr>
            <p:ph type="body" sz="quarter" idx="10"/>
          </p:nvPr>
        </p:nvSpPr>
        <p:spPr>
          <a:xfrm>
            <a:off x="2332756" y="2933400"/>
            <a:ext cx="7526488" cy="991199"/>
          </a:xfrm>
        </p:spPr>
        <p:txBody>
          <a:bodyPr/>
          <a:lstStyle/>
          <a:p>
            <a:r>
              <a:rPr lang="fr-FR" dirty="0"/>
              <a:t>MERCI !</a:t>
            </a:r>
          </a:p>
        </p:txBody>
      </p:sp>
    </p:spTree>
    <p:extLst>
      <p:ext uri="{BB962C8B-B14F-4D97-AF65-F5344CB8AC3E}">
        <p14:creationId xmlns:p14="http://schemas.microsoft.com/office/powerpoint/2010/main" val="99043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597E5B4-DBD3-45C9-82F4-68DEF5DF6C28}"/>
              </a:ext>
            </a:extLst>
          </p:cNvPr>
          <p:cNvSpPr>
            <a:spLocks noGrp="1"/>
          </p:cNvSpPr>
          <p:nvPr>
            <p:ph type="sldNum" sz="quarter" idx="4294967295"/>
          </p:nvPr>
        </p:nvSpPr>
        <p:spPr>
          <a:xfrm>
            <a:off x="0" y="6291263"/>
            <a:ext cx="747713"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E5FB80-56A7-4319-9AA1-F51064A753FE}" type="slidenum">
              <a:rPr lang="fr-FR" smtClean="0"/>
              <a:pPr>
                <a:defRPr/>
              </a:pPr>
              <a:t>4</a:t>
            </a:fld>
            <a:endParaRPr lang="fr-FR"/>
          </a:p>
        </p:txBody>
      </p:sp>
      <p:sp>
        <p:nvSpPr>
          <p:cNvPr id="6" name="Titre 1">
            <a:extLst>
              <a:ext uri="{FF2B5EF4-FFF2-40B4-BE49-F238E27FC236}">
                <a16:creationId xmlns:a16="http://schemas.microsoft.com/office/drawing/2014/main" id="{CD896D62-15D4-4304-9AAD-B85AFE4228E7}"/>
              </a:ext>
            </a:extLst>
          </p:cNvPr>
          <p:cNvSpPr txBox="1">
            <a:spLocks/>
          </p:cNvSpPr>
          <p:nvPr/>
        </p:nvSpPr>
        <p:spPr>
          <a:xfrm>
            <a:off x="2368550" y="225425"/>
            <a:ext cx="7845425" cy="5794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fr-FR" sz="2800" b="1" i="1" dirty="0">
                <a:solidFill>
                  <a:srgbClr val="FF5800"/>
                </a:solidFill>
                <a:ea typeface="+mn-ea"/>
                <a:cs typeface="+mn-cs"/>
              </a:rPr>
              <a:t>Cartographie des acteurs et des dispositifs</a:t>
            </a:r>
          </a:p>
        </p:txBody>
      </p:sp>
      <p:sp>
        <p:nvSpPr>
          <p:cNvPr id="9" name="ZoneTexte 8">
            <a:extLst>
              <a:ext uri="{FF2B5EF4-FFF2-40B4-BE49-F238E27FC236}">
                <a16:creationId xmlns:a16="http://schemas.microsoft.com/office/drawing/2014/main" id="{2787CB5E-B932-4646-B9DA-F0956747924D}"/>
              </a:ext>
            </a:extLst>
          </p:cNvPr>
          <p:cNvSpPr txBox="1"/>
          <p:nvPr/>
        </p:nvSpPr>
        <p:spPr>
          <a:xfrm>
            <a:off x="4538661" y="801293"/>
            <a:ext cx="2559050" cy="369887"/>
          </a:xfrm>
          <a:prstGeom prst="rect">
            <a:avLst/>
          </a:prstGeom>
          <a:solidFill>
            <a:schemeClr val="accent3">
              <a:lumMod val="40000"/>
              <a:lumOff val="60000"/>
            </a:schemeClr>
          </a:solidFill>
        </p:spPr>
        <p:txBody>
          <a:bodyPr>
            <a:spAutoFit/>
          </a:bodyPr>
          <a:lstStyle/>
          <a:p>
            <a:pPr algn="ctr" eaLnBrk="1" fontAlgn="auto" hangingPunct="1">
              <a:spcBef>
                <a:spcPts val="0"/>
              </a:spcBef>
              <a:spcAft>
                <a:spcPts val="0"/>
              </a:spcAft>
              <a:defRPr/>
            </a:pPr>
            <a:r>
              <a:rPr lang="fr-FR" b="1" dirty="0">
                <a:latin typeface="+mn-lt"/>
              </a:rPr>
              <a:t>OPCO / Urssaf</a:t>
            </a:r>
          </a:p>
        </p:txBody>
      </p:sp>
      <p:sp>
        <p:nvSpPr>
          <p:cNvPr id="10" name="ZoneTexte 9">
            <a:extLst>
              <a:ext uri="{FF2B5EF4-FFF2-40B4-BE49-F238E27FC236}">
                <a16:creationId xmlns:a16="http://schemas.microsoft.com/office/drawing/2014/main" id="{983D00D9-0178-49EA-A4C8-8EB79DA1A46E}"/>
              </a:ext>
            </a:extLst>
          </p:cNvPr>
          <p:cNvSpPr txBox="1"/>
          <p:nvPr/>
        </p:nvSpPr>
        <p:spPr>
          <a:xfrm>
            <a:off x="4064000" y="1524000"/>
            <a:ext cx="3508375" cy="646113"/>
          </a:xfrm>
          <a:prstGeom prst="rect">
            <a:avLst/>
          </a:prstGeom>
          <a:solidFill>
            <a:schemeClr val="bg2">
              <a:lumMod val="90000"/>
            </a:schemeClr>
          </a:solidFill>
        </p:spPr>
        <p:txBody>
          <a:bodyPr>
            <a:spAutoFit/>
          </a:bodyPr>
          <a:lstStyle/>
          <a:p>
            <a:pPr algn="ctr" eaLnBrk="1" fontAlgn="auto" hangingPunct="1">
              <a:spcBef>
                <a:spcPts val="0"/>
              </a:spcBef>
              <a:spcAft>
                <a:spcPts val="0"/>
              </a:spcAft>
              <a:defRPr/>
            </a:pPr>
            <a:r>
              <a:rPr lang="fr-FR" b="1" dirty="0">
                <a:latin typeface="+mn-lt"/>
              </a:rPr>
              <a:t>France compétences</a:t>
            </a:r>
          </a:p>
          <a:p>
            <a:pPr algn="ctr" eaLnBrk="1" fontAlgn="auto" hangingPunct="1">
              <a:spcBef>
                <a:spcPts val="0"/>
              </a:spcBef>
              <a:spcAft>
                <a:spcPts val="0"/>
              </a:spcAft>
              <a:defRPr/>
            </a:pPr>
            <a:endParaRPr lang="fr-FR" b="1" dirty="0">
              <a:latin typeface="+mn-lt"/>
            </a:endParaRPr>
          </a:p>
        </p:txBody>
      </p:sp>
      <p:sp>
        <p:nvSpPr>
          <p:cNvPr id="11" name="ZoneTexte 10">
            <a:extLst>
              <a:ext uri="{FF2B5EF4-FFF2-40B4-BE49-F238E27FC236}">
                <a16:creationId xmlns:a16="http://schemas.microsoft.com/office/drawing/2014/main" id="{FD58C536-1CFF-41B2-989C-E663DD09A94F}"/>
              </a:ext>
            </a:extLst>
          </p:cNvPr>
          <p:cNvSpPr txBox="1"/>
          <p:nvPr/>
        </p:nvSpPr>
        <p:spPr>
          <a:xfrm>
            <a:off x="295275" y="2621250"/>
            <a:ext cx="2328859" cy="738664"/>
          </a:xfrm>
          <a:prstGeom prst="rect">
            <a:avLst/>
          </a:prstGeom>
          <a:solidFill>
            <a:srgbClr val="F9EDDB"/>
          </a:solidFill>
        </p:spPr>
        <p:txBody>
          <a:bodyPr wrap="square">
            <a:spAutoFit/>
          </a:bodyPr>
          <a:lstStyle/>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cs typeface="Verdana" panose="020B0604030504040204" pitchFamily="34" charset="0"/>
              </a:rPr>
              <a:t>Formation des demandeurs </a:t>
            </a:r>
          </a:p>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cs typeface="Verdana" panose="020B0604030504040204" pitchFamily="34" charset="0"/>
              </a:rPr>
              <a:t>d’emploi</a:t>
            </a:r>
          </a:p>
        </p:txBody>
      </p:sp>
      <p:sp>
        <p:nvSpPr>
          <p:cNvPr id="12" name="ZoneTexte 11">
            <a:extLst>
              <a:ext uri="{FF2B5EF4-FFF2-40B4-BE49-F238E27FC236}">
                <a16:creationId xmlns:a16="http://schemas.microsoft.com/office/drawing/2014/main" id="{6C7202E0-46B3-4F06-BCD0-D01A26D0027B}"/>
              </a:ext>
            </a:extLst>
          </p:cNvPr>
          <p:cNvSpPr txBox="1"/>
          <p:nvPr/>
        </p:nvSpPr>
        <p:spPr>
          <a:xfrm>
            <a:off x="2936875" y="2617788"/>
            <a:ext cx="1138238" cy="738187"/>
          </a:xfrm>
          <a:prstGeom prst="rect">
            <a:avLst/>
          </a:prstGeom>
          <a:solidFill>
            <a:srgbClr val="F9EDDB"/>
          </a:solidFill>
        </p:spPr>
        <p:txBody>
          <a:bodyPr>
            <a:spAutoFit/>
          </a:bodyPr>
          <a:lstStyle>
            <a:defPPr>
              <a:defRPr lang="fr-FR"/>
            </a:defPPr>
            <a:lvl1pPr algn="ctr">
              <a:defRPr sz="1400">
                <a:latin typeface="Verdana" panose="020B0604030504040204" pitchFamily="34" charset="0"/>
                <a:ea typeface="Verdana" panose="020B0604030504040204" pitchFamily="34" charset="0"/>
                <a:cs typeface="Verdana" panose="020B0604030504040204" pitchFamily="34" charset="0"/>
              </a:defRPr>
            </a:lvl1pPr>
          </a:lstStyle>
          <a:p>
            <a:pPr eaLnBrk="1" fontAlgn="auto" hangingPunct="1">
              <a:spcBef>
                <a:spcPts val="0"/>
              </a:spcBef>
              <a:spcAft>
                <a:spcPts val="0"/>
              </a:spcAft>
              <a:defRPr/>
            </a:pPr>
            <a:endParaRPr lang="fr-FR" dirty="0"/>
          </a:p>
          <a:p>
            <a:pPr eaLnBrk="1" fontAlgn="auto" hangingPunct="1">
              <a:spcBef>
                <a:spcPts val="0"/>
              </a:spcBef>
              <a:spcAft>
                <a:spcPts val="0"/>
              </a:spcAft>
              <a:defRPr/>
            </a:pPr>
            <a:r>
              <a:rPr lang="fr-FR" dirty="0"/>
              <a:t>CEP</a:t>
            </a:r>
          </a:p>
          <a:p>
            <a:pPr eaLnBrk="1" fontAlgn="auto" hangingPunct="1">
              <a:spcBef>
                <a:spcPts val="0"/>
              </a:spcBef>
              <a:spcAft>
                <a:spcPts val="0"/>
              </a:spcAft>
              <a:defRPr/>
            </a:pPr>
            <a:endParaRPr lang="fr-FR" dirty="0"/>
          </a:p>
        </p:txBody>
      </p:sp>
      <p:sp>
        <p:nvSpPr>
          <p:cNvPr id="14" name="ZoneTexte 13">
            <a:extLst>
              <a:ext uri="{FF2B5EF4-FFF2-40B4-BE49-F238E27FC236}">
                <a16:creationId xmlns:a16="http://schemas.microsoft.com/office/drawing/2014/main" id="{E1C91670-F996-405E-8A7A-0DFA4E870594}"/>
              </a:ext>
            </a:extLst>
          </p:cNvPr>
          <p:cNvSpPr txBox="1"/>
          <p:nvPr/>
        </p:nvSpPr>
        <p:spPr>
          <a:xfrm>
            <a:off x="5907088" y="2617788"/>
            <a:ext cx="1620837" cy="954087"/>
          </a:xfrm>
          <a:prstGeom prst="rect">
            <a:avLst/>
          </a:prstGeom>
          <a:solidFill>
            <a:schemeClr val="accent1">
              <a:lumMod val="60000"/>
              <a:lumOff val="40000"/>
            </a:schemeClr>
          </a:solidFill>
        </p:spPr>
        <p:txBody>
          <a:bodyPr>
            <a:spAutoFit/>
          </a:bodyPr>
          <a:lstStyle/>
          <a:p>
            <a:pPr algn="ctr" eaLnBrk="1" fontAlgn="auto" hangingPunct="1">
              <a:spcBef>
                <a:spcPts val="0"/>
              </a:spcBef>
              <a:spcAft>
                <a:spcPts val="0"/>
              </a:spcAft>
              <a:defRPr/>
            </a:pPr>
            <a:endParaRPr lang="fr-FR" sz="1400" dirty="0">
              <a:latin typeface="Verdana" panose="020B0604030504040204" pitchFamily="34" charset="0"/>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r>
              <a:rPr 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CPF</a:t>
            </a:r>
          </a:p>
          <a:p>
            <a:pPr algn="ctr" eaLnBrk="1" fontAlgn="auto" hangingPunct="1">
              <a:spcBef>
                <a:spcPts val="0"/>
              </a:spcBef>
              <a:spcAft>
                <a:spcPts val="0"/>
              </a:spcAft>
              <a:defRPr/>
            </a:pPr>
            <a:endParaRPr lang="fr-F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endParaRPr lang="fr-FR" sz="1400" dirty="0">
              <a:latin typeface="Verdana" panose="020B0604030504040204" pitchFamily="34" charset="0"/>
              <a:ea typeface="Verdana" panose="020B0604030504040204" pitchFamily="34" charset="0"/>
              <a:cs typeface="Verdana" panose="020B0604030504040204" pitchFamily="34" charset="0"/>
            </a:endParaRPr>
          </a:p>
        </p:txBody>
      </p:sp>
      <p:sp>
        <p:nvSpPr>
          <p:cNvPr id="25611" name="ZoneTexte 14">
            <a:extLst>
              <a:ext uri="{FF2B5EF4-FFF2-40B4-BE49-F238E27FC236}">
                <a16:creationId xmlns:a16="http://schemas.microsoft.com/office/drawing/2014/main" id="{B019F827-CBED-4425-BA48-B2D5E7F6C0BE}"/>
              </a:ext>
            </a:extLst>
          </p:cNvPr>
          <p:cNvSpPr txBox="1">
            <a:spLocks noChangeArrowheads="1"/>
          </p:cNvSpPr>
          <p:nvPr/>
        </p:nvSpPr>
        <p:spPr bwMode="auto">
          <a:xfrm>
            <a:off x="7729538" y="2260601"/>
            <a:ext cx="1887537" cy="1569660"/>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r-FR" altLang="fr-FR" sz="1400" dirty="0">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fr-FR" alt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Alternance</a:t>
            </a:r>
          </a:p>
          <a:p>
            <a:pPr eaLnBrk="1" hangingPunct="1"/>
            <a:endParaRPr lang="fr-FR" altLang="fr-F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fr-FR" altLang="fr-FR" sz="1200" dirty="0">
                <a:solidFill>
                  <a:schemeClr val="bg1"/>
                </a:solidFill>
                <a:latin typeface="Verdana" panose="020B0604030504040204" pitchFamily="34" charset="0"/>
                <a:ea typeface="Verdana" panose="020B0604030504040204" pitchFamily="34" charset="0"/>
                <a:cs typeface="Verdana" panose="020B0604030504040204" pitchFamily="34" charset="0"/>
              </a:rPr>
              <a:t>Contrat de Pro </a:t>
            </a:r>
          </a:p>
          <a:p>
            <a:pPr eaLnBrk="1" hangingPunct="1"/>
            <a:r>
              <a:rPr lang="fr-FR" altLang="fr-FR" sz="1200" dirty="0">
                <a:solidFill>
                  <a:schemeClr val="bg1"/>
                </a:solidFill>
                <a:latin typeface="Verdana" panose="020B0604030504040204" pitchFamily="34" charset="0"/>
                <a:ea typeface="Verdana" panose="020B0604030504040204" pitchFamily="34" charset="0"/>
                <a:cs typeface="Verdana" panose="020B0604030504040204" pitchFamily="34" charset="0"/>
              </a:rPr>
              <a:t>Contrat apprentissage</a:t>
            </a:r>
          </a:p>
          <a:p>
            <a:pPr eaLnBrk="1" hangingPunct="1"/>
            <a:r>
              <a:rPr lang="fr-FR" altLang="fr-FR" sz="1200" dirty="0">
                <a:solidFill>
                  <a:schemeClr val="bg1"/>
                </a:solidFill>
                <a:latin typeface="Verdana" panose="020B0604030504040204" pitchFamily="34" charset="0"/>
                <a:ea typeface="Verdana" panose="020B0604030504040204" pitchFamily="34" charset="0"/>
                <a:cs typeface="Verdana" panose="020B0604030504040204" pitchFamily="34" charset="0"/>
              </a:rPr>
              <a:t>PRO A </a:t>
            </a:r>
          </a:p>
          <a:p>
            <a:pPr algn="ctr" eaLnBrk="1" hangingPunct="1"/>
            <a:r>
              <a:rPr lang="fr-FR" altLang="fr-FR" sz="1400" dirty="0">
                <a:latin typeface="Verdana" panose="020B0604030504040204" pitchFamily="34" charset="0"/>
                <a:ea typeface="Verdana" panose="020B0604030504040204" pitchFamily="34" charset="0"/>
                <a:cs typeface="Verdana" panose="020B0604030504040204" pitchFamily="34" charset="0"/>
              </a:rPr>
              <a:t> </a:t>
            </a:r>
          </a:p>
        </p:txBody>
      </p:sp>
      <p:sp>
        <p:nvSpPr>
          <p:cNvPr id="17" name="Accolade fermante 16">
            <a:extLst>
              <a:ext uri="{FF2B5EF4-FFF2-40B4-BE49-F238E27FC236}">
                <a16:creationId xmlns:a16="http://schemas.microsoft.com/office/drawing/2014/main" id="{AAD5872A-4599-4401-B99F-0D34DD28DF3E}"/>
              </a:ext>
            </a:extLst>
          </p:cNvPr>
          <p:cNvSpPr/>
          <p:nvPr/>
        </p:nvSpPr>
        <p:spPr>
          <a:xfrm rot="5400000">
            <a:off x="9540081" y="2904332"/>
            <a:ext cx="417513" cy="22987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fr-FR" dirty="0"/>
          </a:p>
        </p:txBody>
      </p:sp>
      <p:sp>
        <p:nvSpPr>
          <p:cNvPr id="25614" name="ZoneTexte 17">
            <a:extLst>
              <a:ext uri="{FF2B5EF4-FFF2-40B4-BE49-F238E27FC236}">
                <a16:creationId xmlns:a16="http://schemas.microsoft.com/office/drawing/2014/main" id="{70266492-238C-489B-998D-8C6D41D1858E}"/>
              </a:ext>
            </a:extLst>
          </p:cNvPr>
          <p:cNvSpPr txBox="1">
            <a:spLocks noChangeArrowheads="1"/>
          </p:cNvSpPr>
          <p:nvPr/>
        </p:nvSpPr>
        <p:spPr bwMode="auto">
          <a:xfrm>
            <a:off x="8509791" y="4302919"/>
            <a:ext cx="2254250" cy="1107996"/>
          </a:xfrm>
          <a:prstGeom prst="rect">
            <a:avLst/>
          </a:prstGeom>
          <a:solidFill>
            <a:srgbClr val="FF580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Connecteur droit avec flèche 18">
            <a:extLst>
              <a:ext uri="{FF2B5EF4-FFF2-40B4-BE49-F238E27FC236}">
                <a16:creationId xmlns:a16="http://schemas.microsoft.com/office/drawing/2014/main" id="{3D2154C0-C58B-424B-B233-6CF19257BEF2}"/>
              </a:ext>
            </a:extLst>
          </p:cNvPr>
          <p:cNvCxnSpPr>
            <a:cxnSpLocks/>
          </p:cNvCxnSpPr>
          <p:nvPr/>
        </p:nvCxnSpPr>
        <p:spPr>
          <a:xfrm>
            <a:off x="6718300" y="3624263"/>
            <a:ext cx="0" cy="1536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a16="http://schemas.microsoft.com/office/drawing/2014/main" id="{A799A76D-4410-40ED-A3AD-B8C37BE6584E}"/>
              </a:ext>
            </a:extLst>
          </p:cNvPr>
          <p:cNvSpPr txBox="1"/>
          <p:nvPr/>
        </p:nvSpPr>
        <p:spPr>
          <a:xfrm>
            <a:off x="5461000" y="5345113"/>
            <a:ext cx="2451100" cy="523875"/>
          </a:xfrm>
          <a:prstGeom prst="rect">
            <a:avLst/>
          </a:prstGeom>
          <a:solidFill>
            <a:srgbClr val="EBDCD5"/>
          </a:solidFill>
        </p:spPr>
        <p:txBody>
          <a:bodyPr>
            <a:spAutoFit/>
          </a:bodyPr>
          <a:lstStyle/>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rPr>
              <a:t>Caisse</a:t>
            </a: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des</a:t>
            </a: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dépôts</a:t>
            </a: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et</a:t>
            </a: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consignations</a:t>
            </a: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CDC</a:t>
            </a:r>
            <a:r>
              <a:rPr lang="fr-FR" sz="1100" dirty="0">
                <a:latin typeface="Verdana" panose="020B0604030504040204" pitchFamily="34" charset="0"/>
                <a:ea typeface="Verdana" panose="020B0604030504040204" pitchFamily="34" charset="0"/>
                <a:cs typeface="Verdana" panose="020B0604030504040204" pitchFamily="34" charset="0"/>
              </a:rPr>
              <a:t>)</a:t>
            </a:r>
          </a:p>
        </p:txBody>
      </p:sp>
      <p:cxnSp>
        <p:nvCxnSpPr>
          <p:cNvPr id="21" name="Connecteur droit avec flèche 20">
            <a:extLst>
              <a:ext uri="{FF2B5EF4-FFF2-40B4-BE49-F238E27FC236}">
                <a16:creationId xmlns:a16="http://schemas.microsoft.com/office/drawing/2014/main" id="{4EC3C7DE-8835-4A4C-B6D5-10A641D72D3A}"/>
              </a:ext>
            </a:extLst>
          </p:cNvPr>
          <p:cNvCxnSpPr>
            <a:cxnSpLocks/>
          </p:cNvCxnSpPr>
          <p:nvPr/>
        </p:nvCxnSpPr>
        <p:spPr>
          <a:xfrm>
            <a:off x="4911725" y="3429000"/>
            <a:ext cx="0" cy="941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973A6BBF-AAEE-4623-8C01-A65E8174E726}"/>
              </a:ext>
            </a:extLst>
          </p:cNvPr>
          <p:cNvSpPr txBox="1"/>
          <p:nvPr/>
        </p:nvSpPr>
        <p:spPr>
          <a:xfrm>
            <a:off x="4075113" y="4429125"/>
            <a:ext cx="1690684" cy="477054"/>
          </a:xfrm>
          <a:prstGeom prst="rect">
            <a:avLst/>
          </a:prstGeom>
          <a:solidFill>
            <a:srgbClr val="EBDCD5"/>
          </a:solidFill>
        </p:spPr>
        <p:txBody>
          <a:bodyPr wrap="square">
            <a:spAutoFit/>
          </a:bodyPr>
          <a:lstStyle/>
          <a:p>
            <a:pPr algn="ctr" eaLnBrk="1" fontAlgn="auto" hangingPunct="1">
              <a:spcBef>
                <a:spcPts val="0"/>
              </a:spcBef>
              <a:spcAft>
                <a:spcPts val="0"/>
              </a:spcAft>
              <a:defRPr/>
            </a:pP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transition</a:t>
            </a:r>
            <a:r>
              <a:rPr lang="fr-FR" sz="1100" dirty="0">
                <a:latin typeface="Verdana" panose="020B0604030504040204" pitchFamily="34" charset="0"/>
                <a:ea typeface="Verdana" panose="020B0604030504040204" pitchFamily="34" charset="0"/>
                <a:cs typeface="Verdana" panose="020B0604030504040204" pitchFamily="34" charset="0"/>
              </a:rPr>
              <a:t> </a:t>
            </a:r>
            <a:r>
              <a:rPr lang="fr-FR" sz="1400" dirty="0">
                <a:latin typeface="Verdana" panose="020B0604030504040204" pitchFamily="34" charset="0"/>
                <a:ea typeface="Verdana" panose="020B0604030504040204" pitchFamily="34" charset="0"/>
              </a:rPr>
              <a:t>pro</a:t>
            </a:r>
            <a:r>
              <a:rPr lang="fr-FR" sz="1100" dirty="0">
                <a:latin typeface="Verdana" panose="020B0604030504040204" pitchFamily="34" charset="0"/>
                <a:ea typeface="Verdana" panose="020B0604030504040204" pitchFamily="34" charset="0"/>
                <a:cs typeface="Verdana" panose="020B0604030504040204" pitchFamily="34" charset="0"/>
              </a:rPr>
              <a:t> » </a:t>
            </a:r>
          </a:p>
          <a:p>
            <a:pPr algn="ctr" eaLnBrk="1" fontAlgn="auto" hangingPunct="1">
              <a:spcBef>
                <a:spcPts val="0"/>
              </a:spcBef>
              <a:spcAft>
                <a:spcPts val="0"/>
              </a:spcAft>
              <a:defRPr/>
            </a:pPr>
            <a:endParaRPr lang="fr-FR" sz="1100" dirty="0">
              <a:latin typeface="Verdana" panose="020B0604030504040204" pitchFamily="34" charset="0"/>
              <a:ea typeface="Verdana" panose="020B0604030504040204" pitchFamily="34" charset="0"/>
              <a:cs typeface="Verdana" panose="020B0604030504040204" pitchFamily="34" charset="0"/>
            </a:endParaRPr>
          </a:p>
        </p:txBody>
      </p:sp>
      <p:cxnSp>
        <p:nvCxnSpPr>
          <p:cNvPr id="23" name="Connecteur droit avec flèche 22">
            <a:extLst>
              <a:ext uri="{FF2B5EF4-FFF2-40B4-BE49-F238E27FC236}">
                <a16:creationId xmlns:a16="http://schemas.microsoft.com/office/drawing/2014/main" id="{C97D7C11-DFAB-47F1-B005-BDB36358385D}"/>
              </a:ext>
            </a:extLst>
          </p:cNvPr>
          <p:cNvCxnSpPr>
            <a:cxnSpLocks/>
          </p:cNvCxnSpPr>
          <p:nvPr/>
        </p:nvCxnSpPr>
        <p:spPr>
          <a:xfrm>
            <a:off x="3505994" y="3429000"/>
            <a:ext cx="456103" cy="1893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ZoneTexte 23">
            <a:extLst>
              <a:ext uri="{FF2B5EF4-FFF2-40B4-BE49-F238E27FC236}">
                <a16:creationId xmlns:a16="http://schemas.microsoft.com/office/drawing/2014/main" id="{55BF9664-1BEF-4DA4-904B-3CEA8C4A6EC9}"/>
              </a:ext>
            </a:extLst>
          </p:cNvPr>
          <p:cNvSpPr txBox="1"/>
          <p:nvPr/>
        </p:nvSpPr>
        <p:spPr>
          <a:xfrm>
            <a:off x="3719316" y="5565187"/>
            <a:ext cx="1602182" cy="954107"/>
          </a:xfrm>
          <a:prstGeom prst="rect">
            <a:avLst/>
          </a:prstGeom>
          <a:solidFill>
            <a:srgbClr val="F6D1A4"/>
          </a:solidFill>
        </p:spPr>
        <p:txBody>
          <a:bodyPr wrap="square">
            <a:spAutoFit/>
          </a:bodyPr>
          <a:lstStyle/>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cs typeface="Verdana" panose="020B0604030504040204" pitchFamily="34" charset="0"/>
              </a:rPr>
              <a:t>CIBC  Aura</a:t>
            </a:r>
          </a:p>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cs typeface="Verdana" panose="020B0604030504040204" pitchFamily="34" charset="0"/>
              </a:rPr>
              <a:t>Pôle emploi</a:t>
            </a:r>
          </a:p>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cs typeface="Verdana" panose="020B0604030504040204" pitchFamily="34" charset="0"/>
              </a:rPr>
              <a:t>Apec </a:t>
            </a:r>
          </a:p>
          <a:p>
            <a:pPr algn="ctr" eaLnBrk="1" fontAlgn="auto" hangingPunct="1">
              <a:spcBef>
                <a:spcPts val="0"/>
              </a:spcBef>
              <a:spcAft>
                <a:spcPts val="0"/>
              </a:spcAft>
              <a:defRPr/>
            </a:pPr>
            <a:r>
              <a:rPr lang="fr-FR" sz="1400" dirty="0">
                <a:latin typeface="Verdana" panose="020B0604030504040204" pitchFamily="34" charset="0"/>
                <a:ea typeface="Verdana" panose="020B0604030504040204" pitchFamily="34" charset="0"/>
                <a:cs typeface="Verdana" panose="020B0604030504040204" pitchFamily="34" charset="0"/>
              </a:rPr>
              <a:t>Missions locales </a:t>
            </a:r>
            <a:endParaRPr lang="fr-FR" sz="1050" dirty="0">
              <a:latin typeface="Verdana" panose="020B0604030504040204" pitchFamily="34" charset="0"/>
              <a:ea typeface="Verdana" panose="020B0604030504040204" pitchFamily="34" charset="0"/>
              <a:cs typeface="Verdana" panose="020B0604030504040204" pitchFamily="34" charset="0"/>
            </a:endParaRPr>
          </a:p>
        </p:txBody>
      </p:sp>
      <p:cxnSp>
        <p:nvCxnSpPr>
          <p:cNvPr id="25" name="Connecteur droit avec flèche 24">
            <a:extLst>
              <a:ext uri="{FF2B5EF4-FFF2-40B4-BE49-F238E27FC236}">
                <a16:creationId xmlns:a16="http://schemas.microsoft.com/office/drawing/2014/main" id="{870DF3A9-36B6-4D95-A3B7-18EA926A99B9}"/>
              </a:ext>
            </a:extLst>
          </p:cNvPr>
          <p:cNvCxnSpPr>
            <a:cxnSpLocks/>
          </p:cNvCxnSpPr>
          <p:nvPr/>
        </p:nvCxnSpPr>
        <p:spPr>
          <a:xfrm flipH="1">
            <a:off x="630238" y="3378995"/>
            <a:ext cx="117475" cy="6373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ZoneTexte 25">
            <a:extLst>
              <a:ext uri="{FF2B5EF4-FFF2-40B4-BE49-F238E27FC236}">
                <a16:creationId xmlns:a16="http://schemas.microsoft.com/office/drawing/2014/main" id="{D3758953-0472-4E14-9BA8-08EA01B8E740}"/>
              </a:ext>
            </a:extLst>
          </p:cNvPr>
          <p:cNvSpPr txBox="1"/>
          <p:nvPr/>
        </p:nvSpPr>
        <p:spPr>
          <a:xfrm>
            <a:off x="125413" y="4078896"/>
            <a:ext cx="1290636" cy="769441"/>
          </a:xfrm>
          <a:prstGeom prst="rect">
            <a:avLst/>
          </a:prstGeom>
          <a:solidFill>
            <a:srgbClr val="F9EDDB"/>
          </a:solidFill>
        </p:spPr>
        <p:txBody>
          <a:bodyPr wrap="square">
            <a:spAutoFit/>
          </a:bodyPr>
          <a:lstStyle/>
          <a:p>
            <a:pPr algn="ctr" eaLnBrk="1" fontAlgn="auto" hangingPunct="1">
              <a:spcBef>
                <a:spcPts val="0"/>
              </a:spcBef>
              <a:spcAft>
                <a:spcPts val="0"/>
              </a:spcAft>
              <a:defRPr/>
            </a:pPr>
            <a:r>
              <a:rPr lang="fr-FR" sz="1100" dirty="0">
                <a:latin typeface="Verdana" panose="020B0604030504040204" pitchFamily="34" charset="0"/>
                <a:ea typeface="Verdana" panose="020B0604030504040204" pitchFamily="34" charset="0"/>
                <a:cs typeface="Verdana" panose="020B0604030504040204" pitchFamily="34" charset="0"/>
              </a:rPr>
              <a:t>P.I.C.</a:t>
            </a:r>
          </a:p>
          <a:p>
            <a:pPr algn="ctr" eaLnBrk="1" fontAlgn="auto" hangingPunct="1">
              <a:spcBef>
                <a:spcPts val="0"/>
              </a:spcBef>
              <a:spcAft>
                <a:spcPts val="0"/>
              </a:spcAft>
              <a:defRPr/>
            </a:pPr>
            <a:r>
              <a:rPr lang="fr-FR" sz="1100" i="1" dirty="0">
                <a:latin typeface="Verdana" panose="020B0604030504040204" pitchFamily="34" charset="0"/>
                <a:ea typeface="Verdana" panose="020B0604030504040204" pitchFamily="34" charset="0"/>
                <a:cs typeface="Verdana" panose="020B0604030504040204" pitchFamily="34" charset="0"/>
              </a:rPr>
              <a:t>Plan investissement compétences</a:t>
            </a:r>
          </a:p>
        </p:txBody>
      </p:sp>
      <p:cxnSp>
        <p:nvCxnSpPr>
          <p:cNvPr id="27" name="Connecteur droit 26">
            <a:extLst>
              <a:ext uri="{FF2B5EF4-FFF2-40B4-BE49-F238E27FC236}">
                <a16:creationId xmlns:a16="http://schemas.microsoft.com/office/drawing/2014/main" id="{BE88817F-513C-44C0-B497-9C5584F5D7F7}"/>
              </a:ext>
            </a:extLst>
          </p:cNvPr>
          <p:cNvCxnSpPr>
            <a:cxnSpLocks/>
          </p:cNvCxnSpPr>
          <p:nvPr/>
        </p:nvCxnSpPr>
        <p:spPr>
          <a:xfrm>
            <a:off x="125413" y="4016375"/>
            <a:ext cx="118872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Connecteur droit 28">
            <a:extLst>
              <a:ext uri="{FF2B5EF4-FFF2-40B4-BE49-F238E27FC236}">
                <a16:creationId xmlns:a16="http://schemas.microsoft.com/office/drawing/2014/main" id="{A9E521BC-41B8-4C09-97B9-944EC789403E}"/>
              </a:ext>
            </a:extLst>
          </p:cNvPr>
          <p:cNvCxnSpPr>
            <a:cxnSpLocks/>
          </p:cNvCxnSpPr>
          <p:nvPr/>
        </p:nvCxnSpPr>
        <p:spPr>
          <a:xfrm>
            <a:off x="152400" y="1411288"/>
            <a:ext cx="118872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ZoneTexte 29">
            <a:extLst>
              <a:ext uri="{FF2B5EF4-FFF2-40B4-BE49-F238E27FC236}">
                <a16:creationId xmlns:a16="http://schemas.microsoft.com/office/drawing/2014/main" id="{A8016458-109F-403D-8B0D-2BB8FF84BDA7}"/>
              </a:ext>
            </a:extLst>
          </p:cNvPr>
          <p:cNvSpPr txBox="1"/>
          <p:nvPr/>
        </p:nvSpPr>
        <p:spPr>
          <a:xfrm>
            <a:off x="8313738" y="1609725"/>
            <a:ext cx="2478087" cy="247650"/>
          </a:xfrm>
          <a:prstGeom prst="rect">
            <a:avLst/>
          </a:prstGeom>
          <a:solidFill>
            <a:schemeClr val="bg2">
              <a:lumMod val="40000"/>
              <a:lumOff val="60000"/>
            </a:schemeClr>
          </a:solidFill>
        </p:spPr>
        <p:txBody>
          <a:bodyPr>
            <a:spAutoFit/>
          </a:bodyPr>
          <a:lstStyle/>
          <a:p>
            <a:pPr algn="ctr" eaLnBrk="1" fontAlgn="auto" hangingPunct="1">
              <a:spcBef>
                <a:spcPts val="0"/>
              </a:spcBef>
              <a:spcAft>
                <a:spcPts val="0"/>
              </a:spcAft>
              <a:defRPr/>
            </a:pPr>
            <a:r>
              <a:rPr lang="fr-FR" sz="10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FPSPP, CNEFOP, COPANEF, RNCP</a:t>
            </a:r>
          </a:p>
        </p:txBody>
      </p:sp>
      <p:sp>
        <p:nvSpPr>
          <p:cNvPr id="32" name="Flèche vers le bas 14">
            <a:extLst>
              <a:ext uri="{FF2B5EF4-FFF2-40B4-BE49-F238E27FC236}">
                <a16:creationId xmlns:a16="http://schemas.microsoft.com/office/drawing/2014/main" id="{46F398B6-45AB-4A66-9FAC-53292C71F184}"/>
              </a:ext>
            </a:extLst>
          </p:cNvPr>
          <p:cNvSpPr/>
          <p:nvPr/>
        </p:nvSpPr>
        <p:spPr>
          <a:xfrm rot="5400000">
            <a:off x="7668419" y="1531144"/>
            <a:ext cx="487363" cy="365125"/>
          </a:xfrm>
          <a:prstGeom prst="downArrow">
            <a:avLst>
              <a:gd name="adj1" fmla="val 50000"/>
              <a:gd name="adj2" fmla="val 44727"/>
            </a:avLst>
          </a:prstGeom>
          <a:solidFill>
            <a:schemeClr val="bg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cxnSp>
        <p:nvCxnSpPr>
          <p:cNvPr id="45" name="Connecteur droit 44">
            <a:extLst>
              <a:ext uri="{FF2B5EF4-FFF2-40B4-BE49-F238E27FC236}">
                <a16:creationId xmlns:a16="http://schemas.microsoft.com/office/drawing/2014/main" id="{F8941C46-4E5C-440C-9778-1D6A22F90448}"/>
              </a:ext>
            </a:extLst>
          </p:cNvPr>
          <p:cNvCxnSpPr>
            <a:cxnSpLocks/>
          </p:cNvCxnSpPr>
          <p:nvPr/>
        </p:nvCxnSpPr>
        <p:spPr>
          <a:xfrm>
            <a:off x="152400" y="2198688"/>
            <a:ext cx="1188720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necteur droit 55">
            <a:extLst>
              <a:ext uri="{FF2B5EF4-FFF2-40B4-BE49-F238E27FC236}">
                <a16:creationId xmlns:a16="http://schemas.microsoft.com/office/drawing/2014/main" id="{3F940992-4BF3-441F-ACDA-FB7908260324}"/>
              </a:ext>
            </a:extLst>
          </p:cNvPr>
          <p:cNvCxnSpPr>
            <a:cxnSpLocks/>
          </p:cNvCxnSpPr>
          <p:nvPr/>
        </p:nvCxnSpPr>
        <p:spPr>
          <a:xfrm>
            <a:off x="166688" y="6557963"/>
            <a:ext cx="1188561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ZoneTexte 32">
            <a:extLst>
              <a:ext uri="{FF2B5EF4-FFF2-40B4-BE49-F238E27FC236}">
                <a16:creationId xmlns:a16="http://schemas.microsoft.com/office/drawing/2014/main" id="{37F5945D-E8FB-4EE4-A3D5-7D801B8D783B}"/>
              </a:ext>
            </a:extLst>
          </p:cNvPr>
          <p:cNvSpPr txBox="1"/>
          <p:nvPr/>
        </p:nvSpPr>
        <p:spPr>
          <a:xfrm>
            <a:off x="-4761" y="5473700"/>
            <a:ext cx="1290636" cy="739775"/>
          </a:xfrm>
          <a:prstGeom prst="rect">
            <a:avLst/>
          </a:prstGeom>
          <a:solidFill>
            <a:srgbClr val="FF6600"/>
          </a:solidFill>
        </p:spPr>
        <p:txBody>
          <a:bodyPr wrap="square">
            <a:spAutoFit/>
          </a:bodyPr>
          <a:lstStyle/>
          <a:p>
            <a:pPr algn="ctr" eaLnBrk="1" fontAlgn="auto" hangingPunct="1">
              <a:spcBef>
                <a:spcPts val="0"/>
              </a:spcBef>
              <a:spcAft>
                <a:spcPts val="0"/>
              </a:spcAft>
              <a:defRPr/>
            </a:pPr>
            <a:r>
              <a:rPr lang="fr-FR" sz="1400" dirty="0">
                <a:solidFill>
                  <a:schemeClr val="bg1"/>
                </a:solidFill>
                <a:latin typeface="Verdana" panose="020B0604030504040204" pitchFamily="34" charset="0"/>
                <a:ea typeface="Verdana" panose="020B0604030504040204" pitchFamily="34" charset="0"/>
              </a:rPr>
              <a:t>POEC</a:t>
            </a:r>
            <a:r>
              <a:rPr lang="fr-FR" sz="1050" dirty="0">
                <a:latin typeface="Verdana" panose="020B0604030504040204" pitchFamily="34" charset="0"/>
                <a:ea typeface="Verdana" panose="020B0604030504040204" pitchFamily="34" charset="0"/>
                <a:cs typeface="Verdana" panose="020B0604030504040204" pitchFamily="34" charset="0"/>
              </a:rPr>
              <a:t> </a:t>
            </a:r>
            <a:r>
              <a:rPr lang="fr-FR" sz="1400" dirty="0">
                <a:solidFill>
                  <a:schemeClr val="bg1"/>
                </a:solidFill>
                <a:latin typeface="Verdana" panose="020B0604030504040204" pitchFamily="34" charset="0"/>
                <a:ea typeface="Verdana" panose="020B0604030504040204" pitchFamily="34" charset="0"/>
              </a:rPr>
              <a:t>PIC</a:t>
            </a:r>
          </a:p>
          <a:p>
            <a:pPr algn="ctr" eaLnBrk="1" fontAlgn="auto" hangingPunct="1">
              <a:spcBef>
                <a:spcPts val="0"/>
              </a:spcBef>
              <a:spcAft>
                <a:spcPts val="0"/>
              </a:spcAft>
              <a:defRPr/>
            </a:pPr>
            <a:endParaRPr lang="fr-FR" sz="1400" dirty="0">
              <a:solidFill>
                <a:schemeClr val="bg1"/>
              </a:solidFill>
              <a:latin typeface="Verdana" panose="020B0604030504040204" pitchFamily="34" charset="0"/>
              <a:ea typeface="Verdana" panose="020B0604030504040204" pitchFamily="34" charset="0"/>
            </a:endParaRPr>
          </a:p>
          <a:p>
            <a:pPr algn="ctr" eaLnBrk="1" fontAlgn="auto" hangingPunct="1">
              <a:spcBef>
                <a:spcPts val="0"/>
              </a:spcBef>
              <a:spcAft>
                <a:spcPts val="0"/>
              </a:spcAft>
              <a:defRPr/>
            </a:pPr>
            <a:r>
              <a:rPr lang="fr-FR" sz="1400" dirty="0">
                <a:solidFill>
                  <a:schemeClr val="bg1"/>
                </a:solidFill>
                <a:latin typeface="Verdana" panose="020B0604030504040204" pitchFamily="34" charset="0"/>
                <a:ea typeface="Verdana" panose="020B0604030504040204" pitchFamily="34" charset="0"/>
              </a:rPr>
              <a:t>POEI</a:t>
            </a:r>
            <a:endParaRPr lang="fr-FR" sz="1100" dirty="0">
              <a:latin typeface="Verdana" panose="020B0604030504040204" pitchFamily="34" charset="0"/>
              <a:ea typeface="Verdana" panose="020B0604030504040204" pitchFamily="34" charset="0"/>
              <a:cs typeface="Verdana" panose="020B0604030504040204" pitchFamily="34" charset="0"/>
            </a:endParaRPr>
          </a:p>
        </p:txBody>
      </p:sp>
      <p:cxnSp>
        <p:nvCxnSpPr>
          <p:cNvPr id="34" name="Connecteur droit avec flèche 33">
            <a:extLst>
              <a:ext uri="{FF2B5EF4-FFF2-40B4-BE49-F238E27FC236}">
                <a16:creationId xmlns:a16="http://schemas.microsoft.com/office/drawing/2014/main" id="{E6EB1322-64DE-4689-AE91-19574E399A41}"/>
              </a:ext>
            </a:extLst>
          </p:cNvPr>
          <p:cNvCxnSpPr>
            <a:cxnSpLocks/>
          </p:cNvCxnSpPr>
          <p:nvPr/>
        </p:nvCxnSpPr>
        <p:spPr>
          <a:xfrm>
            <a:off x="630238" y="4891138"/>
            <a:ext cx="20638" cy="5555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839E2800-CC67-4D11-AF64-94F2D0E3B7FD}"/>
              </a:ext>
            </a:extLst>
          </p:cNvPr>
          <p:cNvCxnSpPr>
            <a:cxnSpLocks/>
          </p:cNvCxnSpPr>
          <p:nvPr/>
        </p:nvCxnSpPr>
        <p:spPr>
          <a:xfrm>
            <a:off x="9932986" y="5526087"/>
            <a:ext cx="492125" cy="222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633" name="ZoneTexte 35">
            <a:extLst>
              <a:ext uri="{FF2B5EF4-FFF2-40B4-BE49-F238E27FC236}">
                <a16:creationId xmlns:a16="http://schemas.microsoft.com/office/drawing/2014/main" id="{C1BABA83-4A71-4730-89B7-AAE2756BE8DE}"/>
              </a:ext>
            </a:extLst>
          </p:cNvPr>
          <p:cNvSpPr txBox="1">
            <a:spLocks noChangeArrowheads="1"/>
          </p:cNvSpPr>
          <p:nvPr/>
        </p:nvSpPr>
        <p:spPr bwMode="auto">
          <a:xfrm>
            <a:off x="9856788" y="5765800"/>
            <a:ext cx="2168524" cy="907941"/>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Appuis Conseils</a:t>
            </a:r>
          </a:p>
          <a:p>
            <a:pPr algn="ctr" eaLnBrk="1" hangingPunct="1"/>
            <a:r>
              <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rPr>
              <a:t>RH  RSE DIGITAL Rebondir</a:t>
            </a:r>
          </a:p>
          <a:p>
            <a:pPr algn="ctr" eaLnBrk="1" hangingPunct="1"/>
            <a:endPar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634" name="ZoneTexte 36">
            <a:extLst>
              <a:ext uri="{FF2B5EF4-FFF2-40B4-BE49-F238E27FC236}">
                <a16:creationId xmlns:a16="http://schemas.microsoft.com/office/drawing/2014/main" id="{AE1A738B-62F5-4C0F-BC44-15C6ADF06FF0}"/>
              </a:ext>
            </a:extLst>
          </p:cNvPr>
          <p:cNvSpPr txBox="1">
            <a:spLocks noChangeArrowheads="1"/>
          </p:cNvSpPr>
          <p:nvPr/>
        </p:nvSpPr>
        <p:spPr bwMode="auto">
          <a:xfrm>
            <a:off x="8008938" y="5772150"/>
            <a:ext cx="1690687" cy="954088"/>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SUBVENTIONS</a:t>
            </a:r>
          </a:p>
          <a:p>
            <a:pPr algn="ctr" eaLnBrk="1" hangingPunct="1"/>
            <a:r>
              <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rPr>
              <a:t>FNE</a:t>
            </a:r>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altLang="fr-FR" sz="1100" dirty="0">
                <a:solidFill>
                  <a:schemeClr val="bg1"/>
                </a:solidFill>
                <a:latin typeface="Verdana" panose="020B0604030504040204" pitchFamily="34" charset="0"/>
                <a:ea typeface="Verdana" panose="020B0604030504040204" pitchFamily="34" charset="0"/>
                <a:cs typeface="Verdana" panose="020B0604030504040204" pitchFamily="34" charset="0"/>
              </a:rPr>
              <a:t>FSE</a:t>
            </a:r>
          </a:p>
          <a:p>
            <a:pPr algn="ctr" eaLnBrk="1" hangingPunct="1"/>
            <a:endPar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8" name="Connecteur droit avec flèche 37">
            <a:extLst>
              <a:ext uri="{FF2B5EF4-FFF2-40B4-BE49-F238E27FC236}">
                <a16:creationId xmlns:a16="http://schemas.microsoft.com/office/drawing/2014/main" id="{2F2594E3-D1BC-433D-9DE8-FD4B4359F930}"/>
              </a:ext>
            </a:extLst>
          </p:cNvPr>
          <p:cNvCxnSpPr>
            <a:cxnSpLocks/>
          </p:cNvCxnSpPr>
          <p:nvPr/>
        </p:nvCxnSpPr>
        <p:spPr>
          <a:xfrm flipH="1">
            <a:off x="8972550" y="5492750"/>
            <a:ext cx="447675" cy="244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8AD772B4-84BE-483B-AFDC-B1DB5CDCC2A4}"/>
              </a:ext>
            </a:extLst>
          </p:cNvPr>
          <p:cNvSpPr txBox="1"/>
          <p:nvPr/>
        </p:nvSpPr>
        <p:spPr>
          <a:xfrm>
            <a:off x="4197350" y="2617788"/>
            <a:ext cx="1620838" cy="738664"/>
          </a:xfrm>
          <a:prstGeom prst="rect">
            <a:avLst/>
          </a:prstGeom>
          <a:solidFill>
            <a:schemeClr val="accent1">
              <a:lumMod val="60000"/>
              <a:lumOff val="40000"/>
            </a:schemeClr>
          </a:solidFill>
        </p:spPr>
        <p:txBody>
          <a:bodyPr>
            <a:spAutoFit/>
          </a:bodyPr>
          <a:lstStyle/>
          <a:p>
            <a:pPr algn="ctr" eaLnBrk="1" fontAlgn="auto" hangingPunct="1">
              <a:spcBef>
                <a:spcPts val="0"/>
              </a:spcBef>
              <a:spcAft>
                <a:spcPts val="0"/>
              </a:spcAft>
              <a:defRPr/>
            </a:pPr>
            <a:r>
              <a:rPr 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PTP </a:t>
            </a:r>
          </a:p>
          <a:p>
            <a:pPr algn="ctr" eaLnBrk="1" fontAlgn="auto" hangingPunct="1">
              <a:spcBef>
                <a:spcPts val="0"/>
              </a:spcBef>
              <a:spcAft>
                <a:spcPts val="0"/>
              </a:spcAft>
              <a:defRPr/>
            </a:pPr>
            <a:endParaRPr lang="fr-FR"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1" fontAlgn="auto" hangingPunct="1">
              <a:spcBef>
                <a:spcPts val="0"/>
              </a:spcBef>
              <a:spcAft>
                <a:spcPts val="0"/>
              </a:spcAft>
              <a:defRPr/>
            </a:pPr>
            <a:r>
              <a:rPr 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Transition co</a:t>
            </a:r>
          </a:p>
        </p:txBody>
      </p:sp>
      <p:cxnSp>
        <p:nvCxnSpPr>
          <p:cNvPr id="39" name="Connecteur droit avec flèche 38">
            <a:extLst>
              <a:ext uri="{FF2B5EF4-FFF2-40B4-BE49-F238E27FC236}">
                <a16:creationId xmlns:a16="http://schemas.microsoft.com/office/drawing/2014/main" id="{42E22BC6-0F40-4687-A2F6-BEFC07F1012D}"/>
              </a:ext>
            </a:extLst>
          </p:cNvPr>
          <p:cNvCxnSpPr>
            <a:cxnSpLocks/>
          </p:cNvCxnSpPr>
          <p:nvPr/>
        </p:nvCxnSpPr>
        <p:spPr>
          <a:xfrm>
            <a:off x="2442366" y="4525883"/>
            <a:ext cx="409627" cy="1081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63BBAAFA-EE69-4768-91EC-2BE31944E262}"/>
              </a:ext>
            </a:extLst>
          </p:cNvPr>
          <p:cNvCxnSpPr>
            <a:cxnSpLocks/>
            <a:stCxn id="11" idx="2"/>
          </p:cNvCxnSpPr>
          <p:nvPr/>
        </p:nvCxnSpPr>
        <p:spPr>
          <a:xfrm>
            <a:off x="1459705" y="3359914"/>
            <a:ext cx="172446" cy="1432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ZoneTexte 46">
            <a:extLst>
              <a:ext uri="{FF2B5EF4-FFF2-40B4-BE49-F238E27FC236}">
                <a16:creationId xmlns:a16="http://schemas.microsoft.com/office/drawing/2014/main" id="{EDBFC5D8-75EA-45EC-A8C3-1F8CD2A5BC3D}"/>
              </a:ext>
            </a:extLst>
          </p:cNvPr>
          <p:cNvSpPr txBox="1"/>
          <p:nvPr/>
        </p:nvSpPr>
        <p:spPr>
          <a:xfrm>
            <a:off x="812007" y="4891138"/>
            <a:ext cx="1290636" cy="430887"/>
          </a:xfrm>
          <a:prstGeom prst="rect">
            <a:avLst/>
          </a:prstGeom>
          <a:solidFill>
            <a:srgbClr val="F9EDDB"/>
          </a:solidFill>
        </p:spPr>
        <p:txBody>
          <a:bodyPr wrap="square">
            <a:spAutoFit/>
          </a:bodyPr>
          <a:lstStyle/>
          <a:p>
            <a:pPr algn="ctr" eaLnBrk="1" fontAlgn="auto" hangingPunct="1">
              <a:spcBef>
                <a:spcPts val="0"/>
              </a:spcBef>
              <a:spcAft>
                <a:spcPts val="0"/>
              </a:spcAft>
              <a:defRPr/>
            </a:pPr>
            <a:r>
              <a:rPr lang="fr-FR" sz="1100" dirty="0">
                <a:latin typeface="Verdana" panose="020B0604030504040204" pitchFamily="34" charset="0"/>
                <a:ea typeface="Verdana" panose="020B0604030504040204" pitchFamily="34" charset="0"/>
                <a:cs typeface="Verdana" panose="020B0604030504040204" pitchFamily="34" charset="0"/>
              </a:rPr>
              <a:t>Marchés Collectifs PE </a:t>
            </a:r>
          </a:p>
        </p:txBody>
      </p:sp>
      <p:sp>
        <p:nvSpPr>
          <p:cNvPr id="49" name="ZoneTexte 48">
            <a:extLst>
              <a:ext uri="{FF2B5EF4-FFF2-40B4-BE49-F238E27FC236}">
                <a16:creationId xmlns:a16="http://schemas.microsoft.com/office/drawing/2014/main" id="{1EB7022D-B133-408A-BE95-9BEC5B38BB50}"/>
              </a:ext>
            </a:extLst>
          </p:cNvPr>
          <p:cNvSpPr txBox="1"/>
          <p:nvPr/>
        </p:nvSpPr>
        <p:spPr>
          <a:xfrm>
            <a:off x="1865314" y="4094996"/>
            <a:ext cx="1628770" cy="430887"/>
          </a:xfrm>
          <a:prstGeom prst="rect">
            <a:avLst/>
          </a:prstGeom>
          <a:solidFill>
            <a:srgbClr val="F9EDDB"/>
          </a:solidFill>
        </p:spPr>
        <p:txBody>
          <a:bodyPr wrap="square">
            <a:spAutoFit/>
          </a:bodyPr>
          <a:lstStyle/>
          <a:p>
            <a:pPr algn="ctr" eaLnBrk="1" fontAlgn="auto" hangingPunct="1">
              <a:spcBef>
                <a:spcPts val="0"/>
              </a:spcBef>
              <a:spcAft>
                <a:spcPts val="0"/>
              </a:spcAft>
              <a:defRPr/>
            </a:pPr>
            <a:r>
              <a:rPr lang="fr-FR" sz="1100" dirty="0">
                <a:latin typeface="Verdana" panose="020B0604030504040204" pitchFamily="34" charset="0"/>
                <a:ea typeface="Verdana" panose="020B0604030504040204" pitchFamily="34" charset="0"/>
                <a:cs typeface="Verdana" panose="020B0604030504040204" pitchFamily="34" charset="0"/>
              </a:rPr>
              <a:t>Marchés Collectifs PE et CARED</a:t>
            </a:r>
          </a:p>
        </p:txBody>
      </p:sp>
      <p:cxnSp>
        <p:nvCxnSpPr>
          <p:cNvPr id="58" name="Connecteur droit avec flèche 57">
            <a:extLst>
              <a:ext uri="{FF2B5EF4-FFF2-40B4-BE49-F238E27FC236}">
                <a16:creationId xmlns:a16="http://schemas.microsoft.com/office/drawing/2014/main" id="{31E857B3-9C25-4DA4-9E24-4E1DEB7BBD05}"/>
              </a:ext>
            </a:extLst>
          </p:cNvPr>
          <p:cNvCxnSpPr>
            <a:cxnSpLocks/>
          </p:cNvCxnSpPr>
          <p:nvPr/>
        </p:nvCxnSpPr>
        <p:spPr>
          <a:xfrm>
            <a:off x="2101849" y="3413166"/>
            <a:ext cx="121544" cy="6130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a:extLst>
              <a:ext uri="{FF2B5EF4-FFF2-40B4-BE49-F238E27FC236}">
                <a16:creationId xmlns:a16="http://schemas.microsoft.com/office/drawing/2014/main" id="{945DF27A-9EFB-438E-B849-DFC773FF3E6A}"/>
              </a:ext>
            </a:extLst>
          </p:cNvPr>
          <p:cNvCxnSpPr>
            <a:cxnSpLocks/>
          </p:cNvCxnSpPr>
          <p:nvPr/>
        </p:nvCxnSpPr>
        <p:spPr>
          <a:xfrm>
            <a:off x="10802939" y="5168925"/>
            <a:ext cx="277812" cy="2116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DAA6B94D-566C-42C3-ACC2-329A04F74ADF}"/>
              </a:ext>
            </a:extLst>
          </p:cNvPr>
          <p:cNvCxnSpPr>
            <a:cxnSpLocks/>
          </p:cNvCxnSpPr>
          <p:nvPr/>
        </p:nvCxnSpPr>
        <p:spPr>
          <a:xfrm flipV="1">
            <a:off x="10791825" y="4468426"/>
            <a:ext cx="304800" cy="2190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ZoneTexte 35">
            <a:extLst>
              <a:ext uri="{FF2B5EF4-FFF2-40B4-BE49-F238E27FC236}">
                <a16:creationId xmlns:a16="http://schemas.microsoft.com/office/drawing/2014/main" id="{51212AB3-2AA9-42D4-86F6-91940D41E76A}"/>
              </a:ext>
            </a:extLst>
          </p:cNvPr>
          <p:cNvSpPr txBox="1">
            <a:spLocks noChangeArrowheads="1"/>
          </p:cNvSpPr>
          <p:nvPr/>
        </p:nvSpPr>
        <p:spPr bwMode="auto">
          <a:xfrm>
            <a:off x="11126788" y="4145790"/>
            <a:ext cx="996948" cy="30777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IDS</a:t>
            </a:r>
          </a:p>
        </p:txBody>
      </p:sp>
      <p:sp>
        <p:nvSpPr>
          <p:cNvPr id="46" name="ZoneTexte 35">
            <a:extLst>
              <a:ext uri="{FF2B5EF4-FFF2-40B4-BE49-F238E27FC236}">
                <a16:creationId xmlns:a16="http://schemas.microsoft.com/office/drawing/2014/main" id="{C1DE8BE2-D8A8-46D8-892A-4C55F46E68EA}"/>
              </a:ext>
            </a:extLst>
          </p:cNvPr>
          <p:cNvSpPr txBox="1">
            <a:spLocks noChangeArrowheads="1"/>
          </p:cNvSpPr>
          <p:nvPr/>
        </p:nvSpPr>
        <p:spPr bwMode="auto">
          <a:xfrm>
            <a:off x="11134726" y="5171936"/>
            <a:ext cx="996948" cy="523220"/>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Artistes </a:t>
            </a:r>
          </a:p>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Auteurs</a:t>
            </a:r>
          </a:p>
        </p:txBody>
      </p:sp>
      <p:sp>
        <p:nvSpPr>
          <p:cNvPr id="48" name="ZoneTexte 15">
            <a:extLst>
              <a:ext uri="{FF2B5EF4-FFF2-40B4-BE49-F238E27FC236}">
                <a16:creationId xmlns:a16="http://schemas.microsoft.com/office/drawing/2014/main" id="{C07518F3-948B-4C70-96D3-DD2042A120A5}"/>
              </a:ext>
            </a:extLst>
          </p:cNvPr>
          <p:cNvSpPr txBox="1">
            <a:spLocks noChangeArrowheads="1"/>
          </p:cNvSpPr>
          <p:nvPr/>
        </p:nvSpPr>
        <p:spPr bwMode="auto">
          <a:xfrm>
            <a:off x="9985375" y="2408695"/>
            <a:ext cx="1911350" cy="584775"/>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dirty="0">
                <a:solidFill>
                  <a:schemeClr val="bg1"/>
                </a:solidFill>
                <a:latin typeface="Verdana" panose="020B0604030504040204" pitchFamily="34" charset="0"/>
                <a:ea typeface="Verdana" panose="020B0604030504040204" pitchFamily="34" charset="0"/>
                <a:cs typeface="Verdana" panose="020B0604030504040204" pitchFamily="34" charset="0"/>
              </a:rPr>
              <a:t>Plan TPE/PME</a:t>
            </a:r>
          </a:p>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Pour Moins de 50</a:t>
            </a:r>
          </a:p>
        </p:txBody>
      </p:sp>
      <p:sp>
        <p:nvSpPr>
          <p:cNvPr id="51" name="ZoneTexte 35">
            <a:extLst>
              <a:ext uri="{FF2B5EF4-FFF2-40B4-BE49-F238E27FC236}">
                <a16:creationId xmlns:a16="http://schemas.microsoft.com/office/drawing/2014/main" id="{A34B094A-7AC1-49B5-B26D-D99576235BF0}"/>
              </a:ext>
            </a:extLst>
          </p:cNvPr>
          <p:cNvSpPr txBox="1">
            <a:spLocks noChangeArrowheads="1"/>
          </p:cNvSpPr>
          <p:nvPr/>
        </p:nvSpPr>
        <p:spPr bwMode="auto">
          <a:xfrm>
            <a:off x="9998868" y="3228975"/>
            <a:ext cx="1908969" cy="523220"/>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Conventionnel de branche</a:t>
            </a:r>
          </a:p>
        </p:txBody>
      </p:sp>
      <p:sp>
        <p:nvSpPr>
          <p:cNvPr id="52" name="ZoneTexte 35">
            <a:extLst>
              <a:ext uri="{FF2B5EF4-FFF2-40B4-BE49-F238E27FC236}">
                <a16:creationId xmlns:a16="http://schemas.microsoft.com/office/drawing/2014/main" id="{9861BF51-34E6-43F1-AA2A-77650D607271}"/>
              </a:ext>
            </a:extLst>
          </p:cNvPr>
          <p:cNvSpPr txBox="1">
            <a:spLocks noChangeArrowheads="1"/>
          </p:cNvSpPr>
          <p:nvPr/>
        </p:nvSpPr>
        <p:spPr bwMode="auto">
          <a:xfrm>
            <a:off x="11134726" y="4686360"/>
            <a:ext cx="996948" cy="307777"/>
          </a:xfrm>
          <a:prstGeom prst="rect">
            <a:avLst/>
          </a:prstGeom>
          <a:solidFill>
            <a:srgbClr val="FF5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dirty="0">
                <a:solidFill>
                  <a:schemeClr val="bg1"/>
                </a:solidFill>
                <a:latin typeface="Verdana" panose="020B0604030504040204" pitchFamily="34" charset="0"/>
                <a:ea typeface="Verdana" panose="020B0604030504040204" pitchFamily="34" charset="0"/>
                <a:cs typeface="Verdana" panose="020B0604030504040204" pitchFamily="34" charset="0"/>
              </a:rPr>
              <a:t>Pigistes</a:t>
            </a:r>
          </a:p>
        </p:txBody>
      </p:sp>
      <p:cxnSp>
        <p:nvCxnSpPr>
          <p:cNvPr id="53" name="Connecteur droit avec flèche 52">
            <a:extLst>
              <a:ext uri="{FF2B5EF4-FFF2-40B4-BE49-F238E27FC236}">
                <a16:creationId xmlns:a16="http://schemas.microsoft.com/office/drawing/2014/main" id="{0B05E0CB-A870-45F0-B6B5-100C9930F951}"/>
              </a:ext>
            </a:extLst>
          </p:cNvPr>
          <p:cNvCxnSpPr>
            <a:cxnSpLocks/>
          </p:cNvCxnSpPr>
          <p:nvPr/>
        </p:nvCxnSpPr>
        <p:spPr>
          <a:xfrm flipV="1">
            <a:off x="10775951" y="4856273"/>
            <a:ext cx="304800" cy="3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Flèche vers le bas 14">
            <a:extLst>
              <a:ext uri="{FF2B5EF4-FFF2-40B4-BE49-F238E27FC236}">
                <a16:creationId xmlns:a16="http://schemas.microsoft.com/office/drawing/2014/main" id="{1BD980CA-179F-4A56-8095-B373F42D7B24}"/>
              </a:ext>
            </a:extLst>
          </p:cNvPr>
          <p:cNvSpPr/>
          <p:nvPr/>
        </p:nvSpPr>
        <p:spPr>
          <a:xfrm>
            <a:off x="5574506" y="1171180"/>
            <a:ext cx="487363" cy="365125"/>
          </a:xfrm>
          <a:prstGeom prst="downArrow">
            <a:avLst>
              <a:gd name="adj1" fmla="val 50000"/>
              <a:gd name="adj2" fmla="val 44727"/>
            </a:avLst>
          </a:prstGeom>
          <a:solidFill>
            <a:schemeClr val="bg2">
              <a:lumMod val="20000"/>
              <a:lumOff val="8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55" name="Picture 2">
            <a:extLst>
              <a:ext uri="{FF2B5EF4-FFF2-40B4-BE49-F238E27FC236}">
                <a16:creationId xmlns:a16="http://schemas.microsoft.com/office/drawing/2014/main" id="{6E0365D5-B613-4AE5-8A3B-BAFD7A03A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31" y="5685065"/>
            <a:ext cx="1170484" cy="77447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Pôle Emploi logo : histoire, signification et évolution, symbole">
            <a:extLst>
              <a:ext uri="{FF2B5EF4-FFF2-40B4-BE49-F238E27FC236}">
                <a16:creationId xmlns:a16="http://schemas.microsoft.com/office/drawing/2014/main" id="{69E46EE1-EF0D-4FB8-850D-A947C3C9A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735" y="5675275"/>
            <a:ext cx="825158" cy="825158"/>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eur droit avec flèche 58">
            <a:extLst>
              <a:ext uri="{FF2B5EF4-FFF2-40B4-BE49-F238E27FC236}">
                <a16:creationId xmlns:a16="http://schemas.microsoft.com/office/drawing/2014/main" id="{9B61ED9D-B0F4-4EDD-8779-896E97B6268A}"/>
              </a:ext>
            </a:extLst>
          </p:cNvPr>
          <p:cNvCxnSpPr>
            <a:cxnSpLocks/>
            <a:endCxn id="57" idx="0"/>
          </p:cNvCxnSpPr>
          <p:nvPr/>
        </p:nvCxnSpPr>
        <p:spPr>
          <a:xfrm>
            <a:off x="1731929" y="5345113"/>
            <a:ext cx="133385" cy="330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2" name="Image 61">
            <a:extLst>
              <a:ext uri="{FF2B5EF4-FFF2-40B4-BE49-F238E27FC236}">
                <a16:creationId xmlns:a16="http://schemas.microsoft.com/office/drawing/2014/main" id="{1EB4837A-0360-4785-B63A-DB7EBF27E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850" y="4408488"/>
            <a:ext cx="1756953" cy="9263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565EC6B-3183-4881-8464-E73B85B20EAD}"/>
              </a:ext>
            </a:extLst>
          </p:cNvPr>
          <p:cNvSpPr>
            <a:spLocks noGrp="1"/>
          </p:cNvSpPr>
          <p:nvPr>
            <p:ph type="body" sz="quarter" idx="19"/>
          </p:nvPr>
        </p:nvSpPr>
        <p:spPr>
          <a:xfrm>
            <a:off x="919263" y="469229"/>
            <a:ext cx="6069618" cy="504508"/>
          </a:xfrm>
        </p:spPr>
        <p:txBody>
          <a:bodyPr/>
          <a:lstStyle/>
          <a:p>
            <a:r>
              <a:rPr lang="fr-FR" dirty="0"/>
              <a:t>COLLECTE</a:t>
            </a:r>
          </a:p>
        </p:txBody>
      </p:sp>
      <p:sp>
        <p:nvSpPr>
          <p:cNvPr id="5" name="Espace réservé du texte 4">
            <a:extLst>
              <a:ext uri="{FF2B5EF4-FFF2-40B4-BE49-F238E27FC236}">
                <a16:creationId xmlns:a16="http://schemas.microsoft.com/office/drawing/2014/main" id="{CAE31623-954D-4B85-9CC1-1156C9A4919F}"/>
              </a:ext>
            </a:extLst>
          </p:cNvPr>
          <p:cNvSpPr>
            <a:spLocks noGrp="1"/>
          </p:cNvSpPr>
          <p:nvPr>
            <p:ph type="body" sz="quarter" idx="20"/>
          </p:nvPr>
        </p:nvSpPr>
        <p:spPr>
          <a:xfrm>
            <a:off x="919263" y="1090163"/>
            <a:ext cx="9729161" cy="504508"/>
          </a:xfrm>
        </p:spPr>
        <p:txBody>
          <a:bodyPr/>
          <a:lstStyle/>
          <a:p>
            <a:r>
              <a:rPr lang="fr-FR" sz="1200" dirty="0"/>
              <a:t>https://www.afdas.com/images/fiche-pratique-collecte-2022</a:t>
            </a:r>
          </a:p>
        </p:txBody>
      </p:sp>
      <p:pic>
        <p:nvPicPr>
          <p:cNvPr id="8" name="Image 7">
            <a:extLst>
              <a:ext uri="{FF2B5EF4-FFF2-40B4-BE49-F238E27FC236}">
                <a16:creationId xmlns:a16="http://schemas.microsoft.com/office/drawing/2014/main" id="{8641C232-3E1C-4AF7-8278-C0D2A8024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3" y="1792662"/>
            <a:ext cx="9034943" cy="4910142"/>
          </a:xfrm>
          <a:prstGeom prst="rect">
            <a:avLst/>
          </a:prstGeom>
        </p:spPr>
      </p:pic>
    </p:spTree>
    <p:extLst>
      <p:ext uri="{BB962C8B-B14F-4D97-AF65-F5344CB8AC3E}">
        <p14:creationId xmlns:p14="http://schemas.microsoft.com/office/powerpoint/2010/main" val="235346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0B47F46A-91B4-46E9-B01B-ED060F91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3" y="600528"/>
            <a:ext cx="9051720" cy="5997947"/>
          </a:xfrm>
          <a:prstGeom prst="rect">
            <a:avLst/>
          </a:prstGeom>
        </p:spPr>
      </p:pic>
    </p:spTree>
    <p:extLst>
      <p:ext uri="{BB962C8B-B14F-4D97-AF65-F5344CB8AC3E}">
        <p14:creationId xmlns:p14="http://schemas.microsoft.com/office/powerpoint/2010/main" val="359006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FBD40DF-597E-40FA-99C2-9AFCA2D0E6B9}"/>
              </a:ext>
            </a:extLst>
          </p:cNvPr>
          <p:cNvPicPr>
            <a:picLocks noChangeAspect="1"/>
          </p:cNvPicPr>
          <p:nvPr/>
        </p:nvPicPr>
        <p:blipFill>
          <a:blip r:embed="rId3"/>
          <a:stretch>
            <a:fillRect/>
          </a:stretch>
        </p:blipFill>
        <p:spPr>
          <a:xfrm>
            <a:off x="3627880" y="3671036"/>
            <a:ext cx="1839279" cy="2420464"/>
          </a:xfrm>
          <a:prstGeom prst="rect">
            <a:avLst/>
          </a:prstGeom>
        </p:spPr>
      </p:pic>
      <p:pic>
        <p:nvPicPr>
          <p:cNvPr id="13" name="Image 12">
            <a:extLst>
              <a:ext uri="{FF2B5EF4-FFF2-40B4-BE49-F238E27FC236}">
                <a16:creationId xmlns:a16="http://schemas.microsoft.com/office/drawing/2014/main" id="{05CECEE1-F463-44AE-8D37-D7F082726136}"/>
              </a:ext>
            </a:extLst>
          </p:cNvPr>
          <p:cNvPicPr>
            <a:picLocks noChangeAspect="1"/>
          </p:cNvPicPr>
          <p:nvPr/>
        </p:nvPicPr>
        <p:blipFill>
          <a:blip r:embed="rId4"/>
          <a:stretch>
            <a:fillRect/>
          </a:stretch>
        </p:blipFill>
        <p:spPr>
          <a:xfrm>
            <a:off x="1273139" y="3511645"/>
            <a:ext cx="1723156" cy="2420464"/>
          </a:xfrm>
          <a:prstGeom prst="rect">
            <a:avLst/>
          </a:prstGeom>
        </p:spPr>
      </p:pic>
      <p:pic>
        <p:nvPicPr>
          <p:cNvPr id="14" name="Image 13">
            <a:extLst>
              <a:ext uri="{FF2B5EF4-FFF2-40B4-BE49-F238E27FC236}">
                <a16:creationId xmlns:a16="http://schemas.microsoft.com/office/drawing/2014/main" id="{D7BB8C22-3C98-4EB3-B5C5-6D330EAB713B}"/>
              </a:ext>
            </a:extLst>
          </p:cNvPr>
          <p:cNvPicPr>
            <a:picLocks noChangeAspect="1"/>
          </p:cNvPicPr>
          <p:nvPr/>
        </p:nvPicPr>
        <p:blipFill>
          <a:blip r:embed="rId5"/>
          <a:stretch>
            <a:fillRect/>
          </a:stretch>
        </p:blipFill>
        <p:spPr>
          <a:xfrm>
            <a:off x="6184586" y="3662647"/>
            <a:ext cx="1663225" cy="2420464"/>
          </a:xfrm>
          <a:prstGeom prst="rect">
            <a:avLst/>
          </a:prstGeom>
        </p:spPr>
      </p:pic>
      <p:pic>
        <p:nvPicPr>
          <p:cNvPr id="15" name="Image 14">
            <a:extLst>
              <a:ext uri="{FF2B5EF4-FFF2-40B4-BE49-F238E27FC236}">
                <a16:creationId xmlns:a16="http://schemas.microsoft.com/office/drawing/2014/main" id="{23784A34-FBE6-4B03-8F4A-038F492980B8}"/>
              </a:ext>
            </a:extLst>
          </p:cNvPr>
          <p:cNvPicPr>
            <a:picLocks noChangeAspect="1"/>
          </p:cNvPicPr>
          <p:nvPr/>
        </p:nvPicPr>
        <p:blipFill>
          <a:blip r:embed="rId6"/>
          <a:stretch>
            <a:fillRect/>
          </a:stretch>
        </p:blipFill>
        <p:spPr>
          <a:xfrm>
            <a:off x="8167890" y="3687814"/>
            <a:ext cx="1822384" cy="2420464"/>
          </a:xfrm>
          <a:prstGeom prst="rect">
            <a:avLst/>
          </a:prstGeom>
        </p:spPr>
      </p:pic>
      <p:sp>
        <p:nvSpPr>
          <p:cNvPr id="23" name="Espace réservé du texte 7">
            <a:extLst>
              <a:ext uri="{FF2B5EF4-FFF2-40B4-BE49-F238E27FC236}">
                <a16:creationId xmlns:a16="http://schemas.microsoft.com/office/drawing/2014/main" id="{A434F61D-57A6-4AD8-912D-05F6F1A0A45B}"/>
              </a:ext>
            </a:extLst>
          </p:cNvPr>
          <p:cNvSpPr txBox="1">
            <a:spLocks/>
          </p:cNvSpPr>
          <p:nvPr/>
        </p:nvSpPr>
        <p:spPr>
          <a:xfrm>
            <a:off x="578029" y="1568901"/>
            <a:ext cx="9881587" cy="6461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600" b="1" dirty="0">
                <a:solidFill>
                  <a:srgbClr val="FF5800"/>
                </a:solidFill>
                <a:latin typeface="Arial Black" panose="020B0A04020102020204" pitchFamily="34" charset="0"/>
              </a:rPr>
              <a:t>Une gamme complète de services pour agir sur votre stratégie,</a:t>
            </a:r>
            <a:br>
              <a:rPr lang="fr-FR" sz="3600" b="1" dirty="0">
                <a:solidFill>
                  <a:srgbClr val="FF5800"/>
                </a:solidFill>
                <a:latin typeface="Arial Black" panose="020B0A04020102020204" pitchFamily="34" charset="0"/>
              </a:rPr>
            </a:br>
            <a:r>
              <a:rPr lang="fr-FR" sz="3600" b="1" dirty="0">
                <a:solidFill>
                  <a:srgbClr val="FF5800"/>
                </a:solidFill>
                <a:latin typeface="Arial Black" panose="020B0A04020102020204" pitchFamily="34" charset="0"/>
              </a:rPr>
              <a:t>vos talents et votre développement ! </a:t>
            </a:r>
          </a:p>
        </p:txBody>
      </p:sp>
    </p:spTree>
    <p:extLst>
      <p:ext uri="{BB962C8B-B14F-4D97-AF65-F5344CB8AC3E}">
        <p14:creationId xmlns:p14="http://schemas.microsoft.com/office/powerpoint/2010/main" val="71874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44B3298-239D-4C8C-9E63-F8B1131CAE54}"/>
              </a:ext>
            </a:extLst>
          </p:cNvPr>
          <p:cNvSpPr>
            <a:spLocks noGrp="1"/>
          </p:cNvSpPr>
          <p:nvPr>
            <p:ph type="body" sz="quarter" idx="19"/>
          </p:nvPr>
        </p:nvSpPr>
        <p:spPr>
          <a:xfrm>
            <a:off x="688162" y="421645"/>
            <a:ext cx="10246281" cy="504508"/>
          </a:xfrm>
        </p:spPr>
        <p:txBody>
          <a:bodyPr/>
          <a:lstStyle/>
          <a:p>
            <a:r>
              <a:rPr lang="fr-FR" sz="3200" dirty="0"/>
              <a:t>Le plan de développement des compétences*</a:t>
            </a:r>
          </a:p>
        </p:txBody>
      </p:sp>
      <p:pic>
        <p:nvPicPr>
          <p:cNvPr id="3" name="Image 2">
            <a:extLst>
              <a:ext uri="{FF2B5EF4-FFF2-40B4-BE49-F238E27FC236}">
                <a16:creationId xmlns:a16="http://schemas.microsoft.com/office/drawing/2014/main" id="{C4AF48F4-1984-4799-B01C-8D206EAD20E0}"/>
              </a:ext>
            </a:extLst>
          </p:cNvPr>
          <p:cNvPicPr>
            <a:picLocks noChangeAspect="1"/>
          </p:cNvPicPr>
          <p:nvPr/>
        </p:nvPicPr>
        <p:blipFill>
          <a:blip r:embed="rId2"/>
          <a:stretch>
            <a:fillRect/>
          </a:stretch>
        </p:blipFill>
        <p:spPr>
          <a:xfrm>
            <a:off x="969357" y="2824688"/>
            <a:ext cx="1723156" cy="2420464"/>
          </a:xfrm>
          <a:prstGeom prst="rect">
            <a:avLst/>
          </a:prstGeom>
        </p:spPr>
      </p:pic>
      <p:pic>
        <p:nvPicPr>
          <p:cNvPr id="5" name="Image 4">
            <a:extLst>
              <a:ext uri="{FF2B5EF4-FFF2-40B4-BE49-F238E27FC236}">
                <a16:creationId xmlns:a16="http://schemas.microsoft.com/office/drawing/2014/main" id="{62DD901A-08F6-4B7B-9663-2BE85AEB71C0}"/>
              </a:ext>
            </a:extLst>
          </p:cNvPr>
          <p:cNvPicPr>
            <a:picLocks noChangeAspect="1"/>
          </p:cNvPicPr>
          <p:nvPr/>
        </p:nvPicPr>
        <p:blipFill>
          <a:blip r:embed="rId3"/>
          <a:stretch>
            <a:fillRect/>
          </a:stretch>
        </p:blipFill>
        <p:spPr>
          <a:xfrm>
            <a:off x="9337042" y="2600732"/>
            <a:ext cx="1663225" cy="2420464"/>
          </a:xfrm>
          <a:prstGeom prst="rect">
            <a:avLst/>
          </a:prstGeom>
        </p:spPr>
      </p:pic>
      <p:sp>
        <p:nvSpPr>
          <p:cNvPr id="6" name="ZoneTexte 5">
            <a:extLst>
              <a:ext uri="{FF2B5EF4-FFF2-40B4-BE49-F238E27FC236}">
                <a16:creationId xmlns:a16="http://schemas.microsoft.com/office/drawing/2014/main" id="{9F0B1B24-9687-4CAE-97AD-19AA2A64AE2D}"/>
              </a:ext>
            </a:extLst>
          </p:cNvPr>
          <p:cNvSpPr txBox="1"/>
          <p:nvPr/>
        </p:nvSpPr>
        <p:spPr>
          <a:xfrm>
            <a:off x="3186206" y="3145958"/>
            <a:ext cx="4795565" cy="1925207"/>
          </a:xfrm>
          <a:prstGeom prst="rect">
            <a:avLst/>
          </a:prstGeom>
          <a:noFill/>
        </p:spPr>
        <p:txBody>
          <a:bodyPr wrap="square">
            <a:spAutoFit/>
          </a:bodyPr>
          <a:lstStyle/>
          <a:p>
            <a:pPr lvl="1" indent="0" algn="ctr">
              <a:lnSpc>
                <a:spcPct val="130000"/>
              </a:lnSpc>
              <a:spcBef>
                <a:spcPts val="600"/>
              </a:spcBef>
              <a:spcAft>
                <a:spcPts val="600"/>
              </a:spcAft>
              <a:buClr>
                <a:srgbClr val="FF5800"/>
              </a:buClr>
              <a:buNone/>
            </a:pPr>
            <a:r>
              <a:rPr lang="fr-FR" sz="1400" b="1" dirty="0">
                <a:solidFill>
                  <a:srgbClr val="FF5800"/>
                </a:solidFill>
                <a:effectLst/>
                <a:ea typeface="Calibri" panose="020F0502020204030204" pitchFamily="34" charset="0"/>
                <a:cs typeface="Times New Roman" panose="02020603050405020304" pitchFamily="18" charset="0"/>
              </a:rPr>
              <a:t>Entreprise de moins de 11 salariés</a:t>
            </a:r>
          </a:p>
          <a:p>
            <a:pPr lvl="1" indent="0" algn="ctr">
              <a:lnSpc>
                <a:spcPct val="130000"/>
              </a:lnSpc>
              <a:spcBef>
                <a:spcPts val="600"/>
              </a:spcBef>
              <a:spcAft>
                <a:spcPts val="600"/>
              </a:spcAft>
              <a:buClr>
                <a:srgbClr val="FF5800"/>
              </a:buClr>
              <a:buNone/>
            </a:pPr>
            <a:r>
              <a:rPr lang="fr-FR" sz="1400" dirty="0">
                <a:effectLst/>
                <a:ea typeface="Calibri" panose="020F0502020204030204" pitchFamily="34" charset="0"/>
                <a:cs typeface="Times New Roman" panose="02020603050405020304" pitchFamily="18" charset="0"/>
              </a:rPr>
              <a:t>Plafond* de 1 400 € HT </a:t>
            </a:r>
            <a:br>
              <a:rPr lang="fr-FR" sz="1400" dirty="0">
                <a:effectLst/>
                <a:ea typeface="Calibri" panose="020F0502020204030204" pitchFamily="34" charset="0"/>
                <a:cs typeface="Times New Roman" panose="02020603050405020304" pitchFamily="18" charset="0"/>
              </a:rPr>
            </a:br>
            <a:endParaRPr lang="fr-FR" sz="1400" dirty="0">
              <a:effectLst/>
              <a:ea typeface="Calibri" panose="020F0502020204030204" pitchFamily="34" charset="0"/>
              <a:cs typeface="Times New Roman" panose="02020603050405020304" pitchFamily="18" charset="0"/>
            </a:endParaRPr>
          </a:p>
          <a:p>
            <a:pPr lvl="1" indent="0" algn="ctr">
              <a:lnSpc>
                <a:spcPct val="130000"/>
              </a:lnSpc>
              <a:spcBef>
                <a:spcPts val="600"/>
              </a:spcBef>
              <a:spcAft>
                <a:spcPts val="600"/>
              </a:spcAft>
              <a:buClr>
                <a:srgbClr val="FF5800"/>
              </a:buClr>
              <a:buNone/>
            </a:pPr>
            <a:r>
              <a:rPr lang="fr-FR" sz="1400" b="1" dirty="0">
                <a:solidFill>
                  <a:srgbClr val="FF5800"/>
                </a:solidFill>
                <a:effectLst/>
                <a:ea typeface="Calibri" panose="020F0502020204030204" pitchFamily="34" charset="0"/>
                <a:cs typeface="Times New Roman" panose="02020603050405020304" pitchFamily="18" charset="0"/>
              </a:rPr>
              <a:t>Entreprise de 11 à 49 salariés</a:t>
            </a:r>
          </a:p>
          <a:p>
            <a:pPr lvl="1" indent="0" algn="ctr">
              <a:lnSpc>
                <a:spcPct val="130000"/>
              </a:lnSpc>
              <a:spcBef>
                <a:spcPts val="600"/>
              </a:spcBef>
              <a:spcAft>
                <a:spcPts val="600"/>
              </a:spcAft>
              <a:buClr>
                <a:srgbClr val="FF5800"/>
              </a:buClr>
              <a:buNone/>
            </a:pPr>
            <a:r>
              <a:rPr lang="fr-FR" sz="1400" dirty="0">
                <a:cs typeface="Times New Roman" panose="02020603050405020304" pitchFamily="18" charset="0"/>
              </a:rPr>
              <a:t>Plafond* de 2 100 € HT</a:t>
            </a:r>
            <a:endParaRPr lang="fr-FR" sz="1400" dirty="0"/>
          </a:p>
        </p:txBody>
      </p:sp>
      <p:sp>
        <p:nvSpPr>
          <p:cNvPr id="7" name="ZoneTexte 6">
            <a:extLst>
              <a:ext uri="{FF2B5EF4-FFF2-40B4-BE49-F238E27FC236}">
                <a16:creationId xmlns:a16="http://schemas.microsoft.com/office/drawing/2014/main" id="{5B33BF85-1B5A-4A29-9AB5-2AC851D38BF2}"/>
              </a:ext>
            </a:extLst>
          </p:cNvPr>
          <p:cNvSpPr txBox="1"/>
          <p:nvPr/>
        </p:nvSpPr>
        <p:spPr>
          <a:xfrm>
            <a:off x="370303" y="5522720"/>
            <a:ext cx="10427369" cy="738664"/>
          </a:xfrm>
          <a:prstGeom prst="rect">
            <a:avLst/>
          </a:prstGeom>
          <a:noFill/>
        </p:spPr>
        <p:txBody>
          <a:bodyPr wrap="square" rtlCol="0">
            <a:spAutoFit/>
          </a:bodyPr>
          <a:lstStyle/>
          <a:p>
            <a:r>
              <a:rPr lang="fr-FR" sz="1400" dirty="0">
                <a:cs typeface="Times New Roman" panose="02020603050405020304" pitchFamily="18" charset="0"/>
              </a:rPr>
              <a:t>* Financement sous réserve de fonds disponibles.</a:t>
            </a:r>
          </a:p>
          <a:p>
            <a:r>
              <a:rPr lang="fr-FR" sz="1400" dirty="0">
                <a:cs typeface="Times New Roman" panose="02020603050405020304" pitchFamily="18" charset="0"/>
              </a:rPr>
              <a:t>Les instances paritaires de l'Afdas peuvent être contraintes de modifier ces règles en cours d'année.</a:t>
            </a:r>
          </a:p>
          <a:p>
            <a:r>
              <a:rPr lang="fr-FR" sz="1400" dirty="0">
                <a:cs typeface="Times New Roman" panose="02020603050405020304" pitchFamily="18" charset="0"/>
              </a:rPr>
              <a:t>L'information sur ces plafonds n'engage l’Afdas qu’au jour de la réception de la demande de prise en charge.</a:t>
            </a:r>
            <a:endParaRPr lang="fr-FR" sz="1400" dirty="0"/>
          </a:p>
        </p:txBody>
      </p:sp>
    </p:spTree>
    <p:extLst>
      <p:ext uri="{BB962C8B-B14F-4D97-AF65-F5344CB8AC3E}">
        <p14:creationId xmlns:p14="http://schemas.microsoft.com/office/powerpoint/2010/main" val="407160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44B3298-239D-4C8C-9E63-F8B1131CAE54}"/>
              </a:ext>
            </a:extLst>
          </p:cNvPr>
          <p:cNvSpPr>
            <a:spLocks noGrp="1"/>
          </p:cNvSpPr>
          <p:nvPr>
            <p:ph type="body" sz="quarter" idx="19"/>
          </p:nvPr>
        </p:nvSpPr>
        <p:spPr>
          <a:xfrm>
            <a:off x="688162" y="421645"/>
            <a:ext cx="10246281" cy="504508"/>
          </a:xfrm>
        </p:spPr>
        <p:txBody>
          <a:bodyPr/>
          <a:lstStyle/>
          <a:p>
            <a:r>
              <a:rPr lang="fr-FR" sz="3200" dirty="0"/>
              <a:t>Le plan Conventionnel</a:t>
            </a:r>
          </a:p>
        </p:txBody>
      </p:sp>
      <p:sp>
        <p:nvSpPr>
          <p:cNvPr id="8" name="ZoneTexte 7">
            <a:extLst>
              <a:ext uri="{FF2B5EF4-FFF2-40B4-BE49-F238E27FC236}">
                <a16:creationId xmlns:a16="http://schemas.microsoft.com/office/drawing/2014/main" id="{56298B6E-00DF-4A39-BC7E-6A5198085323}"/>
              </a:ext>
            </a:extLst>
          </p:cNvPr>
          <p:cNvSpPr txBox="1"/>
          <p:nvPr/>
        </p:nvSpPr>
        <p:spPr>
          <a:xfrm>
            <a:off x="335560" y="1758410"/>
            <a:ext cx="8760203" cy="1956946"/>
          </a:xfrm>
          <a:prstGeom prst="rect">
            <a:avLst/>
          </a:prstGeom>
          <a:noFill/>
        </p:spPr>
        <p:txBody>
          <a:bodyPr wrap="square">
            <a:spAutoFit/>
          </a:bodyPr>
          <a:lstStyle/>
          <a:p>
            <a:pPr lvl="0">
              <a:lnSpc>
                <a:spcPct val="130000"/>
              </a:lnSpc>
              <a:spcBef>
                <a:spcPts val="600"/>
              </a:spcBef>
              <a:spcAft>
                <a:spcPts val="600"/>
              </a:spcAft>
              <a:buClr>
                <a:srgbClr val="FF5800"/>
              </a:buClr>
            </a:pPr>
            <a:r>
              <a:rPr lang="fr-FR" sz="1800" b="1" dirty="0">
                <a:solidFill>
                  <a:srgbClr val="FF6600"/>
                </a:solidFill>
                <a:effectLst/>
                <a:ea typeface="Calibri" panose="020F0502020204030204" pitchFamily="34" charset="0"/>
                <a:cs typeface="Times New Roman" panose="02020603050405020304" pitchFamily="18" charset="0"/>
              </a:rPr>
              <a:t>Plafonds de financement (actions individuelles) :</a:t>
            </a:r>
          </a:p>
          <a:p>
            <a:pPr marL="342900" lvl="0" indent="-342900">
              <a:lnSpc>
                <a:spcPct val="130000"/>
              </a:lnSpc>
              <a:spcBef>
                <a:spcPts val="600"/>
              </a:spcBef>
              <a:spcAft>
                <a:spcPts val="600"/>
              </a:spcAft>
              <a:buClr>
                <a:srgbClr val="FF5800"/>
              </a:buClr>
              <a:buFont typeface="Symbol" panose="05050102010706020507" pitchFamily="18" charset="2"/>
              <a:buChar char=""/>
            </a:pPr>
            <a:r>
              <a:rPr lang="fr-FR" sz="1800" b="1" dirty="0">
                <a:solidFill>
                  <a:srgbClr val="FF6600"/>
                </a:solidFill>
                <a:effectLst/>
                <a:ea typeface="Calibri" panose="020F0502020204030204" pitchFamily="34" charset="0"/>
                <a:cs typeface="Times New Roman" panose="02020603050405020304" pitchFamily="18" charset="0"/>
              </a:rPr>
              <a:t>Entreprises de moins de 11 salariés 	</a:t>
            </a:r>
            <a:r>
              <a:rPr lang="fr-FR" sz="1800" dirty="0">
                <a:cs typeface="Times New Roman" panose="02020603050405020304" pitchFamily="18" charset="0"/>
              </a:rPr>
              <a:t>Plafond* de </a:t>
            </a:r>
            <a:r>
              <a:rPr lang="fr-FR" sz="1800" dirty="0">
                <a:ea typeface="Calibri" panose="020F0502020204030204" pitchFamily="34" charset="0"/>
                <a:cs typeface="Times New Roman" panose="02020603050405020304" pitchFamily="18" charset="0"/>
              </a:rPr>
              <a:t>2 800 € HT</a:t>
            </a:r>
          </a:p>
          <a:p>
            <a:pPr marL="342900" lvl="0" indent="-342900">
              <a:lnSpc>
                <a:spcPct val="130000"/>
              </a:lnSpc>
              <a:spcBef>
                <a:spcPts val="600"/>
              </a:spcBef>
              <a:spcAft>
                <a:spcPts val="600"/>
              </a:spcAft>
              <a:buClr>
                <a:srgbClr val="FF5800"/>
              </a:buClr>
              <a:buFont typeface="Symbol" panose="05050102010706020507" pitchFamily="18" charset="2"/>
              <a:buChar char=""/>
            </a:pPr>
            <a:r>
              <a:rPr lang="fr-FR" sz="1800" b="1" dirty="0">
                <a:solidFill>
                  <a:srgbClr val="FF6600"/>
                </a:solidFill>
                <a:effectLst/>
                <a:ea typeface="Calibri" panose="020F0502020204030204" pitchFamily="34" charset="0"/>
                <a:cs typeface="Times New Roman" panose="02020603050405020304" pitchFamily="18" charset="0"/>
              </a:rPr>
              <a:t>Entreprises de 11 à 49 salariés 	</a:t>
            </a:r>
            <a:r>
              <a:rPr lang="fr-FR" sz="1800" dirty="0">
                <a:cs typeface="Times New Roman" panose="02020603050405020304" pitchFamily="18" charset="0"/>
              </a:rPr>
              <a:t>Plafond* de </a:t>
            </a:r>
            <a:r>
              <a:rPr lang="fr-FR" sz="1800" dirty="0">
                <a:ea typeface="Calibri" panose="020F0502020204030204" pitchFamily="34" charset="0"/>
                <a:cs typeface="Times New Roman" panose="02020603050405020304" pitchFamily="18" charset="0"/>
              </a:rPr>
              <a:t>3 200 € HT</a:t>
            </a:r>
          </a:p>
          <a:p>
            <a:pPr marL="342900" lvl="0" indent="-342900">
              <a:lnSpc>
                <a:spcPct val="130000"/>
              </a:lnSpc>
              <a:spcBef>
                <a:spcPts val="600"/>
              </a:spcBef>
              <a:spcAft>
                <a:spcPts val="600"/>
              </a:spcAft>
              <a:buClr>
                <a:srgbClr val="FF5800"/>
              </a:buClr>
              <a:buFont typeface="Symbol" panose="05050102010706020507" pitchFamily="18" charset="2"/>
              <a:buChar char=""/>
            </a:pPr>
            <a:r>
              <a:rPr lang="fr-FR" sz="1800" b="1" dirty="0">
                <a:solidFill>
                  <a:srgbClr val="FF6600"/>
                </a:solidFill>
                <a:effectLst/>
                <a:ea typeface="Calibri" panose="020F0502020204030204" pitchFamily="34" charset="0"/>
                <a:cs typeface="Times New Roman" panose="02020603050405020304" pitchFamily="18" charset="0"/>
              </a:rPr>
              <a:t>Entreprises de plus de 50 salariés 	</a:t>
            </a:r>
            <a:r>
              <a:rPr lang="fr-FR" sz="1800" dirty="0">
                <a:cs typeface="Times New Roman" panose="02020603050405020304" pitchFamily="18" charset="0"/>
              </a:rPr>
              <a:t>Plafond* de </a:t>
            </a:r>
            <a:r>
              <a:rPr lang="fr-FR" sz="1800" dirty="0">
                <a:ea typeface="Calibri" panose="020F0502020204030204" pitchFamily="34" charset="0"/>
                <a:cs typeface="Times New Roman" panose="02020603050405020304" pitchFamily="18" charset="0"/>
              </a:rPr>
              <a:t>6 000 € HT </a:t>
            </a:r>
          </a:p>
        </p:txBody>
      </p:sp>
      <p:sp>
        <p:nvSpPr>
          <p:cNvPr id="10" name="ZoneTexte 9">
            <a:extLst>
              <a:ext uri="{FF2B5EF4-FFF2-40B4-BE49-F238E27FC236}">
                <a16:creationId xmlns:a16="http://schemas.microsoft.com/office/drawing/2014/main" id="{0515DF6A-3DC7-4AA5-97BE-CE7AE8EFE17D}"/>
              </a:ext>
            </a:extLst>
          </p:cNvPr>
          <p:cNvSpPr txBox="1"/>
          <p:nvPr/>
        </p:nvSpPr>
        <p:spPr>
          <a:xfrm>
            <a:off x="274740" y="4038624"/>
            <a:ext cx="8768592" cy="1754326"/>
          </a:xfrm>
          <a:prstGeom prst="rect">
            <a:avLst/>
          </a:prstGeom>
          <a:noFill/>
        </p:spPr>
        <p:txBody>
          <a:bodyPr wrap="square">
            <a:spAutoFit/>
          </a:bodyPr>
          <a:lstStyle/>
          <a:p>
            <a:r>
              <a:rPr lang="fr-FR" sz="1800" b="1" dirty="0">
                <a:solidFill>
                  <a:srgbClr val="FF6600"/>
                </a:solidFill>
              </a:rPr>
              <a:t>OT ACR Référent des Accueils Touristiques / Mise en œuvre du plan d’action sur le territoire (Bloc 3)</a:t>
            </a:r>
          </a:p>
          <a:p>
            <a:endParaRPr lang="fr-FR" sz="1800" b="1" dirty="0">
              <a:solidFill>
                <a:srgbClr val="E9500D"/>
              </a:solidFill>
            </a:endParaRPr>
          </a:p>
          <a:p>
            <a:r>
              <a:rPr lang="fr-FR" sz="1800" dirty="0"/>
              <a:t>Prestataire : </a:t>
            </a:r>
            <a:r>
              <a:rPr lang="fr-FR" sz="1800" dirty="0" err="1"/>
              <a:t>Logitourisme</a:t>
            </a:r>
            <a:r>
              <a:rPr lang="fr-FR" sz="1800" dirty="0"/>
              <a:t> </a:t>
            </a:r>
          </a:p>
          <a:p>
            <a:pPr marL="342900" indent="-342900">
              <a:buAutoNum type="arabicPlain" startAt="56"/>
            </a:pPr>
            <a:r>
              <a:rPr lang="fr-FR" sz="1800" dirty="0"/>
              <a:t>H    2088 € HT     10 440 € HT  au total</a:t>
            </a:r>
          </a:p>
          <a:p>
            <a:r>
              <a:rPr lang="fr-FR" sz="1800" dirty="0"/>
              <a:t>5 OT demandeurs </a:t>
            </a:r>
          </a:p>
        </p:txBody>
      </p:sp>
      <p:sp>
        <p:nvSpPr>
          <p:cNvPr id="12" name="ZoneTexte 11">
            <a:extLst>
              <a:ext uri="{FF2B5EF4-FFF2-40B4-BE49-F238E27FC236}">
                <a16:creationId xmlns:a16="http://schemas.microsoft.com/office/drawing/2014/main" id="{4F76AC03-E5AD-4E9C-BE11-D49C96E9AD98}"/>
              </a:ext>
            </a:extLst>
          </p:cNvPr>
          <p:cNvSpPr txBox="1"/>
          <p:nvPr/>
        </p:nvSpPr>
        <p:spPr>
          <a:xfrm>
            <a:off x="234893" y="6052143"/>
            <a:ext cx="9085276" cy="738664"/>
          </a:xfrm>
          <a:prstGeom prst="rect">
            <a:avLst/>
          </a:prstGeom>
          <a:noFill/>
        </p:spPr>
        <p:txBody>
          <a:bodyPr wrap="square">
            <a:spAutoFit/>
          </a:bodyPr>
          <a:lstStyle/>
          <a:p>
            <a:r>
              <a:rPr lang="fr-FR" sz="1400" dirty="0">
                <a:cs typeface="Times New Roman" panose="02020603050405020304" pitchFamily="18" charset="0"/>
              </a:rPr>
              <a:t>* Financement sous réserve de fonds disponibles sur le conventionnel des offices du tourisme.</a:t>
            </a:r>
          </a:p>
          <a:p>
            <a:r>
              <a:rPr lang="fr-FR" sz="1400" dirty="0">
                <a:cs typeface="Times New Roman" panose="02020603050405020304" pitchFamily="18" charset="0"/>
              </a:rPr>
              <a:t>Les instances paritaires de l'</a:t>
            </a:r>
            <a:r>
              <a:rPr lang="fr-FR" sz="1400" dirty="0" err="1">
                <a:cs typeface="Times New Roman" panose="02020603050405020304" pitchFamily="18" charset="0"/>
              </a:rPr>
              <a:t>Afdas</a:t>
            </a:r>
            <a:r>
              <a:rPr lang="fr-FR" sz="1400" dirty="0">
                <a:cs typeface="Times New Roman" panose="02020603050405020304" pitchFamily="18" charset="0"/>
              </a:rPr>
              <a:t> peuvent être contraintes de modifier ces règles en cours d'année.</a:t>
            </a:r>
          </a:p>
          <a:p>
            <a:r>
              <a:rPr lang="fr-FR" sz="1400" dirty="0">
                <a:cs typeface="Times New Roman" panose="02020603050405020304" pitchFamily="18" charset="0"/>
              </a:rPr>
              <a:t>L'information sur ces plafonds n'engage l’</a:t>
            </a:r>
            <a:r>
              <a:rPr lang="fr-FR" sz="1400" dirty="0" err="1">
                <a:cs typeface="Times New Roman" panose="02020603050405020304" pitchFamily="18" charset="0"/>
              </a:rPr>
              <a:t>Afdas</a:t>
            </a:r>
            <a:r>
              <a:rPr lang="fr-FR" sz="1400" dirty="0">
                <a:cs typeface="Times New Roman" panose="02020603050405020304" pitchFamily="18" charset="0"/>
              </a:rPr>
              <a:t> qu’au jour de la réception de la demande de prise en charge.</a:t>
            </a:r>
            <a:endParaRPr lang="fr-FR" sz="1400" dirty="0"/>
          </a:p>
        </p:txBody>
      </p:sp>
    </p:spTree>
    <p:extLst>
      <p:ext uri="{BB962C8B-B14F-4D97-AF65-F5344CB8AC3E}">
        <p14:creationId xmlns:p14="http://schemas.microsoft.com/office/powerpoint/2010/main" val="4136654518"/>
      </p:ext>
    </p:extLst>
  </p:cSld>
  <p:clrMapOvr>
    <a:masterClrMapping/>
  </p:clrMapOvr>
</p:sld>
</file>

<file path=ppt/theme/theme1.xml><?xml version="1.0" encoding="utf-8"?>
<a:theme xmlns:a="http://schemas.openxmlformats.org/drawingml/2006/main" name="Thème Offic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FDAS_MASQUE2021_V1" id="{F09A1CB6-7C94-3F43-B1B3-96DB1156372D}" vid="{460ED028-7AA5-3343-9E11-24A34281F54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DD2ABE4A27B044B0423E57944890B8" ma:contentTypeVersion="13" ma:contentTypeDescription="Crée un document." ma:contentTypeScope="" ma:versionID="a1592e8ab4ddb8a8e982a234e1d292d2">
  <xsd:schema xmlns:xsd="http://www.w3.org/2001/XMLSchema" xmlns:xs="http://www.w3.org/2001/XMLSchema" xmlns:p="http://schemas.microsoft.com/office/2006/metadata/properties" xmlns:ns2="e3ea2b35-a11e-49f9-8541-752c0fc35212" xmlns:ns3="59a8ce0d-de3e-4f49-8740-e56d33c2e49c" targetNamespace="http://schemas.microsoft.com/office/2006/metadata/properties" ma:root="true" ma:fieldsID="2983d64b6f2834d3e9ae0cc2c60735de" ns2:_="" ns3:_="">
    <xsd:import namespace="e3ea2b35-a11e-49f9-8541-752c0fc35212"/>
    <xsd:import namespace="59a8ce0d-de3e-4f49-8740-e56d33c2e4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a2b35-a11e-49f9-8541-752c0fc35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ce0d-de3e-4f49-8740-e56d33c2e49c"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3E1212-54EA-4551-89E2-A1BD5BED0DC4}"/>
</file>

<file path=customXml/itemProps2.xml><?xml version="1.0" encoding="utf-8"?>
<ds:datastoreItem xmlns:ds="http://schemas.openxmlformats.org/officeDocument/2006/customXml" ds:itemID="{760E4792-EFBD-437C-854B-379719831E4F}"/>
</file>

<file path=docProps/app.xml><?xml version="1.0" encoding="utf-8"?>
<Properties xmlns="http://schemas.openxmlformats.org/officeDocument/2006/extended-properties" xmlns:vt="http://schemas.openxmlformats.org/officeDocument/2006/docPropsVTypes">
  <Template>Thème Office</Template>
  <TotalTime>3836</TotalTime>
  <Words>4538</Words>
  <Application>Microsoft Office PowerPoint</Application>
  <PresentationFormat>Grand écran</PresentationFormat>
  <Paragraphs>846</Paragraphs>
  <Slides>35</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Arial</vt:lpstr>
      <vt:lpstr>Arial Black</vt:lpstr>
      <vt:lpstr>Calibri</vt:lpstr>
      <vt:lpstr>Gill Sans Nova Ultra Bold</vt:lpstr>
      <vt:lpstr>Sharp Grotesk Bold 25</vt:lpstr>
      <vt:lpstr>Symbol</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Mylène Le Stradic</dc:creator>
  <cp:lastModifiedBy>Isabelle PINET</cp:lastModifiedBy>
  <cp:revision>104</cp:revision>
  <dcterms:created xsi:type="dcterms:W3CDTF">2021-07-05T10:27:44Z</dcterms:created>
  <dcterms:modified xsi:type="dcterms:W3CDTF">2022-02-28T16:21:06Z</dcterms:modified>
</cp:coreProperties>
</file>