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charts/colors1.xml" ContentType="application/vnd.ms-office.chartcolorstyl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0"/>
  </p:notesMasterIdLst>
  <p:sldIdLst>
    <p:sldId id="3871" r:id="rId4"/>
    <p:sldId id="256" r:id="rId5"/>
    <p:sldId id="257" r:id="rId6"/>
    <p:sldId id="3870" r:id="rId7"/>
    <p:sldId id="2958" r:id="rId8"/>
    <p:sldId id="259"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671"/>
    <a:srgbClr val="49BABE"/>
    <a:srgbClr val="E6F6F6"/>
    <a:srgbClr val="92D6D8"/>
    <a:srgbClr val="DC584E"/>
    <a:srgbClr val="EBF1FF"/>
    <a:srgbClr val="002171"/>
    <a:srgbClr val="FF1628"/>
    <a:srgbClr val="FCC119"/>
    <a:srgbClr val="B0CB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988" autoAdjust="0"/>
  </p:normalViewPr>
  <p:slideViewPr>
    <p:cSldViewPr snapToGrid="0">
      <p:cViewPr varScale="1">
        <p:scale>
          <a:sx n="90" d="100"/>
          <a:sy n="90" d="100"/>
        </p:scale>
        <p:origin x="13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Feuil1!$B$1</c:f>
              <c:strCache>
                <c:ptCount val="1"/>
                <c:pt idx="0">
                  <c:v>Ventes</c:v>
                </c:pt>
              </c:strCache>
            </c:strRef>
          </c:tx>
          <c:dPt>
            <c:idx val="0"/>
            <c:bubble3D val="0"/>
            <c:spPr>
              <a:solidFill>
                <a:srgbClr val="EF8671"/>
              </a:solidFill>
              <a:ln w="19050">
                <a:solidFill>
                  <a:schemeClr val="lt1"/>
                </a:solidFill>
              </a:ln>
              <a:effectLst/>
            </c:spPr>
            <c:extLst>
              <c:ext xmlns:c16="http://schemas.microsoft.com/office/drawing/2014/chart" uri="{C3380CC4-5D6E-409C-BE32-E72D297353CC}">
                <c16:uniqueId val="{00000001-C893-49B2-A2AB-2C7F34722B0A}"/>
              </c:ext>
            </c:extLst>
          </c:dPt>
          <c:dPt>
            <c:idx val="1"/>
            <c:bubble3D val="0"/>
            <c:spPr>
              <a:solidFill>
                <a:srgbClr val="F8C9C0"/>
              </a:solidFill>
              <a:ln w="19050">
                <a:solidFill>
                  <a:schemeClr val="lt1"/>
                </a:solidFill>
              </a:ln>
              <a:effectLst/>
            </c:spPr>
            <c:extLst>
              <c:ext xmlns:c16="http://schemas.microsoft.com/office/drawing/2014/chart" uri="{C3380CC4-5D6E-409C-BE32-E72D297353CC}">
                <c16:uniqueId val="{00000003-C893-49B2-A2AB-2C7F34722B0A}"/>
              </c:ext>
            </c:extLst>
          </c:dPt>
          <c:dPt>
            <c:idx val="2"/>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5-C893-49B2-A2AB-2C7F34722B0A}"/>
              </c:ext>
            </c:extLst>
          </c:dPt>
          <c:dPt>
            <c:idx val="3"/>
            <c:bubble3D val="0"/>
            <c:spPr>
              <a:solidFill>
                <a:srgbClr val="E7E6E6">
                  <a:lumMod val="50000"/>
                </a:srgbClr>
              </a:solidFill>
              <a:ln w="19050">
                <a:solidFill>
                  <a:schemeClr val="lt1"/>
                </a:solidFill>
              </a:ln>
              <a:effectLst/>
            </c:spPr>
            <c:extLst>
              <c:ext xmlns:c16="http://schemas.microsoft.com/office/drawing/2014/chart" uri="{C3380CC4-5D6E-409C-BE32-E72D297353CC}">
                <c16:uniqueId val="{00000007-C893-49B2-A2AB-2C7F34722B0A}"/>
              </c:ext>
            </c:extLst>
          </c:dPt>
          <c:dPt>
            <c:idx val="4"/>
            <c:bubble3D val="0"/>
            <c:spPr>
              <a:solidFill>
                <a:sysClr val="windowText" lastClr="000000">
                  <a:lumMod val="65000"/>
                  <a:lumOff val="35000"/>
                </a:sysClr>
              </a:solidFill>
              <a:ln w="19050">
                <a:solidFill>
                  <a:schemeClr val="lt1"/>
                </a:solidFill>
              </a:ln>
              <a:effectLst/>
            </c:spPr>
            <c:extLst>
              <c:ext xmlns:c16="http://schemas.microsoft.com/office/drawing/2014/chart" uri="{C3380CC4-5D6E-409C-BE32-E72D297353CC}">
                <c16:uniqueId val="{00000009-C893-49B2-A2AB-2C7F34722B0A}"/>
              </c:ext>
            </c:extLst>
          </c:dPt>
          <c:cat>
            <c:strRef>
              <c:f>Feuil1!$A$2:$A$6</c:f>
              <c:strCache>
                <c:ptCount val="3"/>
                <c:pt idx="0">
                  <c:v>1er trim.</c:v>
                </c:pt>
                <c:pt idx="1">
                  <c:v>2e trim.</c:v>
                </c:pt>
                <c:pt idx="2">
                  <c:v>3e trim.</c:v>
                </c:pt>
              </c:strCache>
            </c:strRef>
          </c:cat>
          <c:val>
            <c:numRef>
              <c:f>Feuil1!$B$2:$B$6</c:f>
              <c:numCache>
                <c:formatCode>General</c:formatCode>
                <c:ptCount val="5"/>
                <c:pt idx="0">
                  <c:v>41</c:v>
                </c:pt>
                <c:pt idx="1">
                  <c:v>37</c:v>
                </c:pt>
                <c:pt idx="2">
                  <c:v>17</c:v>
                </c:pt>
                <c:pt idx="3">
                  <c:v>4</c:v>
                </c:pt>
                <c:pt idx="4">
                  <c:v>1</c:v>
                </c:pt>
              </c:numCache>
            </c:numRef>
          </c:val>
          <c:extLst>
            <c:ext xmlns:c16="http://schemas.microsoft.com/office/drawing/2014/chart" uri="{C3380CC4-5D6E-409C-BE32-E72D297353CC}">
              <c16:uniqueId val="{0000000A-C893-49B2-A2AB-2C7F34722B0A}"/>
            </c:ext>
          </c:extLst>
        </c:ser>
        <c:dLbls>
          <c:showLegendKey val="0"/>
          <c:showVal val="0"/>
          <c:showCatName val="0"/>
          <c:showSerName val="0"/>
          <c:showPercent val="0"/>
          <c:showBubbleSize val="0"/>
          <c:showLeaderLines val="1"/>
        </c:dLbls>
        <c:firstSliceAng val="0"/>
        <c:holeSize val="8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Feuil1!$B$1</c:f>
              <c:strCache>
                <c:ptCount val="1"/>
                <c:pt idx="0">
                  <c:v>Ventes</c:v>
                </c:pt>
              </c:strCache>
            </c:strRef>
          </c:tx>
          <c:dPt>
            <c:idx val="0"/>
            <c:bubble3D val="0"/>
            <c:spPr>
              <a:solidFill>
                <a:srgbClr val="EF8671"/>
              </a:solidFill>
              <a:ln w="19050">
                <a:solidFill>
                  <a:schemeClr val="lt1"/>
                </a:solidFill>
              </a:ln>
              <a:effectLst/>
            </c:spPr>
            <c:extLst>
              <c:ext xmlns:c16="http://schemas.microsoft.com/office/drawing/2014/chart" uri="{C3380CC4-5D6E-409C-BE32-E72D297353CC}">
                <c16:uniqueId val="{00000001-E0EA-42AF-81CE-9A02DE2DC5A8}"/>
              </c:ext>
            </c:extLst>
          </c:dPt>
          <c:dPt>
            <c:idx val="1"/>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3-E0EA-42AF-81CE-9A02DE2DC5A8}"/>
              </c:ext>
            </c:extLst>
          </c:dPt>
          <c:dPt>
            <c:idx val="2"/>
            <c:bubble3D val="0"/>
            <c:spPr>
              <a:solidFill>
                <a:schemeClr val="tx2"/>
              </a:solidFill>
              <a:ln w="19050">
                <a:solidFill>
                  <a:schemeClr val="lt1"/>
                </a:solidFill>
              </a:ln>
              <a:effectLst/>
            </c:spPr>
            <c:extLst>
              <c:ext xmlns:c16="http://schemas.microsoft.com/office/drawing/2014/chart" uri="{C3380CC4-5D6E-409C-BE32-E72D297353CC}">
                <c16:uniqueId val="{00000005-E0EA-42AF-81CE-9A02DE2DC5A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0EA-42AF-81CE-9A02DE2DC5A8}"/>
              </c:ext>
            </c:extLst>
          </c:dPt>
          <c:cat>
            <c:strRef>
              <c:f>Feuil1!$A$2:$A$5</c:f>
              <c:strCache>
                <c:ptCount val="3"/>
                <c:pt idx="0">
                  <c:v>1er trim.</c:v>
                </c:pt>
                <c:pt idx="1">
                  <c:v>2e trim.</c:v>
                </c:pt>
                <c:pt idx="2">
                  <c:v>3e trim.</c:v>
                </c:pt>
              </c:strCache>
            </c:strRef>
          </c:cat>
          <c:val>
            <c:numRef>
              <c:f>Feuil1!$B$2:$B$5</c:f>
              <c:numCache>
                <c:formatCode>General</c:formatCode>
                <c:ptCount val="4"/>
                <c:pt idx="0">
                  <c:v>95</c:v>
                </c:pt>
                <c:pt idx="1">
                  <c:v>5</c:v>
                </c:pt>
              </c:numCache>
            </c:numRef>
          </c:val>
          <c:extLst>
            <c:ext xmlns:c16="http://schemas.microsoft.com/office/drawing/2014/chart" uri="{C3380CC4-5D6E-409C-BE32-E72D297353CC}">
              <c16:uniqueId val="{00000008-E0EA-42AF-81CE-9A02DE2DC5A8}"/>
            </c:ext>
          </c:extLst>
        </c:ser>
        <c:dLbls>
          <c:showLegendKey val="0"/>
          <c:showVal val="0"/>
          <c:showCatName val="0"/>
          <c:showSerName val="0"/>
          <c:showPercent val="0"/>
          <c:showBubbleSize val="0"/>
          <c:showLeaderLines val="1"/>
        </c:dLbls>
        <c:firstSliceAng val="0"/>
        <c:holeSize val="8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3E473B-4415-46C3-9D56-4D0DE88A3CAB}" type="datetimeFigureOut">
              <a:rPr lang="fr-FR" smtClean="0"/>
              <a:t>17/11/2022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AE75EB-940C-4590-BB4B-BAFCFFBEB216}" type="slidenum">
              <a:rPr lang="fr-FR" smtClean="0"/>
              <a:t>‹N°›</a:t>
            </a:fld>
            <a:endParaRPr lang="fr-FR"/>
          </a:p>
        </p:txBody>
      </p:sp>
    </p:spTree>
    <p:extLst>
      <p:ext uri="{BB962C8B-B14F-4D97-AF65-F5344CB8AC3E}">
        <p14:creationId xmlns:p14="http://schemas.microsoft.com/office/powerpoint/2010/main" val="359878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313E48"/>
                </a:solidFill>
                <a:latin typeface="Calibri Light" panose="020F0302020204030204"/>
                <a:cs typeface="Arial" panose="020B0604020202020204" pitchFamily="34" charset="0"/>
              </a:rPr>
              <a:t>Associer cette certification à la démarche RSE d’agate</a:t>
            </a:r>
            <a:endParaRPr lang="fr-FR" sz="1100" b="1" i="1" dirty="0">
              <a:solidFill>
                <a:srgbClr val="313E48"/>
              </a:solidFill>
              <a:latin typeface="Calibri Light" panose="020F0302020204030204"/>
              <a:cs typeface="Arial" panose="020B0604020202020204" pitchFamily="34" charset="0"/>
            </a:endParaRPr>
          </a:p>
          <a:p>
            <a:r>
              <a:rPr lang="fr-FR" b="0" i="0" dirty="0">
                <a:solidFill>
                  <a:srgbClr val="000000"/>
                </a:solidFill>
                <a:effectLst/>
                <a:latin typeface="CanalLightRomain"/>
              </a:rPr>
              <a:t>Intégrer les préoccupations sociales et environnementales, dans la stratégie des entreprises. </a:t>
            </a:r>
          </a:p>
          <a:p>
            <a:r>
              <a:rPr lang="fr-FR" b="0" i="0" dirty="0">
                <a:solidFill>
                  <a:srgbClr val="000000"/>
                </a:solidFill>
                <a:effectLst/>
                <a:latin typeface="CanalLightRomain"/>
              </a:rPr>
              <a:t>Cela se traduit par la prise en compte de certains facteurs, au niveau de la gestion des ressources humaines entre autre (développer le capital humain, prendre en compte les compétences des salariés, proposer une organisation équilibrée et favorable à l'épanouissement professionnel)</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313E48"/>
                </a:solidFill>
                <a:latin typeface="Calibri Light" panose="020F0302020204030204"/>
                <a:cs typeface="Arial" panose="020B0604020202020204" pitchFamily="34" charset="0"/>
              </a:rPr>
              <a:t>Mesurer le bien-être et la qualité de vie au travail</a:t>
            </a:r>
            <a:endParaRPr lang="fr-FR" sz="1100" b="1" i="1" dirty="0">
              <a:solidFill>
                <a:srgbClr val="313E48"/>
              </a:solidFill>
              <a:latin typeface="Calibri Light" panose="020F0302020204030204"/>
              <a:cs typeface="Arial" panose="020B0604020202020204" pitchFamily="34" charset="0"/>
            </a:endParaRPr>
          </a:p>
          <a:p>
            <a:r>
              <a:rPr lang="fr-FR" b="0" i="0" dirty="0">
                <a:solidFill>
                  <a:srgbClr val="2B3C45"/>
                </a:solidFill>
                <a:effectLst/>
                <a:latin typeface="Helvetica" panose="020B0604020202020204" pitchFamily="34" charset="0"/>
              </a:rPr>
              <a:t>Points positifs à entretenir, et les points négatifs à travailler</a:t>
            </a:r>
            <a:endParaRPr lang="fr-FR" dirty="0"/>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dirty="0">
                <a:solidFill>
                  <a:srgbClr val="313E48"/>
                </a:solidFill>
                <a:latin typeface="Calibri Light" panose="020F0302020204030204"/>
                <a:cs typeface="Arial" panose="020B0604020202020204" pitchFamily="34" charset="0"/>
              </a:rPr>
              <a:t>Donner la parole aux salariés</a:t>
            </a:r>
            <a:endParaRPr lang="fr-FR" sz="1100" b="1" i="1" dirty="0">
              <a:solidFill>
                <a:srgbClr val="313E48"/>
              </a:solidFill>
              <a:latin typeface="Calibri Light" panose="020F0302020204030204"/>
              <a:cs typeface="Arial" panose="020B060402020202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D2AE75EB-940C-4590-BB4B-BAFCFFBEB216}" type="slidenum">
              <a:rPr lang="fr-FR" smtClean="0"/>
              <a:t>5</a:t>
            </a:fld>
            <a:endParaRPr lang="fr-FR"/>
          </a:p>
        </p:txBody>
      </p:sp>
    </p:spTree>
    <p:extLst>
      <p:ext uri="{BB962C8B-B14F-4D97-AF65-F5344CB8AC3E}">
        <p14:creationId xmlns:p14="http://schemas.microsoft.com/office/powerpoint/2010/main" val="3209646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5B5745-9072-F702-4A09-C08B9CBEF6A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62A6A3-0DD6-FD45-F094-3DC3ED4552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D633045-AD58-6230-4C0A-D349F6E099FB}"/>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0AA53FFF-AAD4-BC46-6D9D-27A09E508A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C1930D5-5F6E-8F71-BC7C-99DE2B00AADA}"/>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94406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4B010B-C2D7-358F-6D66-69946214CE3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46932C2-E345-9F7B-0350-E9C039868C4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C4D0323-DEF5-9CB1-FC16-2B8F04643298}"/>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3333B4B2-A1E5-1A83-F8DD-75F4822F936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E661327-67B5-15C7-F3C2-144073BAC106}"/>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924552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83A7749-CC36-CD9B-F981-ADA0DBB0844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A5B3CF-751C-602A-99FC-79552FBE582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F34BC5-194A-C09F-D6D6-66C8AD249480}"/>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18FB7401-723F-92F8-0359-9DE26ECD28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56203B-21FD-CB46-68D7-561B52FDE124}"/>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2486640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818FA7-F952-493B-89C0-63F09E43F5F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D8BB3CD-9704-4DD8-A9A2-FC9E5ABA6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D4CAB1E-C0D6-485B-A08A-7763131410D9}"/>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8BF4CB45-626B-4065-B566-E93AB885E9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847ED4F-3E42-4C34-AEE7-1A69C61CBB88}"/>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4222820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39B2DE-FB8A-4FCB-80B7-296A97D5FBD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8DD0124-1070-4F93-83A9-3DC3424B06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FE1487B-3BEC-4976-83AB-2F18EBDE8A4C}"/>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6CE344B8-2EF8-47C5-ACE2-4F2AB7CD5A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C10B46-A0A8-4F2F-B74C-F35DA7816680}"/>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2991956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B27478-176D-4281-B43C-487F40532EB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C3E9787-8BAD-4E75-AEC2-D902D4FAF5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EC1DD4A-726E-4994-B9C5-1880D5BE3701}"/>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DCB2C76E-93DA-4449-8899-68FF902581B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25CCCF-9E7F-4A25-BC54-B114346B1577}"/>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3424717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A99C1D-8F81-485D-984C-6E6EBD7E912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AF14952-C976-4C85-A3B8-0951E95B4CC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80D15CA-DB15-4CF6-ACB4-567DBB533DC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FDE34DA-1109-4B1B-8E9A-D845B3119BF9}"/>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D904252C-27BE-4AD3-8DFC-FA3AB20FF37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2A2071-5CFD-4BB9-83EA-27A09E177D64}"/>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862946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4358F3-38C3-4C36-A012-D36377BA136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6D27C45-7EA1-4EF6-B2D8-5BA7AAF6B3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CBE94AD-0591-4696-9500-6CDAA96C1F2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097B390-D0CD-4F34-A6E1-F64C405FA2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8094E7C-D731-4345-98A8-F0B4D3C3946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0D2F7F7-455A-4B08-A48A-68A446818C7B}"/>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8" name="Espace réservé du pied de page 7">
            <a:extLst>
              <a:ext uri="{FF2B5EF4-FFF2-40B4-BE49-F238E27FC236}">
                <a16:creationId xmlns:a16="http://schemas.microsoft.com/office/drawing/2014/main" id="{D6DF1961-884F-4A70-BD52-4E99D844267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BEAE757-5C45-433B-93F4-1163F80E530B}"/>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812727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E89743-CBD2-47E6-831A-BC4B3A26D33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18A8249-0647-4F1B-8DD5-F194D9D78DA9}"/>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4" name="Espace réservé du pied de page 3">
            <a:extLst>
              <a:ext uri="{FF2B5EF4-FFF2-40B4-BE49-F238E27FC236}">
                <a16:creationId xmlns:a16="http://schemas.microsoft.com/office/drawing/2014/main" id="{98961338-498E-44D4-A89F-D4037973B14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261723-A703-4B83-9CBC-BD13DCF93C55}"/>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650220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B88537C-79E7-4A06-8A8B-A953CDACD345}"/>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3" name="Espace réservé du pied de page 2">
            <a:extLst>
              <a:ext uri="{FF2B5EF4-FFF2-40B4-BE49-F238E27FC236}">
                <a16:creationId xmlns:a16="http://schemas.microsoft.com/office/drawing/2014/main" id="{C20FA201-4ABB-43C3-8508-C9A2394A465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58A3063-E225-4FFE-9185-80E41F6EC690}"/>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571342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F323DD-54F6-4116-9397-32C9AE84186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BC58123-311C-46C0-BC13-1033132C90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8539565-8627-4984-91FD-E39EF2804E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986FAAA-0948-4C87-B64C-B9E733F14A31}"/>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83012F8D-EE73-4834-9CCF-332AEA0AA25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1BBF039-6AB8-4FD3-A3E9-255803F04B10}"/>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377586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A0978-2106-F2C6-FFEB-D4FCB49CEE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1CAC5BC-5748-6018-E9A6-5B71A0115F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E87C26-FDE8-8C51-CF2D-BE176E78F66F}"/>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E14A6E1A-2087-D41E-94E9-DF1924BDE2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5C53262-A644-DF0A-F8E2-26EB9E1C9703}"/>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65785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E372C8-ADF8-4402-9A99-FE7D24BE95A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8060F16-D1BA-4079-A800-4361502486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1017942A-9CD2-489F-A091-435F1C5DD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8AD5935-2F89-4F6E-A409-88F334E61B4F}"/>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92186F66-2F20-4F76-B952-B39DA5B49B2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6E11CA1-150D-4A9F-9DF3-C5F1A314FC6C}"/>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517061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9A7B2-E2B1-4741-AEF0-5ABD8EFEEE4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C8687BE-8E5B-4451-86DD-0256536802B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953B64-3B2F-4E19-9742-122BE0B4017A}"/>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9DE83208-7682-49CB-A80A-848BEBD893C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B40614-A1D9-4DEF-8FC5-D9B5393FD62D}"/>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3486162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0B63D3E-E20B-42DD-9DC9-2E49B619348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0245034-795E-4D9E-AC29-269525FF38D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24CA17-F154-4A24-B1F4-7EAB128B5B5B}"/>
              </a:ext>
            </a:extLst>
          </p:cNvPr>
          <p:cNvSpPr>
            <a:spLocks noGrp="1"/>
          </p:cNvSpPr>
          <p:nvPr>
            <p:ph type="dt" sz="half" idx="10"/>
          </p:nvPr>
        </p:nvSpPr>
        <p:spPr/>
        <p:txBody>
          <a:body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6EB7DDC1-CC02-4349-83D3-EE98E12FF67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2C966F-A075-44FB-BE5F-ABA25BA43A77}"/>
              </a:ext>
            </a:extLst>
          </p:cNvPr>
          <p:cNvSpPr>
            <a:spLocks noGrp="1"/>
          </p:cNvSpPr>
          <p:nvPr>
            <p:ph type="sldNum" sz="quarter" idx="12"/>
          </p:nvPr>
        </p:nvSpPr>
        <p:spPr/>
        <p:txBody>
          <a:bodyPr/>
          <a:lstStyle/>
          <a:p>
            <a:fld id="{89E12428-0DE0-466D-9B71-5CFAB66E51A2}" type="slidenum">
              <a:rPr lang="fr-FR" smtClean="0"/>
              <a:t>‹N°›</a:t>
            </a:fld>
            <a:endParaRPr lang="fr-FR"/>
          </a:p>
        </p:txBody>
      </p:sp>
    </p:spTree>
    <p:extLst>
      <p:ext uri="{BB962C8B-B14F-4D97-AF65-F5344CB8AC3E}">
        <p14:creationId xmlns:p14="http://schemas.microsoft.com/office/powerpoint/2010/main" val="4076849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F6A87A-C282-4DCA-901A-DD94401502D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92CE29F-090C-406F-A187-58CB89136A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A6EC809-9AE1-4F0C-8D66-ED268DCAC680}"/>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538069CE-ADF2-48EE-80F5-FFE982062E4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729CA0-E179-44BA-99F7-1ED53017448E}"/>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38444650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5314E3-E414-41D0-A6AC-1A991B7D9C1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D6650E3-C56D-45FC-B0E2-DDE0DF54D81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8BA639-885B-4006-848A-60C91A1C9C77}"/>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0BCAD1E8-C8FE-4D57-8C2F-068CECA3EF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8BBEC6-82AB-4F8F-807C-A625496EC6A0}"/>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14953544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2E3C8A-456A-4F7C-955B-A75C0AF3EF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75432B-0531-4804-9284-4D82A47C8C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4AEA073-743B-45B1-A4E1-A524C3416DE9}"/>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66566022-3B88-453E-A50A-CE18CCD5F0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51F9C1-7F35-404B-B701-9606850962A7}"/>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14265358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A2E24A-0A9A-47DC-B088-CAB8A29F404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79D8389-4D15-44F3-B1C8-83D7BC5EF2D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1E2511B-844E-41F3-95FD-DD1625402D6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F91EC37-EFA1-4551-B451-3B440F49DB38}"/>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B80BF67E-F26C-4F2C-9052-E5E812BBEE2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D2C4AF-03E1-4E40-B1DA-C7C56E4B7198}"/>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39454679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801F97-2D65-4759-B675-18FBC1F93E7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E681F88-0362-49F2-804F-109DFCC056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5173F8C-3BDE-47A4-9FA5-D59D6C3ED4B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BA2B793-9DBE-4BFD-82C3-0C7990D1A0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B8D3B63-21BE-47ED-8979-2531E4EC1C4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8DF9C53-8A16-47A6-9F1F-7F02B82D6FA0}"/>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8" name="Espace réservé du pied de page 7">
            <a:extLst>
              <a:ext uri="{FF2B5EF4-FFF2-40B4-BE49-F238E27FC236}">
                <a16:creationId xmlns:a16="http://schemas.microsoft.com/office/drawing/2014/main" id="{3ACB0A33-C0EE-4591-8AB9-9F6B95A3AFE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A8C8B5E-8E86-4144-9C10-6BA27DD13E6F}"/>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1338917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770EB-B682-497E-8F99-0220802C341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BD70341-386A-4132-8F30-B00EDC4F01DE}"/>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4" name="Espace réservé du pied de page 3">
            <a:extLst>
              <a:ext uri="{FF2B5EF4-FFF2-40B4-BE49-F238E27FC236}">
                <a16:creationId xmlns:a16="http://schemas.microsoft.com/office/drawing/2014/main" id="{C689325A-00A4-4733-9957-8E843E213EC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D422C18-58D5-4AF6-804F-D9C9F90E7447}"/>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24417809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0E77BB6-2401-4D52-B3C8-664BF71829C0}"/>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3" name="Espace réservé du pied de page 2">
            <a:extLst>
              <a:ext uri="{FF2B5EF4-FFF2-40B4-BE49-F238E27FC236}">
                <a16:creationId xmlns:a16="http://schemas.microsoft.com/office/drawing/2014/main" id="{238CDFBD-847C-405C-97A6-77351E24973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00B37C7-2FDF-422B-89E3-C789E3280737}"/>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1979043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B22A76-D973-AE1F-2322-91EA0D2C364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255B754-C510-18F5-4825-FD1318889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B8D650D-CC38-9A00-7573-660ADBC8C60B}"/>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708CB272-57B4-A061-B624-31C0CC009E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12AF4E-9D56-EF09-3F0A-D19DD7FAC807}"/>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1103843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D2AF64-B685-4171-88BC-D80BDB572B0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D2F1717-10B4-45C0-BA74-B35F4CA2A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3785F96-6BC5-4E92-8993-FAAFDDB84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92C9BE2-3542-4A9E-BFBA-D901F2F89B72}"/>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39AF5606-C848-4525-83C2-E8C1615810A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B073A81-1600-4B32-94F1-80A8C7F311EC}"/>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31008669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B254F6-7062-4B6C-9F36-F5D93BE2EA7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19213DB-6B32-4056-811E-C90F458ABD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7952D12-5FC2-4349-B035-14746690C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A6A7AC-B43E-4D16-AB16-B8B21837FBAF}"/>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6D3DB89B-4324-47FF-8466-6E2F67076FC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96AEC92-F2B8-4B76-AA28-C04CEC148699}"/>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24721189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3802C4-46C0-42BB-A1E8-CC62479E391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AF4033C-FDE8-400C-9F82-038B44413B9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012C3A-0C0F-490C-AD4A-B1AE1CBA072E}"/>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14DC685E-56F6-4962-B077-7111F8FED47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AE2D83-2942-4316-B839-7776AF7088B8}"/>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21362415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689F2E0-5919-42F3-BCBB-15CBA4EAA23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A575602-B57B-4D61-AC57-552338C0E00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DCB187-71CA-4C78-8ACF-F5B48B2A3547}"/>
              </a:ext>
            </a:extLst>
          </p:cNvPr>
          <p:cNvSpPr>
            <a:spLocks noGrp="1"/>
          </p:cNvSpPr>
          <p:nvPr>
            <p:ph type="dt" sz="half" idx="10"/>
          </p:nvPr>
        </p:nvSpPr>
        <p:spPr/>
        <p:txBody>
          <a:body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9D8B64B0-117D-453A-BA9B-0317DEE3F5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3B04A2-2678-4457-8167-2D0F8BBD10A2}"/>
              </a:ext>
            </a:extLst>
          </p:cNvPr>
          <p:cNvSpPr>
            <a:spLocks noGrp="1"/>
          </p:cNvSpPr>
          <p:nvPr>
            <p:ph type="sldNum" sz="quarter" idx="12"/>
          </p:nvPr>
        </p:nvSpPr>
        <p:spPr/>
        <p:txBody>
          <a:bodyPr/>
          <a:lstStyle/>
          <a:p>
            <a:fld id="{A1E927A9-7934-4D46-9D8E-C20DCE9AF0D5}" type="slidenum">
              <a:rPr lang="fr-FR" smtClean="0"/>
              <a:t>‹N°›</a:t>
            </a:fld>
            <a:endParaRPr lang="fr-FR"/>
          </a:p>
        </p:txBody>
      </p:sp>
    </p:spTree>
    <p:extLst>
      <p:ext uri="{BB962C8B-B14F-4D97-AF65-F5344CB8AC3E}">
        <p14:creationId xmlns:p14="http://schemas.microsoft.com/office/powerpoint/2010/main" val="3360641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Cover">
    <p:bg>
      <p:bgPr>
        <a:solidFill>
          <a:schemeClr val="tx2">
            <a:lumMod val="90000"/>
            <a:lumOff val="10000"/>
          </a:schemeClr>
        </a:solidFill>
        <a:effectLst/>
      </p:bgPr>
    </p:bg>
    <p:spTree>
      <p:nvGrpSpPr>
        <p:cNvPr id="1" name=""/>
        <p:cNvGrpSpPr/>
        <p:nvPr/>
      </p:nvGrpSpPr>
      <p:grpSpPr>
        <a:xfrm>
          <a:off x="0" y="0"/>
          <a:ext cx="0" cy="0"/>
          <a:chOff x="0" y="0"/>
          <a:chExt cx="0" cy="0"/>
        </a:xfrm>
      </p:grpSpPr>
      <p:sp>
        <p:nvSpPr>
          <p:cNvPr id="7" name="Заголовок 1"/>
          <p:cNvSpPr>
            <a:spLocks noGrp="1"/>
          </p:cNvSpPr>
          <p:nvPr>
            <p:ph type="title" hasCustomPrompt="1"/>
          </p:nvPr>
        </p:nvSpPr>
        <p:spPr>
          <a:xfrm>
            <a:off x="6096000" y="4508995"/>
            <a:ext cx="3888074" cy="1358631"/>
          </a:xfrm>
          <a:prstGeom prst="rect">
            <a:avLst/>
          </a:prstGeom>
        </p:spPr>
        <p:txBody>
          <a:bodyPr>
            <a:noAutofit/>
          </a:bodyPr>
          <a:lstStyle>
            <a:lvl1pPr marL="0" marR="0" indent="0" algn="l" defTabSz="1219079" rtl="0" eaLnBrk="1" fontAlgn="auto" latinLnBrk="0" hangingPunct="1">
              <a:lnSpc>
                <a:spcPct val="85000"/>
              </a:lnSpc>
              <a:spcBef>
                <a:spcPct val="0"/>
              </a:spcBef>
              <a:spcAft>
                <a:spcPts val="0"/>
              </a:spcAft>
              <a:buClrTx/>
              <a:buSzTx/>
              <a:buFontTx/>
              <a:buNone/>
              <a:tabLst>
                <a:tab pos="1820589" algn="l"/>
              </a:tabLst>
              <a:defRPr sz="6499" b="0" i="0" baseline="0">
                <a:solidFill>
                  <a:schemeClr val="bg2"/>
                </a:solidFill>
                <a:latin typeface="Roboto Medium" charset="0"/>
                <a:ea typeface="Roboto Medium" charset="0"/>
                <a:cs typeface="Roboto Medium" charset="0"/>
              </a:defRPr>
            </a:lvl1pPr>
          </a:lstStyle>
          <a:p>
            <a:r>
              <a:rPr lang="en-US" dirty="0"/>
              <a:t>Name file</a:t>
            </a:r>
            <a:endParaRPr lang="ru-RU" dirty="0"/>
          </a:p>
        </p:txBody>
      </p:sp>
    </p:spTree>
    <p:extLst>
      <p:ext uri="{BB962C8B-B14F-4D97-AF65-F5344CB8AC3E}">
        <p14:creationId xmlns:p14="http://schemas.microsoft.com/office/powerpoint/2010/main" val="62605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8EC661-250B-4606-26B1-B367DBD6DC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796C114-FD96-87DA-BD06-C43876B29FA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07C5D4-768F-2E72-FEAB-F79BC768E74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305ADD0-5132-4CF0-D3CF-32920AEB99BA}"/>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CEBCB944-02E6-99BC-3D1C-EE21D8ED30D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C51B5A-A0ED-1F6B-486A-56F3792EBDD1}"/>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1861865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155D20-F3D3-7DE8-951D-55AABBB4561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70F7364-6A0A-AEF9-8582-23B0641142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277D286-226E-5A2D-D8DB-E8DAB7D24BB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6AA54EB-F3EA-F9E9-F265-05A67A33FB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F7B076B-D07A-F42A-8863-66D518471AB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7A5ACAB-CFAF-651D-014C-177363C037DF}"/>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8" name="Espace réservé du pied de page 7">
            <a:extLst>
              <a:ext uri="{FF2B5EF4-FFF2-40B4-BE49-F238E27FC236}">
                <a16:creationId xmlns:a16="http://schemas.microsoft.com/office/drawing/2014/main" id="{273DADFD-665A-E50E-5164-C348C81A383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A465957-F8B9-1481-8A05-7D0DC9C4B1D2}"/>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225426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3B3D67-5ADB-C3F7-DE82-1AAD5843E55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F36091F-90B1-F398-4426-480E723EF038}"/>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4" name="Espace réservé du pied de page 3">
            <a:extLst>
              <a:ext uri="{FF2B5EF4-FFF2-40B4-BE49-F238E27FC236}">
                <a16:creationId xmlns:a16="http://schemas.microsoft.com/office/drawing/2014/main" id="{06AB1727-BD22-A6ED-DA42-1172FBA85AF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4CB0FA7-1C22-F9FB-262A-98E46B28E66D}"/>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14559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DE77730-C1D2-302C-9ACE-73C22B65A3C1}"/>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3" name="Espace réservé du pied de page 2">
            <a:extLst>
              <a:ext uri="{FF2B5EF4-FFF2-40B4-BE49-F238E27FC236}">
                <a16:creationId xmlns:a16="http://schemas.microsoft.com/office/drawing/2014/main" id="{52B9774E-7EAD-B644-F16C-0C0141AF6E8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E1AFFA0-900F-CBC7-416E-04A0ABA22B52}"/>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247305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E9BE36-F2C5-10A1-8F74-6C2635E3C7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90B2C83-1B7C-64FD-1332-BF98C8A3EE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AE07EF9-8B60-13C6-4C99-436DF7E12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9E656DB-5E9B-D70F-CC25-85D1505532CD}"/>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06DF5FC2-702E-18A3-FF9D-EC6524A6415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9FB9BF-AEB0-F34A-8A96-B6C88AAFE979}"/>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394815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D06E81-7F11-4483-D0E8-CBC2FBD5CD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2F56C46-12AE-BCDB-87B2-E948BB6C18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EEA1D2D-7282-046A-D078-0B9EC08182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23765EF-FB20-E95F-DBDE-1E9D7772F09E}"/>
              </a:ext>
            </a:extLst>
          </p:cNvPr>
          <p:cNvSpPr>
            <a:spLocks noGrp="1"/>
          </p:cNvSpPr>
          <p:nvPr>
            <p:ph type="dt" sz="half" idx="10"/>
          </p:nvPr>
        </p:nvSpPr>
        <p:spPr/>
        <p:txBody>
          <a:bodyPr/>
          <a:lstStyle/>
          <a:p>
            <a:fld id="{1D8604B6-ECB6-4F76-8EB7-6106F60B2712}" type="datetimeFigureOut">
              <a:rPr lang="fr-FR" smtClean="0"/>
              <a:t>17/11/2022</a:t>
            </a:fld>
            <a:endParaRPr lang="fr-FR"/>
          </a:p>
        </p:txBody>
      </p:sp>
      <p:sp>
        <p:nvSpPr>
          <p:cNvPr id="6" name="Espace réservé du pied de page 5">
            <a:extLst>
              <a:ext uri="{FF2B5EF4-FFF2-40B4-BE49-F238E27FC236}">
                <a16:creationId xmlns:a16="http://schemas.microsoft.com/office/drawing/2014/main" id="{78586E3D-E1DC-54E5-F224-7F179E0CE98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6B64CFA-F881-AC29-DA83-95337C647593}"/>
              </a:ext>
            </a:extLst>
          </p:cNvPr>
          <p:cNvSpPr>
            <a:spLocks noGrp="1"/>
          </p:cNvSpPr>
          <p:nvPr>
            <p:ph type="sldNum" sz="quarter" idx="12"/>
          </p:nvPr>
        </p:nvSpPr>
        <p:spPr/>
        <p:txBody>
          <a:bodyPr/>
          <a:lstStyle/>
          <a:p>
            <a:fld id="{CEC0BFF0-9B69-4150-82B7-98A8C88B54D5}" type="slidenum">
              <a:rPr lang="fr-FR" smtClean="0"/>
              <a:t>‹N°›</a:t>
            </a:fld>
            <a:endParaRPr lang="fr-FR"/>
          </a:p>
        </p:txBody>
      </p:sp>
    </p:spTree>
    <p:extLst>
      <p:ext uri="{BB962C8B-B14F-4D97-AF65-F5344CB8AC3E}">
        <p14:creationId xmlns:p14="http://schemas.microsoft.com/office/powerpoint/2010/main" val="1563102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4484DC4-E3D8-9F8B-73C4-8779F0CB50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EC81E42-7FF7-52C7-99C9-803F38269B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FF4CCC0-5864-43FC-0E91-07AE345A4C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604B6-ECB6-4F76-8EB7-6106F60B2712}"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6FA523F0-A223-8E4C-769E-AEF55C863B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D648D7B-7C40-E5F9-2C4B-A7DE2D314F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0BFF0-9B69-4150-82B7-98A8C88B54D5}" type="slidenum">
              <a:rPr lang="fr-FR" smtClean="0"/>
              <a:t>‹N°›</a:t>
            </a:fld>
            <a:endParaRPr lang="fr-FR"/>
          </a:p>
        </p:txBody>
      </p:sp>
    </p:spTree>
    <p:extLst>
      <p:ext uri="{BB962C8B-B14F-4D97-AF65-F5344CB8AC3E}">
        <p14:creationId xmlns:p14="http://schemas.microsoft.com/office/powerpoint/2010/main" val="508722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FC30244-E15C-42A4-A421-EE656993F1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3507B66-37BB-482D-95E8-5750719B8F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0711E4F-F241-459F-9325-615C008B1A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9B9BD-0E3C-4B44-A6A3-D10477D57627}"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AE35C00E-2ACD-434C-BA97-AD08D5116B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04BD9FC-5072-4515-9C1D-FA75101DCD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12428-0DE0-466D-9B71-5CFAB66E51A2}" type="slidenum">
              <a:rPr lang="fr-FR" smtClean="0"/>
              <a:t>‹N°›</a:t>
            </a:fld>
            <a:endParaRPr lang="fr-FR"/>
          </a:p>
        </p:txBody>
      </p:sp>
    </p:spTree>
    <p:extLst>
      <p:ext uri="{BB962C8B-B14F-4D97-AF65-F5344CB8AC3E}">
        <p14:creationId xmlns:p14="http://schemas.microsoft.com/office/powerpoint/2010/main" val="3913468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D2BA7B-44D2-4284-9799-3EB4EC49D3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66CA4D0-B858-4F77-920F-8773A229F5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FB97E0-848F-48CC-9B8C-B5E46B9967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E8A10-1B3E-4DA1-95A5-A3AF2C3D5530}" type="datetimeFigureOut">
              <a:rPr lang="fr-FR" smtClean="0"/>
              <a:t>17/11/2022</a:t>
            </a:fld>
            <a:endParaRPr lang="fr-FR"/>
          </a:p>
        </p:txBody>
      </p:sp>
      <p:sp>
        <p:nvSpPr>
          <p:cNvPr id="5" name="Espace réservé du pied de page 4">
            <a:extLst>
              <a:ext uri="{FF2B5EF4-FFF2-40B4-BE49-F238E27FC236}">
                <a16:creationId xmlns:a16="http://schemas.microsoft.com/office/drawing/2014/main" id="{DFC41305-2CB9-4EAE-B865-D3AC39F8A4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A63E7CC-E954-47BF-9B4C-0B2C6AFFB8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927A9-7934-4D46-9D8E-C20DCE9AF0D5}" type="slidenum">
              <a:rPr lang="fr-FR" smtClean="0"/>
              <a:t>‹N°›</a:t>
            </a:fld>
            <a:endParaRPr lang="fr-FR"/>
          </a:p>
        </p:txBody>
      </p:sp>
    </p:spTree>
    <p:extLst>
      <p:ext uri="{BB962C8B-B14F-4D97-AF65-F5344CB8AC3E}">
        <p14:creationId xmlns:p14="http://schemas.microsoft.com/office/powerpoint/2010/main" val="608994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svg"/><Relationship Id="rId10" Type="http://schemas.openxmlformats.org/officeDocument/2006/relationships/image" Target="../media/image14.sv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6.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E093D4-8203-9F64-84DF-C36A7FDA7E29}"/>
              </a:ext>
            </a:extLst>
          </p:cNvPr>
          <p:cNvSpPr/>
          <p:nvPr/>
        </p:nvSpPr>
        <p:spPr>
          <a:xfrm>
            <a:off x="3358253" y="1502117"/>
            <a:ext cx="5373626" cy="1463992"/>
          </a:xfrm>
          <a:prstGeom prst="rect">
            <a:avLst/>
          </a:prstGeom>
          <a:solidFill>
            <a:srgbClr val="E6F6F6"/>
          </a:solidFill>
          <a:ln>
            <a:noFill/>
          </a:ln>
          <a:effectLst>
            <a:outerShdw blurRad="762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Espace réservé du contenu 2">
            <a:extLst>
              <a:ext uri="{FF2B5EF4-FFF2-40B4-BE49-F238E27FC236}">
                <a16:creationId xmlns:a16="http://schemas.microsoft.com/office/drawing/2014/main" id="{DDEC8BEA-65D2-DD08-6D21-9C7DE3A903A6}"/>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PRÉSENTATION GREAT PLACE TO WORK</a:t>
            </a:r>
          </a:p>
        </p:txBody>
      </p:sp>
      <p:cxnSp>
        <p:nvCxnSpPr>
          <p:cNvPr id="53" name="Connecteur droit 52">
            <a:extLst>
              <a:ext uri="{FF2B5EF4-FFF2-40B4-BE49-F238E27FC236}">
                <a16:creationId xmlns:a16="http://schemas.microsoft.com/office/drawing/2014/main" id="{782450D6-B395-7D35-DC77-C79003368AFD}"/>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
        <p:nvSpPr>
          <p:cNvPr id="54" name="Graphique 28">
            <a:extLst>
              <a:ext uri="{FF2B5EF4-FFF2-40B4-BE49-F238E27FC236}">
                <a16:creationId xmlns:a16="http://schemas.microsoft.com/office/drawing/2014/main" id="{5382C355-6BD3-96DF-780D-3849E91738B7}"/>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endParaRPr lang="fr-FR"/>
          </a:p>
        </p:txBody>
      </p:sp>
      <p:grpSp>
        <p:nvGrpSpPr>
          <p:cNvPr id="55" name="Graphique 15">
            <a:extLst>
              <a:ext uri="{FF2B5EF4-FFF2-40B4-BE49-F238E27FC236}">
                <a16:creationId xmlns:a16="http://schemas.microsoft.com/office/drawing/2014/main" id="{77C6DAEE-401E-C535-3483-143A56C44929}"/>
              </a:ext>
            </a:extLst>
          </p:cNvPr>
          <p:cNvGrpSpPr/>
          <p:nvPr/>
        </p:nvGrpSpPr>
        <p:grpSpPr>
          <a:xfrm>
            <a:off x="11339587" y="6000596"/>
            <a:ext cx="700013" cy="700013"/>
            <a:chOff x="3395662" y="728662"/>
            <a:chExt cx="5400675" cy="5400675"/>
          </a:xfrm>
        </p:grpSpPr>
        <p:sp>
          <p:nvSpPr>
            <p:cNvPr id="56" name="Forme libre : forme 55">
              <a:extLst>
                <a:ext uri="{FF2B5EF4-FFF2-40B4-BE49-F238E27FC236}">
                  <a16:creationId xmlns:a16="http://schemas.microsoft.com/office/drawing/2014/main" id="{03828122-C103-489C-BC43-77CFA49856B2}"/>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endParaRPr lang="fr-FR"/>
            </a:p>
          </p:txBody>
        </p:sp>
        <p:sp>
          <p:nvSpPr>
            <p:cNvPr id="57" name="Forme libre : forme 56">
              <a:extLst>
                <a:ext uri="{FF2B5EF4-FFF2-40B4-BE49-F238E27FC236}">
                  <a16:creationId xmlns:a16="http://schemas.microsoft.com/office/drawing/2014/main" id="{25BE114B-EB13-1229-0A4A-9BBD1CB67AC7}"/>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8" name="Forme libre : forme 57">
              <a:extLst>
                <a:ext uri="{FF2B5EF4-FFF2-40B4-BE49-F238E27FC236}">
                  <a16:creationId xmlns:a16="http://schemas.microsoft.com/office/drawing/2014/main" id="{C30E832A-4651-7A7B-5409-309C95D5B3BA}"/>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9" name="Forme libre : forme 58">
              <a:extLst>
                <a:ext uri="{FF2B5EF4-FFF2-40B4-BE49-F238E27FC236}">
                  <a16:creationId xmlns:a16="http://schemas.microsoft.com/office/drawing/2014/main" id="{C9803BAE-72A9-CAAC-6997-6FA731098BBA}"/>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60" name="Forme libre : forme 59">
              <a:extLst>
                <a:ext uri="{FF2B5EF4-FFF2-40B4-BE49-F238E27FC236}">
                  <a16:creationId xmlns:a16="http://schemas.microsoft.com/office/drawing/2014/main" id="{5D494C9A-08C4-A9F6-E481-C3F82845AE4E}"/>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endParaRPr lang="fr-FR"/>
            </a:p>
          </p:txBody>
        </p:sp>
        <p:sp>
          <p:nvSpPr>
            <p:cNvPr id="61" name="Forme libre : forme 60">
              <a:extLst>
                <a:ext uri="{FF2B5EF4-FFF2-40B4-BE49-F238E27FC236}">
                  <a16:creationId xmlns:a16="http://schemas.microsoft.com/office/drawing/2014/main" id="{350972A8-39D0-9357-6C7F-B206280B63B7}"/>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62" name="Forme libre : forme 61">
              <a:extLst>
                <a:ext uri="{FF2B5EF4-FFF2-40B4-BE49-F238E27FC236}">
                  <a16:creationId xmlns:a16="http://schemas.microsoft.com/office/drawing/2014/main" id="{20620A99-8703-9A2D-1551-071351B15FBB}"/>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63" name="Forme libre : forme 62">
              <a:extLst>
                <a:ext uri="{FF2B5EF4-FFF2-40B4-BE49-F238E27FC236}">
                  <a16:creationId xmlns:a16="http://schemas.microsoft.com/office/drawing/2014/main" id="{1E857829-B29F-73D4-6BC6-179DFBE4C608}"/>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64" name="Forme libre : forme 63">
              <a:extLst>
                <a:ext uri="{FF2B5EF4-FFF2-40B4-BE49-F238E27FC236}">
                  <a16:creationId xmlns:a16="http://schemas.microsoft.com/office/drawing/2014/main" id="{ABAAFCAA-CDB6-7AE8-F140-82E5F15F61F3}"/>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65" name="Forme libre : forme 64">
              <a:extLst>
                <a:ext uri="{FF2B5EF4-FFF2-40B4-BE49-F238E27FC236}">
                  <a16:creationId xmlns:a16="http://schemas.microsoft.com/office/drawing/2014/main" id="{662E88AD-542A-5F82-D41B-5DD2E9CBDBD9}"/>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66" name="Forme libre : forme 65">
              <a:extLst>
                <a:ext uri="{FF2B5EF4-FFF2-40B4-BE49-F238E27FC236}">
                  <a16:creationId xmlns:a16="http://schemas.microsoft.com/office/drawing/2014/main" id="{84DFCF2F-E036-B30C-E3BE-BCDC4B9FF33F}"/>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67" name="Forme libre : forme 66">
              <a:extLst>
                <a:ext uri="{FF2B5EF4-FFF2-40B4-BE49-F238E27FC236}">
                  <a16:creationId xmlns:a16="http://schemas.microsoft.com/office/drawing/2014/main" id="{644F886B-C1B6-DAF7-A501-85CA069CE2BA}"/>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endParaRPr lang="fr-FR"/>
            </a:p>
          </p:txBody>
        </p:sp>
        <p:sp>
          <p:nvSpPr>
            <p:cNvPr id="68" name="Forme libre : forme 67">
              <a:extLst>
                <a:ext uri="{FF2B5EF4-FFF2-40B4-BE49-F238E27FC236}">
                  <a16:creationId xmlns:a16="http://schemas.microsoft.com/office/drawing/2014/main" id="{BCA80A2B-3F57-4D2A-7817-6B2F92DD2354}"/>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69" name="Forme libre : forme 68">
              <a:extLst>
                <a:ext uri="{FF2B5EF4-FFF2-40B4-BE49-F238E27FC236}">
                  <a16:creationId xmlns:a16="http://schemas.microsoft.com/office/drawing/2014/main" id="{8F20D6EE-D3B3-3953-0C88-488B6EA2303A}"/>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70" name="Forme libre : forme 69">
              <a:extLst>
                <a:ext uri="{FF2B5EF4-FFF2-40B4-BE49-F238E27FC236}">
                  <a16:creationId xmlns:a16="http://schemas.microsoft.com/office/drawing/2014/main" id="{CD3095F1-A670-4E3C-A232-C1A526C8CB2E}"/>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71" name="Forme libre : forme 70">
              <a:extLst>
                <a:ext uri="{FF2B5EF4-FFF2-40B4-BE49-F238E27FC236}">
                  <a16:creationId xmlns:a16="http://schemas.microsoft.com/office/drawing/2014/main" id="{146A4C96-E8AB-3F06-9B25-B4C0A6E7A8D0}"/>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endParaRPr lang="fr-FR"/>
            </a:p>
          </p:txBody>
        </p:sp>
        <p:sp>
          <p:nvSpPr>
            <p:cNvPr id="72" name="Forme libre : forme 71">
              <a:extLst>
                <a:ext uri="{FF2B5EF4-FFF2-40B4-BE49-F238E27FC236}">
                  <a16:creationId xmlns:a16="http://schemas.microsoft.com/office/drawing/2014/main" id="{8B8AB971-45B0-C498-F348-BEB3C09404FC}"/>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3" name="Forme libre : forme 72">
              <a:extLst>
                <a:ext uri="{FF2B5EF4-FFF2-40B4-BE49-F238E27FC236}">
                  <a16:creationId xmlns:a16="http://schemas.microsoft.com/office/drawing/2014/main" id="{EEAE98C6-3DA6-9081-AEC4-C99B33779ADA}"/>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4" name="Forme libre : forme 73">
              <a:extLst>
                <a:ext uri="{FF2B5EF4-FFF2-40B4-BE49-F238E27FC236}">
                  <a16:creationId xmlns:a16="http://schemas.microsoft.com/office/drawing/2014/main" id="{3708028B-D6F5-02D5-1B14-866A35EB0CF6}"/>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5" name="Forme libre : forme 74">
              <a:extLst>
                <a:ext uri="{FF2B5EF4-FFF2-40B4-BE49-F238E27FC236}">
                  <a16:creationId xmlns:a16="http://schemas.microsoft.com/office/drawing/2014/main" id="{E9AD1461-A6DC-C410-1688-EABDC09B5C70}"/>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76" name="Forme libre : forme 75">
              <a:extLst>
                <a:ext uri="{FF2B5EF4-FFF2-40B4-BE49-F238E27FC236}">
                  <a16:creationId xmlns:a16="http://schemas.microsoft.com/office/drawing/2014/main" id="{2DC24EB2-3A3C-F159-DAB1-39979F33025D}"/>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endParaRPr lang="fr-FR"/>
            </a:p>
          </p:txBody>
        </p:sp>
        <p:sp>
          <p:nvSpPr>
            <p:cNvPr id="77" name="Forme libre : forme 76">
              <a:extLst>
                <a:ext uri="{FF2B5EF4-FFF2-40B4-BE49-F238E27FC236}">
                  <a16:creationId xmlns:a16="http://schemas.microsoft.com/office/drawing/2014/main" id="{7E46404A-8D12-3A50-7CD2-393CB2D008BB}"/>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78" name="Forme libre : forme 77">
              <a:extLst>
                <a:ext uri="{FF2B5EF4-FFF2-40B4-BE49-F238E27FC236}">
                  <a16:creationId xmlns:a16="http://schemas.microsoft.com/office/drawing/2014/main" id="{6432E910-05B8-4948-E79C-70C16A6159B3}"/>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endParaRPr lang="fr-FR"/>
            </a:p>
          </p:txBody>
        </p:sp>
        <p:sp>
          <p:nvSpPr>
            <p:cNvPr id="79" name="Forme libre : forme 78">
              <a:extLst>
                <a:ext uri="{FF2B5EF4-FFF2-40B4-BE49-F238E27FC236}">
                  <a16:creationId xmlns:a16="http://schemas.microsoft.com/office/drawing/2014/main" id="{C12B691F-17B0-9638-172F-182F96CC38DA}"/>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80" name="Forme libre : forme 79">
              <a:extLst>
                <a:ext uri="{FF2B5EF4-FFF2-40B4-BE49-F238E27FC236}">
                  <a16:creationId xmlns:a16="http://schemas.microsoft.com/office/drawing/2014/main" id="{E0AB5A40-1CD1-7ED0-7E28-F3042F330421}"/>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81" name="Forme libre : forme 80">
              <a:extLst>
                <a:ext uri="{FF2B5EF4-FFF2-40B4-BE49-F238E27FC236}">
                  <a16:creationId xmlns:a16="http://schemas.microsoft.com/office/drawing/2014/main" id="{42C724AD-54D1-F839-38F0-EB13B2E57812}"/>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endParaRPr lang="fr-FR"/>
            </a:p>
          </p:txBody>
        </p:sp>
        <p:sp>
          <p:nvSpPr>
            <p:cNvPr id="82" name="Forme libre : forme 81">
              <a:extLst>
                <a:ext uri="{FF2B5EF4-FFF2-40B4-BE49-F238E27FC236}">
                  <a16:creationId xmlns:a16="http://schemas.microsoft.com/office/drawing/2014/main" id="{025772E9-88CE-5BB7-C69E-BD6369C732ED}"/>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endParaRPr lang="fr-FR"/>
            </a:p>
          </p:txBody>
        </p:sp>
        <p:sp>
          <p:nvSpPr>
            <p:cNvPr id="83" name="Forme libre : forme 82">
              <a:extLst>
                <a:ext uri="{FF2B5EF4-FFF2-40B4-BE49-F238E27FC236}">
                  <a16:creationId xmlns:a16="http://schemas.microsoft.com/office/drawing/2014/main" id="{10263C11-BB93-D819-9288-28EE1BD0F17E}"/>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endParaRPr lang="fr-FR"/>
            </a:p>
          </p:txBody>
        </p:sp>
        <p:sp>
          <p:nvSpPr>
            <p:cNvPr id="84" name="Forme libre : forme 83">
              <a:extLst>
                <a:ext uri="{FF2B5EF4-FFF2-40B4-BE49-F238E27FC236}">
                  <a16:creationId xmlns:a16="http://schemas.microsoft.com/office/drawing/2014/main" id="{6832FC71-374C-9A52-5782-D21D463214E4}"/>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endParaRPr lang="fr-FR"/>
            </a:p>
          </p:txBody>
        </p:sp>
        <p:sp>
          <p:nvSpPr>
            <p:cNvPr id="85" name="Forme libre : forme 84">
              <a:extLst>
                <a:ext uri="{FF2B5EF4-FFF2-40B4-BE49-F238E27FC236}">
                  <a16:creationId xmlns:a16="http://schemas.microsoft.com/office/drawing/2014/main" id="{8968DF93-ED5D-27D0-E19A-C8D0E61E104B}"/>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endParaRPr lang="fr-FR"/>
            </a:p>
          </p:txBody>
        </p:sp>
        <p:sp>
          <p:nvSpPr>
            <p:cNvPr id="86" name="Forme libre : forme 85">
              <a:extLst>
                <a:ext uri="{FF2B5EF4-FFF2-40B4-BE49-F238E27FC236}">
                  <a16:creationId xmlns:a16="http://schemas.microsoft.com/office/drawing/2014/main" id="{C3AD316A-4FFF-446E-B01A-D42B565BCDC7}"/>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endParaRPr lang="fr-FR"/>
            </a:p>
          </p:txBody>
        </p:sp>
        <p:sp>
          <p:nvSpPr>
            <p:cNvPr id="87" name="Forme libre : forme 86">
              <a:extLst>
                <a:ext uri="{FF2B5EF4-FFF2-40B4-BE49-F238E27FC236}">
                  <a16:creationId xmlns:a16="http://schemas.microsoft.com/office/drawing/2014/main" id="{E64D9BAD-8475-606A-F671-94E2BEB226DE}"/>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endParaRPr lang="fr-FR"/>
            </a:p>
          </p:txBody>
        </p:sp>
        <p:sp>
          <p:nvSpPr>
            <p:cNvPr id="88" name="Forme libre : forme 87">
              <a:extLst>
                <a:ext uri="{FF2B5EF4-FFF2-40B4-BE49-F238E27FC236}">
                  <a16:creationId xmlns:a16="http://schemas.microsoft.com/office/drawing/2014/main" id="{B43440E9-8855-BE1C-D682-11F2184F3601}"/>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endParaRPr lang="fr-FR"/>
            </a:p>
          </p:txBody>
        </p:sp>
        <p:sp>
          <p:nvSpPr>
            <p:cNvPr id="89" name="Forme libre : forme 88">
              <a:extLst>
                <a:ext uri="{FF2B5EF4-FFF2-40B4-BE49-F238E27FC236}">
                  <a16:creationId xmlns:a16="http://schemas.microsoft.com/office/drawing/2014/main" id="{564F97D4-8BD8-B867-9B13-FAEAF7D0BB5D}"/>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endParaRPr lang="fr-FR"/>
            </a:p>
          </p:txBody>
        </p:sp>
      </p:grpSp>
      <p:grpSp>
        <p:nvGrpSpPr>
          <p:cNvPr id="90" name="Groupe 89">
            <a:extLst>
              <a:ext uri="{FF2B5EF4-FFF2-40B4-BE49-F238E27FC236}">
                <a16:creationId xmlns:a16="http://schemas.microsoft.com/office/drawing/2014/main" id="{9B1D4DB4-8C91-4D9D-E8E6-4FD98A03F48B}"/>
              </a:ext>
            </a:extLst>
          </p:cNvPr>
          <p:cNvGrpSpPr/>
          <p:nvPr/>
        </p:nvGrpSpPr>
        <p:grpSpPr>
          <a:xfrm>
            <a:off x="1417482" y="6420357"/>
            <a:ext cx="9357035" cy="98829"/>
            <a:chOff x="1417482" y="6420357"/>
            <a:chExt cx="9357035" cy="98829"/>
          </a:xfrm>
        </p:grpSpPr>
        <p:sp>
          <p:nvSpPr>
            <p:cNvPr id="91" name="Forme libre : forme 90">
              <a:extLst>
                <a:ext uri="{FF2B5EF4-FFF2-40B4-BE49-F238E27FC236}">
                  <a16:creationId xmlns:a16="http://schemas.microsoft.com/office/drawing/2014/main" id="{67F16F0A-CFA2-543F-E091-006A6BE98F52}"/>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a:p>
          </p:txBody>
        </p:sp>
        <p:sp>
          <p:nvSpPr>
            <p:cNvPr id="92" name="Forme libre : forme 91">
              <a:extLst>
                <a:ext uri="{FF2B5EF4-FFF2-40B4-BE49-F238E27FC236}">
                  <a16:creationId xmlns:a16="http://schemas.microsoft.com/office/drawing/2014/main" id="{ABC2BE5A-8B9E-FB46-B717-2728D59F86F3}"/>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dirty="0"/>
            </a:p>
          </p:txBody>
        </p:sp>
        <p:grpSp>
          <p:nvGrpSpPr>
            <p:cNvPr id="93" name="Groupe 92">
              <a:extLst>
                <a:ext uri="{FF2B5EF4-FFF2-40B4-BE49-F238E27FC236}">
                  <a16:creationId xmlns:a16="http://schemas.microsoft.com/office/drawing/2014/main" id="{06259FA0-3E9D-0F77-E781-51BF4F0B3F92}"/>
                </a:ext>
              </a:extLst>
            </p:cNvPr>
            <p:cNvGrpSpPr/>
            <p:nvPr/>
          </p:nvGrpSpPr>
          <p:grpSpPr bwMode="auto">
            <a:xfrm>
              <a:off x="5514426" y="6420357"/>
              <a:ext cx="1169359" cy="98829"/>
              <a:chOff x="0" y="0"/>
              <a:chExt cx="10064" cy="857"/>
            </a:xfrm>
          </p:grpSpPr>
          <p:sp>
            <p:nvSpPr>
              <p:cNvPr id="94" name="Ellipse 93">
                <a:extLst>
                  <a:ext uri="{FF2B5EF4-FFF2-40B4-BE49-F238E27FC236}">
                    <a16:creationId xmlns:a16="http://schemas.microsoft.com/office/drawing/2014/main" id="{4E5CDAA8-E441-32AC-EC17-F5346965B09B}"/>
                  </a:ext>
                </a:extLst>
              </p:cNvPr>
              <p:cNvSpPr>
                <a:spLocks noChangeArrowheads="1"/>
              </p:cNvSpPr>
              <p:nvPr/>
            </p:nvSpPr>
            <p:spPr bwMode="auto">
              <a:xfrm>
                <a:off x="0" y="0"/>
                <a:ext cx="857" cy="857"/>
              </a:xfrm>
              <a:prstGeom prst="ellipse">
                <a:avLst/>
              </a:prstGeom>
              <a:solidFill>
                <a:srgbClr val="DC584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5" name="Ellipse 94">
                <a:extLst>
                  <a:ext uri="{FF2B5EF4-FFF2-40B4-BE49-F238E27FC236}">
                    <a16:creationId xmlns:a16="http://schemas.microsoft.com/office/drawing/2014/main" id="{8F48A406-72B5-FC10-F7A7-730523AA60D8}"/>
                  </a:ext>
                </a:extLst>
              </p:cNvPr>
              <p:cNvSpPr>
                <a:spLocks noChangeArrowheads="1"/>
              </p:cNvSpPr>
              <p:nvPr/>
            </p:nvSpPr>
            <p:spPr bwMode="auto">
              <a:xfrm>
                <a:off x="1524" y="0"/>
                <a:ext cx="857" cy="857"/>
              </a:xfrm>
              <a:prstGeom prst="ellipse">
                <a:avLst/>
              </a:prstGeom>
              <a:solidFill>
                <a:srgbClr val="B0CB4F"/>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6" name="Ellipse 95">
                <a:extLst>
                  <a:ext uri="{FF2B5EF4-FFF2-40B4-BE49-F238E27FC236}">
                    <a16:creationId xmlns:a16="http://schemas.microsoft.com/office/drawing/2014/main" id="{E0CEEB87-7B98-C6EE-219F-5ACC3BBACC20}"/>
                  </a:ext>
                </a:extLst>
              </p:cNvPr>
              <p:cNvSpPr>
                <a:spLocks noChangeArrowheads="1"/>
              </p:cNvSpPr>
              <p:nvPr/>
            </p:nvSpPr>
            <p:spPr bwMode="auto">
              <a:xfrm>
                <a:off x="3048" y="0"/>
                <a:ext cx="857" cy="857"/>
              </a:xfrm>
              <a:prstGeom prst="ellipse">
                <a:avLst/>
              </a:prstGeom>
              <a:solidFill>
                <a:srgbClr val="FCC119"/>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7" name="Ellipse 96">
                <a:extLst>
                  <a:ext uri="{FF2B5EF4-FFF2-40B4-BE49-F238E27FC236}">
                    <a16:creationId xmlns:a16="http://schemas.microsoft.com/office/drawing/2014/main" id="{1328D7FE-0D9D-640B-1A7A-F80CC091781F}"/>
                  </a:ext>
                </a:extLst>
              </p:cNvPr>
              <p:cNvSpPr>
                <a:spLocks noChangeArrowheads="1"/>
              </p:cNvSpPr>
              <p:nvPr/>
            </p:nvSpPr>
            <p:spPr bwMode="auto">
              <a:xfrm>
                <a:off x="4572" y="0"/>
                <a:ext cx="857" cy="857"/>
              </a:xfrm>
              <a:prstGeom prst="ellipse">
                <a:avLst/>
              </a:prstGeom>
              <a:solidFill>
                <a:srgbClr val="49BAB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8" name="Ellipse 97">
                <a:extLst>
                  <a:ext uri="{FF2B5EF4-FFF2-40B4-BE49-F238E27FC236}">
                    <a16:creationId xmlns:a16="http://schemas.microsoft.com/office/drawing/2014/main" id="{9F6A0EF4-5A9E-E81E-9AFB-F013E551A272}"/>
                  </a:ext>
                </a:extLst>
              </p:cNvPr>
              <p:cNvSpPr>
                <a:spLocks noChangeArrowheads="1"/>
              </p:cNvSpPr>
              <p:nvPr/>
            </p:nvSpPr>
            <p:spPr bwMode="auto">
              <a:xfrm>
                <a:off x="6159" y="0"/>
                <a:ext cx="857" cy="857"/>
              </a:xfrm>
              <a:prstGeom prst="ellipse">
                <a:avLst/>
              </a:prstGeom>
              <a:solidFill>
                <a:srgbClr val="5A7FA5"/>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9" name="Ellipse 98">
                <a:extLst>
                  <a:ext uri="{FF2B5EF4-FFF2-40B4-BE49-F238E27FC236}">
                    <a16:creationId xmlns:a16="http://schemas.microsoft.com/office/drawing/2014/main" id="{B1BF1A43-40E1-1AFA-5F53-6D5E2F009789}"/>
                  </a:ext>
                </a:extLst>
              </p:cNvPr>
              <p:cNvSpPr>
                <a:spLocks noChangeArrowheads="1"/>
              </p:cNvSpPr>
              <p:nvPr/>
            </p:nvSpPr>
            <p:spPr bwMode="auto">
              <a:xfrm>
                <a:off x="7683" y="0"/>
                <a:ext cx="857" cy="857"/>
              </a:xfrm>
              <a:prstGeom prst="ellipse">
                <a:avLst/>
              </a:prstGeom>
              <a:solidFill>
                <a:srgbClr val="EC7D9D"/>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00" name="Ellipse 99">
                <a:extLst>
                  <a:ext uri="{FF2B5EF4-FFF2-40B4-BE49-F238E27FC236}">
                    <a16:creationId xmlns:a16="http://schemas.microsoft.com/office/drawing/2014/main" id="{143E0691-5909-B705-C359-7629FDF38A1A}"/>
                  </a:ext>
                </a:extLst>
              </p:cNvPr>
              <p:cNvSpPr>
                <a:spLocks noChangeArrowheads="1"/>
              </p:cNvSpPr>
              <p:nvPr/>
            </p:nvSpPr>
            <p:spPr bwMode="auto">
              <a:xfrm>
                <a:off x="9207" y="0"/>
                <a:ext cx="857" cy="857"/>
              </a:xfrm>
              <a:prstGeom prst="ellipse">
                <a:avLst/>
              </a:prstGeom>
              <a:solidFill>
                <a:srgbClr val="A269A4"/>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grpSp>
      </p:grpSp>
      <p:sp>
        <p:nvSpPr>
          <p:cNvPr id="4" name="Sous-titre 103">
            <a:extLst>
              <a:ext uri="{FF2B5EF4-FFF2-40B4-BE49-F238E27FC236}">
                <a16:creationId xmlns:a16="http://schemas.microsoft.com/office/drawing/2014/main" id="{E7805553-0FB6-4AC1-77FB-7BD50CC3947D}"/>
              </a:ext>
            </a:extLst>
          </p:cNvPr>
          <p:cNvSpPr>
            <a:spLocks noGrp="1"/>
          </p:cNvSpPr>
          <p:nvPr>
            <p:ph type="subTitle" idx="1"/>
          </p:nvPr>
        </p:nvSpPr>
        <p:spPr>
          <a:xfrm>
            <a:off x="3625997" y="1727047"/>
            <a:ext cx="4839320" cy="1168138"/>
          </a:xfrm>
        </p:spPr>
        <p:txBody>
          <a:bodyPr/>
          <a:lstStyle/>
          <a:p>
            <a:r>
              <a:rPr lang="fr-FR" b="1" dirty="0">
                <a:latin typeface="+mj-lt"/>
              </a:rPr>
              <a:t>Créer une société meilleure en </a:t>
            </a:r>
            <a:br>
              <a:rPr lang="fr-FR" b="1" dirty="0">
                <a:latin typeface="+mj-lt"/>
              </a:rPr>
            </a:br>
            <a:r>
              <a:rPr lang="fr-FR" b="1" dirty="0">
                <a:latin typeface="+mj-lt"/>
              </a:rPr>
              <a:t>aidant les organisations à devenir des </a:t>
            </a:r>
            <a:r>
              <a:rPr lang="fr-FR" b="1" dirty="0" err="1">
                <a:latin typeface="+mj-lt"/>
              </a:rPr>
              <a:t>great</a:t>
            </a:r>
            <a:r>
              <a:rPr lang="fr-FR" b="1" dirty="0">
                <a:latin typeface="+mj-lt"/>
              </a:rPr>
              <a:t> places to </a:t>
            </a:r>
            <a:r>
              <a:rPr lang="fr-FR" b="1" dirty="0" err="1">
                <a:latin typeface="+mj-lt"/>
              </a:rPr>
              <a:t>work</a:t>
            </a:r>
            <a:r>
              <a:rPr lang="fr-FR" b="1" dirty="0">
                <a:latin typeface="+mj-lt"/>
              </a:rPr>
              <a:t> pour tous.</a:t>
            </a:r>
          </a:p>
        </p:txBody>
      </p:sp>
      <p:sp>
        <p:nvSpPr>
          <p:cNvPr id="2" name="Forme libre : forme 15">
            <a:extLst>
              <a:ext uri="{FF2B5EF4-FFF2-40B4-BE49-F238E27FC236}">
                <a16:creationId xmlns:a16="http://schemas.microsoft.com/office/drawing/2014/main" id="{1F492521-5932-AC82-D6E1-F0B60E473FD3}"/>
              </a:ext>
            </a:extLst>
          </p:cNvPr>
          <p:cNvSpPr/>
          <p:nvPr/>
        </p:nvSpPr>
        <p:spPr>
          <a:xfrm rot="20771522">
            <a:off x="3306461" y="1366609"/>
            <a:ext cx="643400" cy="446728"/>
          </a:xfrm>
          <a:custGeom>
            <a:avLst/>
            <a:gdLst/>
            <a:ahLst/>
            <a:cxnLst>
              <a:cxn ang="0">
                <a:pos x="wd2" y="hd2"/>
              </a:cxn>
              <a:cxn ang="5400000">
                <a:pos x="wd2" y="hd2"/>
              </a:cxn>
              <a:cxn ang="10800000">
                <a:pos x="wd2" y="hd2"/>
              </a:cxn>
              <a:cxn ang="16200000">
                <a:pos x="wd2" y="hd2"/>
              </a:cxn>
            </a:cxnLst>
            <a:rect l="0" t="0" r="r" b="b"/>
            <a:pathLst>
              <a:path w="21600" h="21600" extrusionOk="0">
                <a:moveTo>
                  <a:pt x="5861" y="8931"/>
                </a:moveTo>
                <a:cubicBezTo>
                  <a:pt x="7736" y="9747"/>
                  <a:pt x="9044" y="12224"/>
                  <a:pt x="9044" y="15147"/>
                </a:cubicBezTo>
                <a:cubicBezTo>
                  <a:pt x="9044" y="18663"/>
                  <a:pt x="7004" y="21600"/>
                  <a:pt x="4481" y="21600"/>
                </a:cubicBezTo>
                <a:cubicBezTo>
                  <a:pt x="1957" y="21600"/>
                  <a:pt x="0" y="18663"/>
                  <a:pt x="0" y="15147"/>
                </a:cubicBezTo>
                <a:cubicBezTo>
                  <a:pt x="0" y="13381"/>
                  <a:pt x="484" y="11853"/>
                  <a:pt x="896" y="10681"/>
                </a:cubicBezTo>
                <a:lnTo>
                  <a:pt x="4810" y="0"/>
                </a:lnTo>
                <a:lnTo>
                  <a:pt x="7416" y="0"/>
                </a:lnTo>
                <a:lnTo>
                  <a:pt x="5871" y="8916"/>
                </a:lnTo>
                <a:close/>
                <a:moveTo>
                  <a:pt x="18417" y="8931"/>
                </a:moveTo>
                <a:cubicBezTo>
                  <a:pt x="20292" y="9747"/>
                  <a:pt x="21600" y="12224"/>
                  <a:pt x="21600" y="15147"/>
                </a:cubicBezTo>
                <a:cubicBezTo>
                  <a:pt x="21600" y="18663"/>
                  <a:pt x="19561" y="21600"/>
                  <a:pt x="17037" y="21600"/>
                </a:cubicBezTo>
                <a:cubicBezTo>
                  <a:pt x="14513" y="21600"/>
                  <a:pt x="12556" y="18663"/>
                  <a:pt x="12556" y="15147"/>
                </a:cubicBezTo>
                <a:cubicBezTo>
                  <a:pt x="12556" y="13381"/>
                  <a:pt x="13051" y="11853"/>
                  <a:pt x="13452" y="10681"/>
                </a:cubicBezTo>
                <a:lnTo>
                  <a:pt x="17367" y="0"/>
                </a:lnTo>
                <a:lnTo>
                  <a:pt x="19973" y="0"/>
                </a:lnTo>
                <a:lnTo>
                  <a:pt x="18427" y="8916"/>
                </a:lnTo>
                <a:close/>
              </a:path>
            </a:pathLst>
          </a:custGeom>
          <a:solidFill>
            <a:srgbClr val="EF8671"/>
          </a:solidFill>
          <a:ln w="12700" cap="flat">
            <a:noFill/>
            <a:miter lim="400000"/>
          </a:ln>
          <a:effectLst/>
        </p:spPr>
        <p:txBody>
          <a:bodyPr wrap="square" lIns="45719" tIns="45719" rIns="45719" bIns="45719" numCol="1" anchor="ctr">
            <a:noAutofit/>
          </a:bodyPr>
          <a:lstStyle/>
          <a:p>
            <a:endParaRPr/>
          </a:p>
        </p:txBody>
      </p:sp>
      <p:sp>
        <p:nvSpPr>
          <p:cNvPr id="7" name="Forme libre : forme 15">
            <a:extLst>
              <a:ext uri="{FF2B5EF4-FFF2-40B4-BE49-F238E27FC236}">
                <a16:creationId xmlns:a16="http://schemas.microsoft.com/office/drawing/2014/main" id="{5C291F6C-5A6A-3DAD-7296-7EA6975B7C16}"/>
              </a:ext>
            </a:extLst>
          </p:cNvPr>
          <p:cNvSpPr/>
          <p:nvPr/>
        </p:nvSpPr>
        <p:spPr>
          <a:xfrm rot="828478" flipH="1">
            <a:off x="8177747" y="2601002"/>
            <a:ext cx="643400" cy="446728"/>
          </a:xfrm>
          <a:custGeom>
            <a:avLst/>
            <a:gdLst/>
            <a:ahLst/>
            <a:cxnLst>
              <a:cxn ang="0">
                <a:pos x="wd2" y="hd2"/>
              </a:cxn>
              <a:cxn ang="5400000">
                <a:pos x="wd2" y="hd2"/>
              </a:cxn>
              <a:cxn ang="10800000">
                <a:pos x="wd2" y="hd2"/>
              </a:cxn>
              <a:cxn ang="16200000">
                <a:pos x="wd2" y="hd2"/>
              </a:cxn>
            </a:cxnLst>
            <a:rect l="0" t="0" r="r" b="b"/>
            <a:pathLst>
              <a:path w="21600" h="21600" extrusionOk="0">
                <a:moveTo>
                  <a:pt x="5861" y="8931"/>
                </a:moveTo>
                <a:cubicBezTo>
                  <a:pt x="7736" y="9747"/>
                  <a:pt x="9044" y="12224"/>
                  <a:pt x="9044" y="15147"/>
                </a:cubicBezTo>
                <a:cubicBezTo>
                  <a:pt x="9044" y="18663"/>
                  <a:pt x="7004" y="21600"/>
                  <a:pt x="4481" y="21600"/>
                </a:cubicBezTo>
                <a:cubicBezTo>
                  <a:pt x="1957" y="21600"/>
                  <a:pt x="0" y="18663"/>
                  <a:pt x="0" y="15147"/>
                </a:cubicBezTo>
                <a:cubicBezTo>
                  <a:pt x="0" y="13381"/>
                  <a:pt x="484" y="11853"/>
                  <a:pt x="896" y="10681"/>
                </a:cubicBezTo>
                <a:lnTo>
                  <a:pt x="4810" y="0"/>
                </a:lnTo>
                <a:lnTo>
                  <a:pt x="7416" y="0"/>
                </a:lnTo>
                <a:lnTo>
                  <a:pt x="5871" y="8916"/>
                </a:lnTo>
                <a:close/>
                <a:moveTo>
                  <a:pt x="18417" y="8931"/>
                </a:moveTo>
                <a:cubicBezTo>
                  <a:pt x="20292" y="9747"/>
                  <a:pt x="21600" y="12224"/>
                  <a:pt x="21600" y="15147"/>
                </a:cubicBezTo>
                <a:cubicBezTo>
                  <a:pt x="21600" y="18663"/>
                  <a:pt x="19561" y="21600"/>
                  <a:pt x="17037" y="21600"/>
                </a:cubicBezTo>
                <a:cubicBezTo>
                  <a:pt x="14513" y="21600"/>
                  <a:pt x="12556" y="18663"/>
                  <a:pt x="12556" y="15147"/>
                </a:cubicBezTo>
                <a:cubicBezTo>
                  <a:pt x="12556" y="13381"/>
                  <a:pt x="13051" y="11853"/>
                  <a:pt x="13452" y="10681"/>
                </a:cubicBezTo>
                <a:lnTo>
                  <a:pt x="17367" y="0"/>
                </a:lnTo>
                <a:lnTo>
                  <a:pt x="19973" y="0"/>
                </a:lnTo>
                <a:lnTo>
                  <a:pt x="18427" y="8916"/>
                </a:lnTo>
                <a:close/>
              </a:path>
            </a:pathLst>
          </a:custGeom>
          <a:solidFill>
            <a:srgbClr val="EF8671"/>
          </a:solidFill>
          <a:ln w="12700" cap="flat">
            <a:noFill/>
            <a:miter lim="400000"/>
          </a:ln>
          <a:effectLst/>
        </p:spPr>
        <p:txBody>
          <a:bodyPr wrap="square" lIns="45719" tIns="45719" rIns="45719" bIns="45719" numCol="1" anchor="ctr">
            <a:noAutofit/>
          </a:bodyPr>
          <a:lstStyle/>
          <a:p>
            <a:endParaRPr/>
          </a:p>
        </p:txBody>
      </p:sp>
      <p:sp>
        <p:nvSpPr>
          <p:cNvPr id="8" name="ZoneTexte 7">
            <a:extLst>
              <a:ext uri="{FF2B5EF4-FFF2-40B4-BE49-F238E27FC236}">
                <a16:creationId xmlns:a16="http://schemas.microsoft.com/office/drawing/2014/main" id="{2C949A75-9EBC-D040-9A35-A6E0316317B3}"/>
              </a:ext>
            </a:extLst>
          </p:cNvPr>
          <p:cNvSpPr txBox="1"/>
          <p:nvPr/>
        </p:nvSpPr>
        <p:spPr>
          <a:xfrm>
            <a:off x="1418602" y="3638743"/>
            <a:ext cx="4503955" cy="830997"/>
          </a:xfrm>
          <a:prstGeom prst="rect">
            <a:avLst/>
          </a:prstGeom>
          <a:noFill/>
        </p:spPr>
        <p:txBody>
          <a:bodyPr wrap="square">
            <a:spAutoFit/>
          </a:bodyPr>
          <a:lstStyle/>
          <a:p>
            <a:pPr>
              <a:spcAft>
                <a:spcPts val="600"/>
              </a:spcAft>
            </a:pPr>
            <a:r>
              <a:rPr lang="fr-FR" sz="2400" b="1" dirty="0">
                <a:latin typeface="+mj-lt"/>
                <a:cs typeface="Calibri Light"/>
              </a:rPr>
              <a:t>Modèle Great Place To Work </a:t>
            </a:r>
            <a:r>
              <a:rPr lang="fr-FR" sz="2400" dirty="0">
                <a:latin typeface="+mj-lt"/>
                <a:cs typeface="Calibri Light"/>
              </a:rPr>
              <a:t>est basé sur </a:t>
            </a:r>
            <a:r>
              <a:rPr lang="fr-FR" sz="2400" b="1" dirty="0">
                <a:latin typeface="+mj-lt"/>
                <a:cs typeface="Calibri Light"/>
              </a:rPr>
              <a:t>5 dimensions clés </a:t>
            </a:r>
          </a:p>
        </p:txBody>
      </p:sp>
      <p:sp>
        <p:nvSpPr>
          <p:cNvPr id="5" name="TextBox 8">
            <a:extLst>
              <a:ext uri="{FF2B5EF4-FFF2-40B4-BE49-F238E27FC236}">
                <a16:creationId xmlns:a16="http://schemas.microsoft.com/office/drawing/2014/main" id="{6849B70A-1350-CC35-6542-03277394F70F}"/>
              </a:ext>
            </a:extLst>
          </p:cNvPr>
          <p:cNvSpPr txBox="1"/>
          <p:nvPr/>
        </p:nvSpPr>
        <p:spPr>
          <a:xfrm>
            <a:off x="1824475" y="4601611"/>
            <a:ext cx="3960000" cy="1413913"/>
          </a:xfrm>
          <a:prstGeom prst="rect">
            <a:avLst/>
          </a:prstGeom>
          <a:noFill/>
        </p:spPr>
        <p:txBody>
          <a:bodyPr wrap="square" lIns="91440" tIns="45720" rIns="91440" bIns="45720" numCol="2" rtlCol="0" anchor="t">
            <a:noAutofit/>
          </a:bodyPr>
          <a:lstStyle/>
          <a:p>
            <a:pPr marL="285750" indent="-285750">
              <a:lnSpc>
                <a:spcPct val="150000"/>
              </a:lnSpc>
              <a:spcAft>
                <a:spcPts val="600"/>
              </a:spcAft>
              <a:buBlip>
                <a:blip r:embed="rId2"/>
              </a:buBlip>
            </a:pPr>
            <a:r>
              <a:rPr lang="fr-FR" dirty="0">
                <a:latin typeface="Calibri Light"/>
                <a:cs typeface="Calibri Light"/>
              </a:rPr>
              <a:t>Crédibilité</a:t>
            </a:r>
          </a:p>
          <a:p>
            <a:pPr marL="285750" indent="-285750">
              <a:lnSpc>
                <a:spcPct val="150000"/>
              </a:lnSpc>
              <a:spcAft>
                <a:spcPts val="600"/>
              </a:spcAft>
              <a:buBlip>
                <a:blip r:embed="rId2"/>
              </a:buBlip>
            </a:pPr>
            <a:r>
              <a:rPr lang="fr-FR" dirty="0">
                <a:latin typeface="Calibri Light"/>
                <a:cs typeface="Calibri Light"/>
              </a:rPr>
              <a:t>Respect</a:t>
            </a:r>
          </a:p>
          <a:p>
            <a:pPr marL="285750" indent="-285750">
              <a:lnSpc>
                <a:spcPct val="150000"/>
              </a:lnSpc>
              <a:spcAft>
                <a:spcPts val="600"/>
              </a:spcAft>
              <a:buBlip>
                <a:blip r:embed="rId2"/>
              </a:buBlip>
            </a:pPr>
            <a:r>
              <a:rPr lang="fr-FR" dirty="0">
                <a:latin typeface="Calibri Light"/>
                <a:cs typeface="Calibri Light"/>
              </a:rPr>
              <a:t>Équité</a:t>
            </a:r>
          </a:p>
          <a:p>
            <a:pPr marL="285750" indent="-285750">
              <a:lnSpc>
                <a:spcPct val="150000"/>
              </a:lnSpc>
              <a:spcAft>
                <a:spcPts val="600"/>
              </a:spcAft>
              <a:buBlip>
                <a:blip r:embed="rId2"/>
              </a:buBlip>
            </a:pPr>
            <a:r>
              <a:rPr lang="fr-FR" dirty="0">
                <a:latin typeface="Calibri Light"/>
                <a:cs typeface="Calibri Light"/>
              </a:rPr>
              <a:t>Fierté</a:t>
            </a:r>
          </a:p>
          <a:p>
            <a:pPr marL="285750" indent="-285750">
              <a:lnSpc>
                <a:spcPct val="150000"/>
              </a:lnSpc>
              <a:spcAft>
                <a:spcPts val="600"/>
              </a:spcAft>
              <a:buBlip>
                <a:blip r:embed="rId2"/>
              </a:buBlip>
            </a:pPr>
            <a:r>
              <a:rPr lang="fr-FR" dirty="0">
                <a:latin typeface="Calibri Light"/>
                <a:cs typeface="Calibri Light"/>
              </a:rPr>
              <a:t>Convivialité</a:t>
            </a:r>
          </a:p>
        </p:txBody>
      </p:sp>
      <p:sp>
        <p:nvSpPr>
          <p:cNvPr id="14" name="Forme libre : forme 13">
            <a:extLst>
              <a:ext uri="{FF2B5EF4-FFF2-40B4-BE49-F238E27FC236}">
                <a16:creationId xmlns:a16="http://schemas.microsoft.com/office/drawing/2014/main" id="{4223DB2F-12B1-62AA-45AF-98078E1D4E94}"/>
              </a:ext>
            </a:extLst>
          </p:cNvPr>
          <p:cNvSpPr/>
          <p:nvPr/>
        </p:nvSpPr>
        <p:spPr>
          <a:xfrm flipH="1">
            <a:off x="839339" y="3638743"/>
            <a:ext cx="473971" cy="471965"/>
          </a:xfrm>
          <a:custGeom>
            <a:avLst/>
            <a:gdLst>
              <a:gd name="connsiteX0" fmla="*/ 373131 w 382406"/>
              <a:gd name="connsiteY0" fmla="*/ 167640 h 380787"/>
              <a:gd name="connsiteX1" fmla="*/ 380751 w 382406"/>
              <a:gd name="connsiteY1" fmla="*/ 138113 h 380787"/>
              <a:gd name="connsiteX2" fmla="*/ 355986 w 382406"/>
              <a:gd name="connsiteY2" fmla="*/ 120968 h 380787"/>
              <a:gd name="connsiteX3" fmla="*/ 268356 w 382406"/>
              <a:gd name="connsiteY3" fmla="*/ 120968 h 380787"/>
              <a:gd name="connsiteX4" fmla="*/ 243591 w 382406"/>
              <a:gd name="connsiteY4" fmla="*/ 102870 h 380787"/>
              <a:gd name="connsiteX5" fmla="*/ 215968 w 382406"/>
              <a:gd name="connsiteY5" fmla="*/ 18097 h 380787"/>
              <a:gd name="connsiteX6" fmla="*/ 191203 w 382406"/>
              <a:gd name="connsiteY6" fmla="*/ 0 h 380787"/>
              <a:gd name="connsiteX7" fmla="*/ 166438 w 382406"/>
              <a:gd name="connsiteY7" fmla="*/ 18097 h 380787"/>
              <a:gd name="connsiteX8" fmla="*/ 138816 w 382406"/>
              <a:gd name="connsiteY8" fmla="*/ 102870 h 380787"/>
              <a:gd name="connsiteX9" fmla="*/ 114051 w 382406"/>
              <a:gd name="connsiteY9" fmla="*/ 120968 h 380787"/>
              <a:gd name="connsiteX10" fmla="*/ 26421 w 382406"/>
              <a:gd name="connsiteY10" fmla="*/ 120968 h 380787"/>
              <a:gd name="connsiteX11" fmla="*/ 1656 w 382406"/>
              <a:gd name="connsiteY11" fmla="*/ 138113 h 380787"/>
              <a:gd name="connsiteX12" fmla="*/ 9276 w 382406"/>
              <a:gd name="connsiteY12" fmla="*/ 167640 h 380787"/>
              <a:gd name="connsiteX13" fmla="*/ 39756 w 382406"/>
              <a:gd name="connsiteY13" fmla="*/ 195263 h 380787"/>
              <a:gd name="connsiteX14" fmla="*/ 78808 w 382406"/>
              <a:gd name="connsiteY14" fmla="*/ 229552 h 380787"/>
              <a:gd name="connsiteX15" fmla="*/ 86428 w 382406"/>
              <a:gd name="connsiteY15" fmla="*/ 241935 h 380787"/>
              <a:gd name="connsiteX16" fmla="*/ 86428 w 382406"/>
              <a:gd name="connsiteY16" fmla="*/ 257175 h 380787"/>
              <a:gd name="connsiteX17" fmla="*/ 59758 w 382406"/>
              <a:gd name="connsiteY17" fmla="*/ 346710 h 380787"/>
              <a:gd name="connsiteX18" fmla="*/ 69283 w 382406"/>
              <a:gd name="connsiteY18" fmla="*/ 375285 h 380787"/>
              <a:gd name="connsiteX19" fmla="*/ 99763 w 382406"/>
              <a:gd name="connsiteY19" fmla="*/ 376238 h 380787"/>
              <a:gd name="connsiteX20" fmla="*/ 175963 w 382406"/>
              <a:gd name="connsiteY20" fmla="*/ 322898 h 380787"/>
              <a:gd name="connsiteX21" fmla="*/ 205491 w 382406"/>
              <a:gd name="connsiteY21" fmla="*/ 322898 h 380787"/>
              <a:gd name="connsiteX22" fmla="*/ 281691 w 382406"/>
              <a:gd name="connsiteY22" fmla="*/ 376238 h 380787"/>
              <a:gd name="connsiteX23" fmla="*/ 312171 w 382406"/>
              <a:gd name="connsiteY23" fmla="*/ 375285 h 380787"/>
              <a:gd name="connsiteX24" fmla="*/ 321696 w 382406"/>
              <a:gd name="connsiteY24" fmla="*/ 346710 h 380787"/>
              <a:gd name="connsiteX25" fmla="*/ 295978 w 382406"/>
              <a:gd name="connsiteY25" fmla="*/ 257175 h 380787"/>
              <a:gd name="connsiteX26" fmla="*/ 303598 w 382406"/>
              <a:gd name="connsiteY26" fmla="*/ 229552 h 380787"/>
              <a:gd name="connsiteX27" fmla="*/ 373131 w 382406"/>
              <a:gd name="connsiteY27" fmla="*/ 167640 h 38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82406" h="380787">
                <a:moveTo>
                  <a:pt x="373131" y="167640"/>
                </a:moveTo>
                <a:cubicBezTo>
                  <a:pt x="381703" y="160020"/>
                  <a:pt x="384561" y="148590"/>
                  <a:pt x="380751" y="138113"/>
                </a:cubicBezTo>
                <a:cubicBezTo>
                  <a:pt x="376941" y="127635"/>
                  <a:pt x="367416" y="120968"/>
                  <a:pt x="355986" y="120968"/>
                </a:cubicBezTo>
                <a:lnTo>
                  <a:pt x="268356" y="120968"/>
                </a:lnTo>
                <a:cubicBezTo>
                  <a:pt x="256926" y="120968"/>
                  <a:pt x="247401" y="113348"/>
                  <a:pt x="243591" y="102870"/>
                </a:cubicBezTo>
                <a:lnTo>
                  <a:pt x="215968" y="18097"/>
                </a:lnTo>
                <a:cubicBezTo>
                  <a:pt x="212158" y="7620"/>
                  <a:pt x="202633" y="0"/>
                  <a:pt x="191203" y="0"/>
                </a:cubicBezTo>
                <a:cubicBezTo>
                  <a:pt x="179773" y="0"/>
                  <a:pt x="170248" y="7620"/>
                  <a:pt x="166438" y="18097"/>
                </a:cubicBezTo>
                <a:lnTo>
                  <a:pt x="138816" y="102870"/>
                </a:lnTo>
                <a:cubicBezTo>
                  <a:pt x="135006" y="113348"/>
                  <a:pt x="125481" y="120968"/>
                  <a:pt x="114051" y="120968"/>
                </a:cubicBezTo>
                <a:lnTo>
                  <a:pt x="26421" y="120968"/>
                </a:lnTo>
                <a:cubicBezTo>
                  <a:pt x="15943" y="120968"/>
                  <a:pt x="5466" y="127635"/>
                  <a:pt x="1656" y="138113"/>
                </a:cubicBezTo>
                <a:cubicBezTo>
                  <a:pt x="-2154" y="148590"/>
                  <a:pt x="703" y="160020"/>
                  <a:pt x="9276" y="167640"/>
                </a:cubicBezTo>
                <a:lnTo>
                  <a:pt x="39756" y="195263"/>
                </a:lnTo>
                <a:lnTo>
                  <a:pt x="78808" y="229552"/>
                </a:lnTo>
                <a:cubicBezTo>
                  <a:pt x="82618" y="233363"/>
                  <a:pt x="85476" y="237173"/>
                  <a:pt x="86428" y="241935"/>
                </a:cubicBezTo>
                <a:cubicBezTo>
                  <a:pt x="87381" y="246698"/>
                  <a:pt x="87381" y="252413"/>
                  <a:pt x="86428" y="257175"/>
                </a:cubicBezTo>
                <a:lnTo>
                  <a:pt x="59758" y="346710"/>
                </a:lnTo>
                <a:cubicBezTo>
                  <a:pt x="55948" y="357188"/>
                  <a:pt x="59758" y="368618"/>
                  <a:pt x="69283" y="375285"/>
                </a:cubicBezTo>
                <a:cubicBezTo>
                  <a:pt x="77856" y="381953"/>
                  <a:pt x="90238" y="381953"/>
                  <a:pt x="99763" y="376238"/>
                </a:cubicBezTo>
                <a:lnTo>
                  <a:pt x="175963" y="322898"/>
                </a:lnTo>
                <a:cubicBezTo>
                  <a:pt x="184536" y="316230"/>
                  <a:pt x="196918" y="316230"/>
                  <a:pt x="205491" y="322898"/>
                </a:cubicBezTo>
                <a:lnTo>
                  <a:pt x="281691" y="376238"/>
                </a:lnTo>
                <a:cubicBezTo>
                  <a:pt x="291216" y="382905"/>
                  <a:pt x="302646" y="381953"/>
                  <a:pt x="312171" y="375285"/>
                </a:cubicBezTo>
                <a:cubicBezTo>
                  <a:pt x="320743" y="368618"/>
                  <a:pt x="324553" y="357188"/>
                  <a:pt x="321696" y="346710"/>
                </a:cubicBezTo>
                <a:lnTo>
                  <a:pt x="295978" y="257175"/>
                </a:lnTo>
                <a:cubicBezTo>
                  <a:pt x="293121" y="247650"/>
                  <a:pt x="295978" y="236220"/>
                  <a:pt x="303598" y="229552"/>
                </a:cubicBezTo>
                <a:lnTo>
                  <a:pt x="373131" y="167640"/>
                </a:lnTo>
                <a:close/>
              </a:path>
            </a:pathLst>
          </a:custGeom>
          <a:solidFill>
            <a:srgbClr val="EF8671"/>
          </a:solidFill>
          <a:ln w="9525" cap="flat">
            <a:noFill/>
            <a:prstDash val="solid"/>
            <a:miter/>
          </a:ln>
        </p:spPr>
        <p:txBody>
          <a:bodyPr rtlCol="0" anchor="ctr"/>
          <a:lstStyle/>
          <a:p>
            <a:endParaRPr lang="fr-FR">
              <a:solidFill>
                <a:srgbClr val="EF8671"/>
              </a:solidFill>
            </a:endParaRPr>
          </a:p>
        </p:txBody>
      </p:sp>
      <p:sp>
        <p:nvSpPr>
          <p:cNvPr id="15" name="Forme libre : forme 14">
            <a:extLst>
              <a:ext uri="{FF2B5EF4-FFF2-40B4-BE49-F238E27FC236}">
                <a16:creationId xmlns:a16="http://schemas.microsoft.com/office/drawing/2014/main" id="{6CAF6901-7952-5E50-A669-63E1D3683CE6}"/>
              </a:ext>
            </a:extLst>
          </p:cNvPr>
          <p:cNvSpPr/>
          <p:nvPr/>
        </p:nvSpPr>
        <p:spPr>
          <a:xfrm flipH="1">
            <a:off x="438600" y="3854558"/>
            <a:ext cx="352836" cy="353722"/>
          </a:xfrm>
          <a:custGeom>
            <a:avLst/>
            <a:gdLst>
              <a:gd name="connsiteX0" fmla="*/ 296561 w 303561"/>
              <a:gd name="connsiteY0" fmla="*/ 134302 h 304323"/>
              <a:gd name="connsiteX1" fmla="*/ 302276 w 303561"/>
              <a:gd name="connsiteY1" fmla="*/ 111443 h 304323"/>
              <a:gd name="connsiteX2" fmla="*/ 283226 w 303561"/>
              <a:gd name="connsiteY2" fmla="*/ 97155 h 304323"/>
              <a:gd name="connsiteX3" fmla="*/ 213693 w 303561"/>
              <a:gd name="connsiteY3" fmla="*/ 97155 h 304323"/>
              <a:gd name="connsiteX4" fmla="*/ 193691 w 303561"/>
              <a:gd name="connsiteY4" fmla="*/ 82868 h 304323"/>
              <a:gd name="connsiteX5" fmla="*/ 171783 w 303561"/>
              <a:gd name="connsiteY5" fmla="*/ 14288 h 304323"/>
              <a:gd name="connsiteX6" fmla="*/ 151781 w 303561"/>
              <a:gd name="connsiteY6" fmla="*/ 0 h 304323"/>
              <a:gd name="connsiteX7" fmla="*/ 131778 w 303561"/>
              <a:gd name="connsiteY7" fmla="*/ 14288 h 304323"/>
              <a:gd name="connsiteX8" fmla="*/ 109871 w 303561"/>
              <a:gd name="connsiteY8" fmla="*/ 82868 h 304323"/>
              <a:gd name="connsiteX9" fmla="*/ 89868 w 303561"/>
              <a:gd name="connsiteY9" fmla="*/ 97155 h 304323"/>
              <a:gd name="connsiteX10" fmla="*/ 20336 w 303561"/>
              <a:gd name="connsiteY10" fmla="*/ 97155 h 304323"/>
              <a:gd name="connsiteX11" fmla="*/ 1286 w 303561"/>
              <a:gd name="connsiteY11" fmla="*/ 111443 h 304323"/>
              <a:gd name="connsiteX12" fmla="*/ 7001 w 303561"/>
              <a:gd name="connsiteY12" fmla="*/ 134302 h 304323"/>
              <a:gd name="connsiteX13" fmla="*/ 31766 w 303561"/>
              <a:gd name="connsiteY13" fmla="*/ 156210 h 304323"/>
              <a:gd name="connsiteX14" fmla="*/ 63198 w 303561"/>
              <a:gd name="connsiteY14" fmla="*/ 183833 h 304323"/>
              <a:gd name="connsiteX15" fmla="*/ 69866 w 303561"/>
              <a:gd name="connsiteY15" fmla="*/ 194310 h 304323"/>
              <a:gd name="connsiteX16" fmla="*/ 69866 w 303561"/>
              <a:gd name="connsiteY16" fmla="*/ 206693 h 304323"/>
              <a:gd name="connsiteX17" fmla="*/ 47006 w 303561"/>
              <a:gd name="connsiteY17" fmla="*/ 277178 h 304323"/>
              <a:gd name="connsiteX18" fmla="*/ 54626 w 303561"/>
              <a:gd name="connsiteY18" fmla="*/ 300038 h 304323"/>
              <a:gd name="connsiteX19" fmla="*/ 78438 w 303561"/>
              <a:gd name="connsiteY19" fmla="*/ 300038 h 304323"/>
              <a:gd name="connsiteX20" fmla="*/ 139398 w 303561"/>
              <a:gd name="connsiteY20" fmla="*/ 257175 h 304323"/>
              <a:gd name="connsiteX21" fmla="*/ 163211 w 303561"/>
              <a:gd name="connsiteY21" fmla="*/ 257175 h 304323"/>
              <a:gd name="connsiteX22" fmla="*/ 224171 w 303561"/>
              <a:gd name="connsiteY22" fmla="*/ 300038 h 304323"/>
              <a:gd name="connsiteX23" fmla="*/ 248936 w 303561"/>
              <a:gd name="connsiteY23" fmla="*/ 300038 h 304323"/>
              <a:gd name="connsiteX24" fmla="*/ 256556 w 303561"/>
              <a:gd name="connsiteY24" fmla="*/ 276225 h 304323"/>
              <a:gd name="connsiteX25" fmla="*/ 235601 w 303561"/>
              <a:gd name="connsiteY25" fmla="*/ 204788 h 304323"/>
              <a:gd name="connsiteX26" fmla="*/ 242268 w 303561"/>
              <a:gd name="connsiteY26" fmla="*/ 182880 h 304323"/>
              <a:gd name="connsiteX27" fmla="*/ 296561 w 303561"/>
              <a:gd name="connsiteY27" fmla="*/ 134302 h 30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3561" h="304323">
                <a:moveTo>
                  <a:pt x="296561" y="134302"/>
                </a:moveTo>
                <a:cubicBezTo>
                  <a:pt x="303228" y="128588"/>
                  <a:pt x="305133" y="119063"/>
                  <a:pt x="302276" y="111443"/>
                </a:cubicBezTo>
                <a:cubicBezTo>
                  <a:pt x="299418" y="102870"/>
                  <a:pt x="291798" y="98107"/>
                  <a:pt x="283226" y="97155"/>
                </a:cubicBezTo>
                <a:lnTo>
                  <a:pt x="213693" y="97155"/>
                </a:lnTo>
                <a:cubicBezTo>
                  <a:pt x="205121" y="97155"/>
                  <a:pt x="196548" y="91440"/>
                  <a:pt x="193691" y="82868"/>
                </a:cubicBezTo>
                <a:lnTo>
                  <a:pt x="171783" y="14288"/>
                </a:lnTo>
                <a:cubicBezTo>
                  <a:pt x="168926" y="5715"/>
                  <a:pt x="161306" y="0"/>
                  <a:pt x="151781" y="0"/>
                </a:cubicBezTo>
                <a:cubicBezTo>
                  <a:pt x="143208" y="0"/>
                  <a:pt x="134636" y="5715"/>
                  <a:pt x="131778" y="14288"/>
                </a:cubicBezTo>
                <a:lnTo>
                  <a:pt x="109871" y="82868"/>
                </a:lnTo>
                <a:cubicBezTo>
                  <a:pt x="107013" y="91440"/>
                  <a:pt x="99393" y="97155"/>
                  <a:pt x="89868" y="97155"/>
                </a:cubicBezTo>
                <a:lnTo>
                  <a:pt x="20336" y="97155"/>
                </a:lnTo>
                <a:cubicBezTo>
                  <a:pt x="11763" y="97155"/>
                  <a:pt x="4143" y="102870"/>
                  <a:pt x="1286" y="111443"/>
                </a:cubicBezTo>
                <a:cubicBezTo>
                  <a:pt x="-1572" y="120015"/>
                  <a:pt x="333" y="128588"/>
                  <a:pt x="7001" y="134302"/>
                </a:cubicBezTo>
                <a:lnTo>
                  <a:pt x="31766" y="156210"/>
                </a:lnTo>
                <a:lnTo>
                  <a:pt x="63198" y="183833"/>
                </a:lnTo>
                <a:cubicBezTo>
                  <a:pt x="66056" y="186690"/>
                  <a:pt x="67961" y="190500"/>
                  <a:pt x="69866" y="194310"/>
                </a:cubicBezTo>
                <a:cubicBezTo>
                  <a:pt x="70818" y="198120"/>
                  <a:pt x="70818" y="201930"/>
                  <a:pt x="69866" y="206693"/>
                </a:cubicBezTo>
                <a:lnTo>
                  <a:pt x="47006" y="277178"/>
                </a:lnTo>
                <a:cubicBezTo>
                  <a:pt x="44148" y="285750"/>
                  <a:pt x="47006" y="295275"/>
                  <a:pt x="54626" y="300038"/>
                </a:cubicBezTo>
                <a:cubicBezTo>
                  <a:pt x="62246" y="305753"/>
                  <a:pt x="71771" y="305753"/>
                  <a:pt x="78438" y="300038"/>
                </a:cubicBezTo>
                <a:lnTo>
                  <a:pt x="139398" y="257175"/>
                </a:lnTo>
                <a:cubicBezTo>
                  <a:pt x="146066" y="252413"/>
                  <a:pt x="155591" y="252413"/>
                  <a:pt x="163211" y="257175"/>
                </a:cubicBezTo>
                <a:lnTo>
                  <a:pt x="224171" y="300038"/>
                </a:lnTo>
                <a:cubicBezTo>
                  <a:pt x="231791" y="305753"/>
                  <a:pt x="241316" y="305753"/>
                  <a:pt x="248936" y="300038"/>
                </a:cubicBezTo>
                <a:cubicBezTo>
                  <a:pt x="256556" y="294323"/>
                  <a:pt x="259413" y="284798"/>
                  <a:pt x="256556" y="276225"/>
                </a:cubicBezTo>
                <a:lnTo>
                  <a:pt x="235601" y="204788"/>
                </a:lnTo>
                <a:cubicBezTo>
                  <a:pt x="233696" y="197168"/>
                  <a:pt x="235601" y="188595"/>
                  <a:pt x="242268" y="182880"/>
                </a:cubicBezTo>
                <a:lnTo>
                  <a:pt x="296561" y="134302"/>
                </a:lnTo>
                <a:close/>
              </a:path>
            </a:pathLst>
          </a:custGeom>
          <a:solidFill>
            <a:srgbClr val="EF8671"/>
          </a:solidFill>
          <a:ln w="9525" cap="flat">
            <a:noFill/>
            <a:prstDash val="solid"/>
            <a:miter/>
          </a:ln>
        </p:spPr>
        <p:txBody>
          <a:bodyPr rtlCol="0" anchor="ctr"/>
          <a:lstStyle/>
          <a:p>
            <a:endParaRPr lang="fr-FR">
              <a:solidFill>
                <a:srgbClr val="EF8671"/>
              </a:solidFill>
            </a:endParaRPr>
          </a:p>
        </p:txBody>
      </p:sp>
      <p:sp>
        <p:nvSpPr>
          <p:cNvPr id="17" name="Forme libre : forme 16">
            <a:extLst>
              <a:ext uri="{FF2B5EF4-FFF2-40B4-BE49-F238E27FC236}">
                <a16:creationId xmlns:a16="http://schemas.microsoft.com/office/drawing/2014/main" id="{7CA33CD8-4B90-569F-75D6-D588F24F6739}"/>
              </a:ext>
            </a:extLst>
          </p:cNvPr>
          <p:cNvSpPr/>
          <p:nvPr/>
        </p:nvSpPr>
        <p:spPr>
          <a:xfrm flipH="1">
            <a:off x="813629" y="4165623"/>
            <a:ext cx="224805" cy="224305"/>
          </a:xfrm>
          <a:custGeom>
            <a:avLst/>
            <a:gdLst>
              <a:gd name="connsiteX0" fmla="*/ 222663 w 228155"/>
              <a:gd name="connsiteY0" fmla="*/ 100965 h 227647"/>
              <a:gd name="connsiteX1" fmla="*/ 227425 w 228155"/>
              <a:gd name="connsiteY1" fmla="*/ 83820 h 227647"/>
              <a:gd name="connsiteX2" fmla="*/ 213138 w 228155"/>
              <a:gd name="connsiteY2" fmla="*/ 73342 h 227647"/>
              <a:gd name="connsiteX3" fmla="*/ 160750 w 228155"/>
              <a:gd name="connsiteY3" fmla="*/ 73342 h 227647"/>
              <a:gd name="connsiteX4" fmla="*/ 146463 w 228155"/>
              <a:gd name="connsiteY4" fmla="*/ 62865 h 227647"/>
              <a:gd name="connsiteX5" fmla="*/ 129317 w 228155"/>
              <a:gd name="connsiteY5" fmla="*/ 11430 h 227647"/>
              <a:gd name="connsiteX6" fmla="*/ 114078 w 228155"/>
              <a:gd name="connsiteY6" fmla="*/ 0 h 227647"/>
              <a:gd name="connsiteX7" fmla="*/ 98838 w 228155"/>
              <a:gd name="connsiteY7" fmla="*/ 10477 h 227647"/>
              <a:gd name="connsiteX8" fmla="*/ 81692 w 228155"/>
              <a:gd name="connsiteY8" fmla="*/ 61913 h 227647"/>
              <a:gd name="connsiteX9" fmla="*/ 67405 w 228155"/>
              <a:gd name="connsiteY9" fmla="*/ 72390 h 227647"/>
              <a:gd name="connsiteX10" fmla="*/ 15017 w 228155"/>
              <a:gd name="connsiteY10" fmla="*/ 72390 h 227647"/>
              <a:gd name="connsiteX11" fmla="*/ 730 w 228155"/>
              <a:gd name="connsiteY11" fmla="*/ 82867 h 227647"/>
              <a:gd name="connsiteX12" fmla="*/ 5492 w 228155"/>
              <a:gd name="connsiteY12" fmla="*/ 100013 h 227647"/>
              <a:gd name="connsiteX13" fmla="*/ 23590 w 228155"/>
              <a:gd name="connsiteY13" fmla="*/ 116205 h 227647"/>
              <a:gd name="connsiteX14" fmla="*/ 46450 w 228155"/>
              <a:gd name="connsiteY14" fmla="*/ 137160 h 227647"/>
              <a:gd name="connsiteX15" fmla="*/ 51213 w 228155"/>
              <a:gd name="connsiteY15" fmla="*/ 144780 h 227647"/>
              <a:gd name="connsiteX16" fmla="*/ 51213 w 228155"/>
              <a:gd name="connsiteY16" fmla="*/ 153352 h 227647"/>
              <a:gd name="connsiteX17" fmla="*/ 35020 w 228155"/>
              <a:gd name="connsiteY17" fmla="*/ 207645 h 227647"/>
              <a:gd name="connsiteX18" fmla="*/ 40735 w 228155"/>
              <a:gd name="connsiteY18" fmla="*/ 224790 h 227647"/>
              <a:gd name="connsiteX19" fmla="*/ 58833 w 228155"/>
              <a:gd name="connsiteY19" fmla="*/ 224790 h 227647"/>
              <a:gd name="connsiteX20" fmla="*/ 104553 w 228155"/>
              <a:gd name="connsiteY20" fmla="*/ 192405 h 227647"/>
              <a:gd name="connsiteX21" fmla="*/ 122650 w 228155"/>
              <a:gd name="connsiteY21" fmla="*/ 192405 h 227647"/>
              <a:gd name="connsiteX22" fmla="*/ 168370 w 228155"/>
              <a:gd name="connsiteY22" fmla="*/ 224790 h 227647"/>
              <a:gd name="connsiteX23" fmla="*/ 186467 w 228155"/>
              <a:gd name="connsiteY23" fmla="*/ 224790 h 227647"/>
              <a:gd name="connsiteX24" fmla="*/ 192183 w 228155"/>
              <a:gd name="connsiteY24" fmla="*/ 207645 h 227647"/>
              <a:gd name="connsiteX25" fmla="*/ 175990 w 228155"/>
              <a:gd name="connsiteY25" fmla="*/ 153352 h 227647"/>
              <a:gd name="connsiteX26" fmla="*/ 180753 w 228155"/>
              <a:gd name="connsiteY26" fmla="*/ 137160 h 227647"/>
              <a:gd name="connsiteX27" fmla="*/ 222663 w 228155"/>
              <a:gd name="connsiteY27" fmla="*/ 100965 h 227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28155" h="227647">
                <a:moveTo>
                  <a:pt x="222663" y="100965"/>
                </a:moveTo>
                <a:cubicBezTo>
                  <a:pt x="227425" y="96202"/>
                  <a:pt x="229330" y="89535"/>
                  <a:pt x="227425" y="83820"/>
                </a:cubicBezTo>
                <a:cubicBezTo>
                  <a:pt x="225520" y="78105"/>
                  <a:pt x="218853" y="73342"/>
                  <a:pt x="213138" y="73342"/>
                </a:cubicBezTo>
                <a:lnTo>
                  <a:pt x="160750" y="73342"/>
                </a:lnTo>
                <a:cubicBezTo>
                  <a:pt x="154083" y="73342"/>
                  <a:pt x="148367" y="68580"/>
                  <a:pt x="146463" y="62865"/>
                </a:cubicBezTo>
                <a:lnTo>
                  <a:pt x="129317" y="11430"/>
                </a:lnTo>
                <a:cubicBezTo>
                  <a:pt x="126460" y="4763"/>
                  <a:pt x="120745" y="0"/>
                  <a:pt x="114078" y="0"/>
                </a:cubicBezTo>
                <a:cubicBezTo>
                  <a:pt x="107410" y="0"/>
                  <a:pt x="101695" y="4763"/>
                  <a:pt x="98838" y="10477"/>
                </a:cubicBezTo>
                <a:lnTo>
                  <a:pt x="81692" y="61913"/>
                </a:lnTo>
                <a:cubicBezTo>
                  <a:pt x="79788" y="68580"/>
                  <a:pt x="74073" y="72390"/>
                  <a:pt x="67405" y="72390"/>
                </a:cubicBezTo>
                <a:lnTo>
                  <a:pt x="15017" y="72390"/>
                </a:lnTo>
                <a:cubicBezTo>
                  <a:pt x="8350" y="72390"/>
                  <a:pt x="2635" y="76200"/>
                  <a:pt x="730" y="82867"/>
                </a:cubicBezTo>
                <a:cubicBezTo>
                  <a:pt x="-1175" y="88583"/>
                  <a:pt x="730" y="96202"/>
                  <a:pt x="5492" y="100013"/>
                </a:cubicBezTo>
                <a:lnTo>
                  <a:pt x="23590" y="116205"/>
                </a:lnTo>
                <a:lnTo>
                  <a:pt x="46450" y="137160"/>
                </a:lnTo>
                <a:cubicBezTo>
                  <a:pt x="48355" y="139065"/>
                  <a:pt x="50260" y="141923"/>
                  <a:pt x="51213" y="144780"/>
                </a:cubicBezTo>
                <a:cubicBezTo>
                  <a:pt x="52165" y="147638"/>
                  <a:pt x="52165" y="150495"/>
                  <a:pt x="51213" y="153352"/>
                </a:cubicBezTo>
                <a:lnTo>
                  <a:pt x="35020" y="207645"/>
                </a:lnTo>
                <a:cubicBezTo>
                  <a:pt x="33115" y="214313"/>
                  <a:pt x="35020" y="220980"/>
                  <a:pt x="40735" y="224790"/>
                </a:cubicBezTo>
                <a:cubicBezTo>
                  <a:pt x="46450" y="228600"/>
                  <a:pt x="53117" y="228600"/>
                  <a:pt x="58833" y="224790"/>
                </a:cubicBezTo>
                <a:lnTo>
                  <a:pt x="104553" y="192405"/>
                </a:lnTo>
                <a:cubicBezTo>
                  <a:pt x="110267" y="188595"/>
                  <a:pt x="116935" y="188595"/>
                  <a:pt x="122650" y="192405"/>
                </a:cubicBezTo>
                <a:lnTo>
                  <a:pt x="168370" y="224790"/>
                </a:lnTo>
                <a:cubicBezTo>
                  <a:pt x="174085" y="228600"/>
                  <a:pt x="180753" y="228600"/>
                  <a:pt x="186467" y="224790"/>
                </a:cubicBezTo>
                <a:cubicBezTo>
                  <a:pt x="192183" y="220980"/>
                  <a:pt x="194088" y="213360"/>
                  <a:pt x="192183" y="207645"/>
                </a:cubicBezTo>
                <a:lnTo>
                  <a:pt x="175990" y="153352"/>
                </a:lnTo>
                <a:cubicBezTo>
                  <a:pt x="174085" y="147638"/>
                  <a:pt x="175990" y="140970"/>
                  <a:pt x="180753" y="137160"/>
                </a:cubicBezTo>
                <a:lnTo>
                  <a:pt x="222663" y="100965"/>
                </a:lnTo>
                <a:close/>
              </a:path>
            </a:pathLst>
          </a:custGeom>
          <a:solidFill>
            <a:srgbClr val="EF8671"/>
          </a:solidFill>
          <a:ln w="9525" cap="flat">
            <a:noFill/>
            <a:prstDash val="solid"/>
            <a:miter/>
          </a:ln>
        </p:spPr>
        <p:txBody>
          <a:bodyPr rtlCol="0" anchor="ctr"/>
          <a:lstStyle/>
          <a:p>
            <a:endParaRPr lang="fr-FR">
              <a:solidFill>
                <a:srgbClr val="EF8671"/>
              </a:solidFill>
            </a:endParaRPr>
          </a:p>
        </p:txBody>
      </p:sp>
      <p:pic>
        <p:nvPicPr>
          <p:cNvPr id="9" name="Graphique 8" descr="Cœur avec un remplissage uni">
            <a:extLst>
              <a:ext uri="{FF2B5EF4-FFF2-40B4-BE49-F238E27FC236}">
                <a16:creationId xmlns:a16="http://schemas.microsoft.com/office/drawing/2014/main" id="{06E43863-AC66-93D1-FBA7-349F796A0B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61094" y="3002638"/>
            <a:ext cx="3464674" cy="3464674"/>
          </a:xfrm>
          <a:prstGeom prst="rect">
            <a:avLst/>
          </a:prstGeom>
        </p:spPr>
      </p:pic>
      <p:sp>
        <p:nvSpPr>
          <p:cNvPr id="10" name="ZoneTexte 9">
            <a:extLst>
              <a:ext uri="{FF2B5EF4-FFF2-40B4-BE49-F238E27FC236}">
                <a16:creationId xmlns:a16="http://schemas.microsoft.com/office/drawing/2014/main" id="{308E323B-1232-0B9D-5B6E-ACB283DC196F}"/>
              </a:ext>
            </a:extLst>
          </p:cNvPr>
          <p:cNvSpPr txBox="1"/>
          <p:nvPr/>
        </p:nvSpPr>
        <p:spPr>
          <a:xfrm>
            <a:off x="9065530" y="4277775"/>
            <a:ext cx="2055801" cy="830997"/>
          </a:xfrm>
          <a:prstGeom prst="rect">
            <a:avLst/>
          </a:prstGeom>
          <a:noFill/>
        </p:spPr>
        <p:txBody>
          <a:bodyPr wrap="square">
            <a:spAutoFit/>
          </a:bodyPr>
          <a:lstStyle/>
          <a:p>
            <a:pPr algn="ctr">
              <a:spcAft>
                <a:spcPts val="600"/>
              </a:spcAft>
            </a:pPr>
            <a:r>
              <a:rPr lang="fr-FR" sz="2400" b="1" dirty="0">
                <a:solidFill>
                  <a:schemeClr val="bg1"/>
                </a:solidFill>
                <a:latin typeface="+mj-lt"/>
                <a:cs typeface="Calibri Light"/>
              </a:rPr>
              <a:t>Expérience </a:t>
            </a:r>
            <a:br>
              <a:rPr lang="fr-FR" sz="2400" b="1" dirty="0">
                <a:solidFill>
                  <a:schemeClr val="bg1"/>
                </a:solidFill>
                <a:latin typeface="+mj-lt"/>
                <a:cs typeface="Calibri Light"/>
              </a:rPr>
            </a:br>
            <a:r>
              <a:rPr lang="fr-FR" sz="2400" b="1" dirty="0">
                <a:solidFill>
                  <a:schemeClr val="bg1"/>
                </a:solidFill>
                <a:latin typeface="+mj-lt"/>
                <a:cs typeface="Calibri Light"/>
              </a:rPr>
              <a:t>collaborateur</a:t>
            </a:r>
          </a:p>
        </p:txBody>
      </p:sp>
      <p:grpSp>
        <p:nvGrpSpPr>
          <p:cNvPr id="16" name="Groupe 15">
            <a:extLst>
              <a:ext uri="{FF2B5EF4-FFF2-40B4-BE49-F238E27FC236}">
                <a16:creationId xmlns:a16="http://schemas.microsoft.com/office/drawing/2014/main" id="{3171EB04-11E6-375A-EAA7-D0391E97734C}"/>
              </a:ext>
            </a:extLst>
          </p:cNvPr>
          <p:cNvGrpSpPr/>
          <p:nvPr/>
        </p:nvGrpSpPr>
        <p:grpSpPr>
          <a:xfrm>
            <a:off x="5674713" y="4193292"/>
            <a:ext cx="2686380" cy="860496"/>
            <a:chOff x="5674713" y="3848405"/>
            <a:chExt cx="2686380" cy="860496"/>
          </a:xfrm>
        </p:grpSpPr>
        <p:sp>
          <p:nvSpPr>
            <p:cNvPr id="12" name="Полилиния 64">
              <a:extLst>
                <a:ext uri="{FF2B5EF4-FFF2-40B4-BE49-F238E27FC236}">
                  <a16:creationId xmlns:a16="http://schemas.microsoft.com/office/drawing/2014/main" id="{AD0B3107-0FF0-6AEE-97E0-2F95A4D602A9}"/>
                </a:ext>
              </a:extLst>
            </p:cNvPr>
            <p:cNvSpPr/>
            <p:nvPr/>
          </p:nvSpPr>
          <p:spPr>
            <a:xfrm>
              <a:off x="5694925" y="4071275"/>
              <a:ext cx="2666168" cy="637626"/>
            </a:xfrm>
            <a:custGeom>
              <a:avLst/>
              <a:gdLst>
                <a:gd name="connsiteX0" fmla="*/ 6708780 w 8550151"/>
                <a:gd name="connsiteY0" fmla="*/ 794 h 3179822"/>
                <a:gd name="connsiteX1" fmla="*/ 6751627 w 8550151"/>
                <a:gd name="connsiteY1" fmla="*/ 1518 h 3179822"/>
                <a:gd name="connsiteX2" fmla="*/ 6860939 w 8550151"/>
                <a:gd name="connsiteY2" fmla="*/ 50738 h 3179822"/>
                <a:gd name="connsiteX3" fmla="*/ 8477092 w 8550151"/>
                <a:gd name="connsiteY3" fmla="*/ 1431118 h 3179822"/>
                <a:gd name="connsiteX4" fmla="*/ 8477092 w 8550151"/>
                <a:gd name="connsiteY4" fmla="*/ 1745243 h 3179822"/>
                <a:gd name="connsiteX5" fmla="*/ 6860939 w 8550151"/>
                <a:gd name="connsiteY5" fmla="*/ 3130049 h 3179822"/>
                <a:gd name="connsiteX6" fmla="*/ 6519997 w 8550151"/>
                <a:gd name="connsiteY6" fmla="*/ 2970774 h 3179822"/>
                <a:gd name="connsiteX7" fmla="*/ 6519997 w 8550151"/>
                <a:gd name="connsiteY7" fmla="*/ 2492949 h 3179822"/>
                <a:gd name="connsiteX8" fmla="*/ 6311890 w 8550151"/>
                <a:gd name="connsiteY8" fmla="*/ 2285007 h 3179822"/>
                <a:gd name="connsiteX9" fmla="*/ 4110433 w 8550151"/>
                <a:gd name="connsiteY9" fmla="*/ 2285007 h 3179822"/>
                <a:gd name="connsiteX10" fmla="*/ 4056245 w 8550151"/>
                <a:gd name="connsiteY10" fmla="*/ 2285007 h 3179822"/>
                <a:gd name="connsiteX11" fmla="*/ 4050399 w 8550151"/>
                <a:gd name="connsiteY11" fmla="*/ 2285007 h 3179822"/>
                <a:gd name="connsiteX12" fmla="*/ 4036512 w 8550151"/>
                <a:gd name="connsiteY12" fmla="*/ 2285007 h 3179822"/>
                <a:gd name="connsiteX13" fmla="*/ 4009471 w 8550151"/>
                <a:gd name="connsiteY13" fmla="*/ 2285007 h 3179822"/>
                <a:gd name="connsiteX14" fmla="*/ 3964889 w 8550151"/>
                <a:gd name="connsiteY14" fmla="*/ 2285007 h 3179822"/>
                <a:gd name="connsiteX15" fmla="*/ 3898382 w 8550151"/>
                <a:gd name="connsiteY15" fmla="*/ 2285007 h 3179822"/>
                <a:gd name="connsiteX16" fmla="*/ 3874753 w 8550151"/>
                <a:gd name="connsiteY16" fmla="*/ 2285007 h 3179822"/>
                <a:gd name="connsiteX17" fmla="*/ 3805565 w 8550151"/>
                <a:gd name="connsiteY17" fmla="*/ 2285007 h 3179822"/>
                <a:gd name="connsiteX18" fmla="*/ 3682051 w 8550151"/>
                <a:gd name="connsiteY18" fmla="*/ 2285007 h 3179822"/>
                <a:gd name="connsiteX19" fmla="*/ 3622825 w 8550151"/>
                <a:gd name="connsiteY19" fmla="*/ 2285007 h 3179822"/>
                <a:gd name="connsiteX20" fmla="*/ 3523458 w 8550151"/>
                <a:gd name="connsiteY20" fmla="*/ 2285007 h 3179822"/>
                <a:gd name="connsiteX21" fmla="*/ 3354109 w 8550151"/>
                <a:gd name="connsiteY21" fmla="*/ 2285007 h 3179822"/>
                <a:gd name="connsiteX22" fmla="*/ 3325399 w 8550151"/>
                <a:gd name="connsiteY22" fmla="*/ 2285007 h 3179822"/>
                <a:gd name="connsiteX23" fmla="*/ 1062698 w 8550151"/>
                <a:gd name="connsiteY23" fmla="*/ 2285007 h 3179822"/>
                <a:gd name="connsiteX24" fmla="*/ 892476 w 8550151"/>
                <a:gd name="connsiteY24" fmla="*/ 2285007 h 3179822"/>
                <a:gd name="connsiteX25" fmla="*/ 892476 w 8550151"/>
                <a:gd name="connsiteY25" fmla="*/ 2284044 h 3179822"/>
                <a:gd name="connsiteX26" fmla="*/ 856613 w 8550151"/>
                <a:gd name="connsiteY26" fmla="*/ 2284044 h 3179822"/>
                <a:gd name="connsiteX27" fmla="*/ 447072 w 8550151"/>
                <a:gd name="connsiteY27" fmla="*/ 2284044 h 3179822"/>
                <a:gd name="connsiteX28" fmla="*/ 273001 w 8550151"/>
                <a:gd name="connsiteY28" fmla="*/ 2284044 h 3179822"/>
                <a:gd name="connsiteX29" fmla="*/ 182736 w 8550151"/>
                <a:gd name="connsiteY29" fmla="*/ 2284044 h 3179822"/>
                <a:gd name="connsiteX30" fmla="*/ 172799 w 8550151"/>
                <a:gd name="connsiteY30" fmla="*/ 2284044 h 3179822"/>
                <a:gd name="connsiteX31" fmla="*/ 117024 w 8550151"/>
                <a:gd name="connsiteY31" fmla="*/ 2284044 h 3179822"/>
                <a:gd name="connsiteX32" fmla="*/ 25315 w 8550151"/>
                <a:gd name="connsiteY32" fmla="*/ 2284044 h 3179822"/>
                <a:gd name="connsiteX33" fmla="*/ 0 w 8550151"/>
                <a:gd name="connsiteY33" fmla="*/ 2284044 h 3179822"/>
                <a:gd name="connsiteX34" fmla="*/ 0 w 8550151"/>
                <a:gd name="connsiteY34" fmla="*/ 894815 h 3179822"/>
                <a:gd name="connsiteX35" fmla="*/ 4284 w 8550151"/>
                <a:gd name="connsiteY35" fmla="*/ 894815 h 3179822"/>
                <a:gd name="connsiteX36" fmla="*/ 103651 w 8550151"/>
                <a:gd name="connsiteY36" fmla="*/ 894815 h 3179822"/>
                <a:gd name="connsiteX37" fmla="*/ 273001 w 8550151"/>
                <a:gd name="connsiteY37" fmla="*/ 894815 h 3179822"/>
                <a:gd name="connsiteX38" fmla="*/ 301711 w 8550151"/>
                <a:gd name="connsiteY38" fmla="*/ 894815 h 3179822"/>
                <a:gd name="connsiteX39" fmla="*/ 2564411 w 8550151"/>
                <a:gd name="connsiteY39" fmla="*/ 894815 h 3179822"/>
                <a:gd name="connsiteX40" fmla="*/ 2734633 w 8550151"/>
                <a:gd name="connsiteY40" fmla="*/ 894815 h 3179822"/>
                <a:gd name="connsiteX41" fmla="*/ 2734633 w 8550151"/>
                <a:gd name="connsiteY41" fmla="*/ 895778 h 3179822"/>
                <a:gd name="connsiteX42" fmla="*/ 2770496 w 8550151"/>
                <a:gd name="connsiteY42" fmla="*/ 895778 h 3179822"/>
                <a:gd name="connsiteX43" fmla="*/ 3180037 w 8550151"/>
                <a:gd name="connsiteY43" fmla="*/ 895778 h 3179822"/>
                <a:gd name="connsiteX44" fmla="*/ 3354109 w 8550151"/>
                <a:gd name="connsiteY44" fmla="*/ 895778 h 3179822"/>
                <a:gd name="connsiteX45" fmla="*/ 3444373 w 8550151"/>
                <a:gd name="connsiteY45" fmla="*/ 895778 h 3179822"/>
                <a:gd name="connsiteX46" fmla="*/ 3454310 w 8550151"/>
                <a:gd name="connsiteY46" fmla="*/ 895778 h 3179822"/>
                <a:gd name="connsiteX47" fmla="*/ 3510085 w 8550151"/>
                <a:gd name="connsiteY47" fmla="*/ 895778 h 3179822"/>
                <a:gd name="connsiteX48" fmla="*/ 3723832 w 8550151"/>
                <a:gd name="connsiteY48" fmla="*/ 895778 h 3179822"/>
                <a:gd name="connsiteX49" fmla="*/ 3746197 w 8550151"/>
                <a:gd name="connsiteY49" fmla="*/ 895778 h 3179822"/>
                <a:gd name="connsiteX50" fmla="*/ 3880530 w 8550151"/>
                <a:gd name="connsiteY50" fmla="*/ 895779 h 3179822"/>
                <a:gd name="connsiteX51" fmla="*/ 4056245 w 8550151"/>
                <a:gd name="connsiteY51" fmla="*/ 895779 h 3179822"/>
                <a:gd name="connsiteX52" fmla="*/ 4076223 w 8550151"/>
                <a:gd name="connsiteY52" fmla="*/ 895779 h 3179822"/>
                <a:gd name="connsiteX53" fmla="*/ 6311890 w 8550151"/>
                <a:gd name="connsiteY53" fmla="*/ 895779 h 3179822"/>
                <a:gd name="connsiteX54" fmla="*/ 6519997 w 8550151"/>
                <a:gd name="connsiteY54" fmla="*/ 687837 h 3179822"/>
                <a:gd name="connsiteX55" fmla="*/ 6519997 w 8550151"/>
                <a:gd name="connsiteY55" fmla="*/ 205588 h 3179822"/>
                <a:gd name="connsiteX56" fmla="*/ 6708780 w 8550151"/>
                <a:gd name="connsiteY56" fmla="*/ 794 h 317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550151" h="3179822">
                  <a:moveTo>
                    <a:pt x="6708780" y="794"/>
                  </a:moveTo>
                  <a:cubicBezTo>
                    <a:pt x="6722946" y="-452"/>
                    <a:pt x="6737306" y="-245"/>
                    <a:pt x="6751627" y="1518"/>
                  </a:cubicBezTo>
                  <a:cubicBezTo>
                    <a:pt x="6789817" y="6219"/>
                    <a:pt x="6827731" y="21980"/>
                    <a:pt x="6860939" y="50738"/>
                  </a:cubicBezTo>
                  <a:cubicBezTo>
                    <a:pt x="6860939" y="50738"/>
                    <a:pt x="6860939" y="50738"/>
                    <a:pt x="8477092" y="1431118"/>
                  </a:cubicBezTo>
                  <a:cubicBezTo>
                    <a:pt x="8574504" y="1515180"/>
                    <a:pt x="8574504" y="1665606"/>
                    <a:pt x="8477092" y="1745243"/>
                  </a:cubicBezTo>
                  <a:cubicBezTo>
                    <a:pt x="8477092" y="1745243"/>
                    <a:pt x="8477092" y="1745243"/>
                    <a:pt x="6860939" y="3130049"/>
                  </a:cubicBezTo>
                  <a:cubicBezTo>
                    <a:pt x="6728104" y="3245080"/>
                    <a:pt x="6519997" y="3147745"/>
                    <a:pt x="6519997" y="2970774"/>
                  </a:cubicBezTo>
                  <a:cubicBezTo>
                    <a:pt x="6519997" y="2970774"/>
                    <a:pt x="6519997" y="2970774"/>
                    <a:pt x="6519997" y="2492949"/>
                  </a:cubicBezTo>
                  <a:cubicBezTo>
                    <a:pt x="6519997" y="2377918"/>
                    <a:pt x="6427013" y="2285007"/>
                    <a:pt x="6311890" y="2285007"/>
                  </a:cubicBezTo>
                  <a:cubicBezTo>
                    <a:pt x="6311890" y="2285007"/>
                    <a:pt x="6311890" y="2285007"/>
                    <a:pt x="4110433" y="2285007"/>
                  </a:cubicBezTo>
                  <a:lnTo>
                    <a:pt x="4056245" y="2285007"/>
                  </a:lnTo>
                  <a:lnTo>
                    <a:pt x="4050399" y="2285007"/>
                  </a:lnTo>
                  <a:lnTo>
                    <a:pt x="4036512" y="2285007"/>
                  </a:lnTo>
                  <a:lnTo>
                    <a:pt x="4009471" y="2285007"/>
                  </a:lnTo>
                  <a:lnTo>
                    <a:pt x="3964889" y="2285007"/>
                  </a:lnTo>
                  <a:lnTo>
                    <a:pt x="3898382" y="2285007"/>
                  </a:lnTo>
                  <a:lnTo>
                    <a:pt x="3874753" y="2285007"/>
                  </a:lnTo>
                  <a:lnTo>
                    <a:pt x="3805565" y="2285007"/>
                  </a:lnTo>
                  <a:lnTo>
                    <a:pt x="3682051" y="2285007"/>
                  </a:lnTo>
                  <a:lnTo>
                    <a:pt x="3622825" y="2285007"/>
                  </a:lnTo>
                  <a:lnTo>
                    <a:pt x="3523458" y="2285007"/>
                  </a:lnTo>
                  <a:lnTo>
                    <a:pt x="3354109" y="2285007"/>
                  </a:lnTo>
                  <a:lnTo>
                    <a:pt x="3325399" y="2285007"/>
                  </a:lnTo>
                  <a:cubicBezTo>
                    <a:pt x="2886891" y="2285007"/>
                    <a:pt x="2185278" y="2285007"/>
                    <a:pt x="1062698" y="2285007"/>
                  </a:cubicBezTo>
                  <a:lnTo>
                    <a:pt x="892476" y="2285007"/>
                  </a:lnTo>
                  <a:lnTo>
                    <a:pt x="892476" y="2284044"/>
                  </a:lnTo>
                  <a:lnTo>
                    <a:pt x="856613" y="2284044"/>
                  </a:lnTo>
                  <a:cubicBezTo>
                    <a:pt x="727348" y="2284044"/>
                    <a:pt x="590965" y="2284044"/>
                    <a:pt x="447072" y="2284044"/>
                  </a:cubicBezTo>
                  <a:lnTo>
                    <a:pt x="273001" y="2284044"/>
                  </a:lnTo>
                  <a:cubicBezTo>
                    <a:pt x="273001" y="2284044"/>
                    <a:pt x="273001" y="2284044"/>
                    <a:pt x="182736" y="2284044"/>
                  </a:cubicBezTo>
                  <a:lnTo>
                    <a:pt x="172799" y="2284044"/>
                  </a:lnTo>
                  <a:lnTo>
                    <a:pt x="117024" y="2284044"/>
                  </a:lnTo>
                  <a:cubicBezTo>
                    <a:pt x="91028" y="2284044"/>
                    <a:pt x="60699" y="2284044"/>
                    <a:pt x="25315" y="2284044"/>
                  </a:cubicBezTo>
                  <a:lnTo>
                    <a:pt x="0" y="2284044"/>
                  </a:lnTo>
                  <a:lnTo>
                    <a:pt x="0" y="894815"/>
                  </a:lnTo>
                  <a:lnTo>
                    <a:pt x="4284" y="894815"/>
                  </a:lnTo>
                  <a:lnTo>
                    <a:pt x="103651" y="894815"/>
                  </a:lnTo>
                  <a:lnTo>
                    <a:pt x="273001" y="894815"/>
                  </a:lnTo>
                  <a:lnTo>
                    <a:pt x="301711" y="894815"/>
                  </a:lnTo>
                  <a:cubicBezTo>
                    <a:pt x="740218" y="894815"/>
                    <a:pt x="1441831" y="894815"/>
                    <a:pt x="2564411" y="894815"/>
                  </a:cubicBezTo>
                  <a:lnTo>
                    <a:pt x="2734633" y="894815"/>
                  </a:lnTo>
                  <a:lnTo>
                    <a:pt x="2734633" y="895778"/>
                  </a:lnTo>
                  <a:lnTo>
                    <a:pt x="2770496" y="895778"/>
                  </a:lnTo>
                  <a:cubicBezTo>
                    <a:pt x="2899761" y="895778"/>
                    <a:pt x="3036144" y="895778"/>
                    <a:pt x="3180037" y="895778"/>
                  </a:cubicBezTo>
                  <a:lnTo>
                    <a:pt x="3354109" y="895778"/>
                  </a:lnTo>
                  <a:cubicBezTo>
                    <a:pt x="3354109" y="895778"/>
                    <a:pt x="3354109" y="895778"/>
                    <a:pt x="3444373" y="895778"/>
                  </a:cubicBezTo>
                  <a:lnTo>
                    <a:pt x="3454310" y="895778"/>
                  </a:lnTo>
                  <a:lnTo>
                    <a:pt x="3510085" y="895778"/>
                  </a:lnTo>
                  <a:cubicBezTo>
                    <a:pt x="3562077" y="895778"/>
                    <a:pt x="3631401" y="895778"/>
                    <a:pt x="3723832" y="895778"/>
                  </a:cubicBezTo>
                  <a:lnTo>
                    <a:pt x="3746197" y="895778"/>
                  </a:lnTo>
                  <a:lnTo>
                    <a:pt x="3880530" y="895779"/>
                  </a:lnTo>
                  <a:lnTo>
                    <a:pt x="4056245" y="895779"/>
                  </a:lnTo>
                  <a:lnTo>
                    <a:pt x="4076223" y="895779"/>
                  </a:lnTo>
                  <a:cubicBezTo>
                    <a:pt x="4509492" y="895779"/>
                    <a:pt x="5202722" y="895779"/>
                    <a:pt x="6311890" y="895779"/>
                  </a:cubicBezTo>
                  <a:cubicBezTo>
                    <a:pt x="6427013" y="895779"/>
                    <a:pt x="6519997" y="802869"/>
                    <a:pt x="6519997" y="687837"/>
                  </a:cubicBezTo>
                  <a:cubicBezTo>
                    <a:pt x="6519997" y="687837"/>
                    <a:pt x="6519997" y="687837"/>
                    <a:pt x="6519997" y="205588"/>
                  </a:cubicBezTo>
                  <a:cubicBezTo>
                    <a:pt x="6519997" y="89451"/>
                    <a:pt x="6609622" y="9515"/>
                    <a:pt x="6708780" y="794"/>
                  </a:cubicBezTo>
                  <a:close/>
                </a:path>
              </a:pathLst>
            </a:cu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srgbClr val="EF8671"/>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0C6BA9D5-DCF3-462B-1E2C-D2B144824D8D}"/>
                </a:ext>
              </a:extLst>
            </p:cNvPr>
            <p:cNvSpPr txBox="1"/>
            <p:nvPr/>
          </p:nvSpPr>
          <p:spPr>
            <a:xfrm>
              <a:off x="5674713" y="3848405"/>
              <a:ext cx="2132015" cy="461665"/>
            </a:xfrm>
            <a:prstGeom prst="rect">
              <a:avLst/>
            </a:prstGeom>
            <a:noFill/>
          </p:spPr>
          <p:txBody>
            <a:bodyPr wrap="square">
              <a:spAutoFit/>
            </a:bodyPr>
            <a:lstStyle/>
            <a:p>
              <a:pPr>
                <a:spcAft>
                  <a:spcPts val="600"/>
                </a:spcAft>
              </a:pPr>
              <a:r>
                <a:rPr lang="fr-FR" sz="2400" b="1" dirty="0">
                  <a:latin typeface="+mj-lt"/>
                  <a:cs typeface="Calibri Light"/>
                </a:rPr>
                <a:t>Pour mettre au</a:t>
              </a:r>
            </a:p>
          </p:txBody>
        </p:sp>
      </p:grpSp>
      <p:pic>
        <p:nvPicPr>
          <p:cNvPr id="1026" name="Picture 2">
            <a:extLst>
              <a:ext uri="{FF2B5EF4-FFF2-40B4-BE49-F238E27FC236}">
                <a16:creationId xmlns:a16="http://schemas.microsoft.com/office/drawing/2014/main" id="{A23D28B8-4FDD-F21E-773F-D9CAFBF57B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0720" y="248037"/>
            <a:ext cx="514832" cy="514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32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4">
                                            <p:txEl>
                                              <p:pRg st="0" end="0"/>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fltVal val="0"/>
                                          </p:val>
                                        </p:tav>
                                        <p:tav tm="100000">
                                          <p:val>
                                            <p:strVal val="#ppt_h"/>
                                          </p:val>
                                        </p:tav>
                                      </p:tavLst>
                                    </p:anim>
                                    <p:animEffect transition="in" filter="fade">
                                      <p:cBhvr>
                                        <p:cTn id="40" dur="500"/>
                                        <p:tgtEl>
                                          <p:spTgt spid="14"/>
                                        </p:tgtEl>
                                      </p:cBhvr>
                                    </p:animEffect>
                                  </p:childTnLst>
                                </p:cTn>
                              </p:par>
                              <p:par>
                                <p:cTn id="41" presetID="53" presetClass="entr" presetSubtype="16" fill="hold" grpId="0" nodeType="withEffect">
                                  <p:stCondLst>
                                    <p:cond delay="5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childTnLst>
                          </p:cTn>
                        </p:par>
                        <p:par>
                          <p:cTn id="46" fill="hold">
                            <p:stCondLst>
                              <p:cond delay="1500"/>
                            </p:stCondLst>
                            <p:childTnLst>
                              <p:par>
                                <p:cTn id="47" presetID="53" presetClass="entr" presetSubtype="16" fill="hold" grpId="0" nodeType="after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p:cTn id="49" dur="350" fill="hold"/>
                                        <p:tgtEl>
                                          <p:spTgt spid="5">
                                            <p:txEl>
                                              <p:pRg st="0" end="0"/>
                                            </p:txEl>
                                          </p:spTgt>
                                        </p:tgtEl>
                                        <p:attrNameLst>
                                          <p:attrName>ppt_w</p:attrName>
                                        </p:attrNameLst>
                                      </p:cBhvr>
                                      <p:tavLst>
                                        <p:tav tm="0">
                                          <p:val>
                                            <p:fltVal val="0"/>
                                          </p:val>
                                        </p:tav>
                                        <p:tav tm="100000">
                                          <p:val>
                                            <p:strVal val="#ppt_w"/>
                                          </p:val>
                                        </p:tav>
                                      </p:tavLst>
                                    </p:anim>
                                    <p:anim calcmode="lin" valueType="num">
                                      <p:cBhvr>
                                        <p:cTn id="50" dur="35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51" dur="350"/>
                                        <p:tgtEl>
                                          <p:spTgt spid="5">
                                            <p:txEl>
                                              <p:pRg st="0" end="0"/>
                                            </p:txEl>
                                          </p:spTgt>
                                        </p:tgtEl>
                                      </p:cBhvr>
                                    </p:animEffect>
                                  </p:childTnLst>
                                </p:cTn>
                              </p:par>
                            </p:childTnLst>
                          </p:cTn>
                        </p:par>
                        <p:par>
                          <p:cTn id="52" fill="hold">
                            <p:stCondLst>
                              <p:cond delay="1850"/>
                            </p:stCondLst>
                            <p:childTnLst>
                              <p:par>
                                <p:cTn id="53" presetID="53" presetClass="entr" presetSubtype="16" fill="hold" grpId="0" nodeType="after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 calcmode="lin" valueType="num">
                                      <p:cBhvr>
                                        <p:cTn id="55" dur="350" fill="hold"/>
                                        <p:tgtEl>
                                          <p:spTgt spid="5">
                                            <p:txEl>
                                              <p:pRg st="1" end="1"/>
                                            </p:txEl>
                                          </p:spTgt>
                                        </p:tgtEl>
                                        <p:attrNameLst>
                                          <p:attrName>ppt_w</p:attrName>
                                        </p:attrNameLst>
                                      </p:cBhvr>
                                      <p:tavLst>
                                        <p:tav tm="0">
                                          <p:val>
                                            <p:fltVal val="0"/>
                                          </p:val>
                                        </p:tav>
                                        <p:tav tm="100000">
                                          <p:val>
                                            <p:strVal val="#ppt_w"/>
                                          </p:val>
                                        </p:tav>
                                      </p:tavLst>
                                    </p:anim>
                                    <p:anim calcmode="lin" valueType="num">
                                      <p:cBhvr>
                                        <p:cTn id="56" dur="35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57" dur="350"/>
                                        <p:tgtEl>
                                          <p:spTgt spid="5">
                                            <p:txEl>
                                              <p:pRg st="1" end="1"/>
                                            </p:txEl>
                                          </p:spTgt>
                                        </p:tgtEl>
                                      </p:cBhvr>
                                    </p:animEffect>
                                  </p:childTnLst>
                                </p:cTn>
                              </p:par>
                            </p:childTnLst>
                          </p:cTn>
                        </p:par>
                        <p:par>
                          <p:cTn id="58" fill="hold">
                            <p:stCondLst>
                              <p:cond delay="2200"/>
                            </p:stCondLst>
                            <p:childTnLst>
                              <p:par>
                                <p:cTn id="59" presetID="53" presetClass="entr" presetSubtype="16" fill="hold" grpId="0" nodeType="afterEffect">
                                  <p:stCondLst>
                                    <p:cond delay="0"/>
                                  </p:stCondLst>
                                  <p:childTnLst>
                                    <p:set>
                                      <p:cBhvr>
                                        <p:cTn id="60" dur="1" fill="hold">
                                          <p:stCondLst>
                                            <p:cond delay="0"/>
                                          </p:stCondLst>
                                        </p:cTn>
                                        <p:tgtEl>
                                          <p:spTgt spid="5">
                                            <p:txEl>
                                              <p:pRg st="2" end="2"/>
                                            </p:txEl>
                                          </p:spTgt>
                                        </p:tgtEl>
                                        <p:attrNameLst>
                                          <p:attrName>style.visibility</p:attrName>
                                        </p:attrNameLst>
                                      </p:cBhvr>
                                      <p:to>
                                        <p:strVal val="visible"/>
                                      </p:to>
                                    </p:set>
                                    <p:anim calcmode="lin" valueType="num">
                                      <p:cBhvr>
                                        <p:cTn id="61" dur="350" fill="hold"/>
                                        <p:tgtEl>
                                          <p:spTgt spid="5">
                                            <p:txEl>
                                              <p:pRg st="2" end="2"/>
                                            </p:txEl>
                                          </p:spTgt>
                                        </p:tgtEl>
                                        <p:attrNameLst>
                                          <p:attrName>ppt_w</p:attrName>
                                        </p:attrNameLst>
                                      </p:cBhvr>
                                      <p:tavLst>
                                        <p:tav tm="0">
                                          <p:val>
                                            <p:fltVal val="0"/>
                                          </p:val>
                                        </p:tav>
                                        <p:tav tm="100000">
                                          <p:val>
                                            <p:strVal val="#ppt_w"/>
                                          </p:val>
                                        </p:tav>
                                      </p:tavLst>
                                    </p:anim>
                                    <p:anim calcmode="lin" valueType="num">
                                      <p:cBhvr>
                                        <p:cTn id="62" dur="35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63" dur="350"/>
                                        <p:tgtEl>
                                          <p:spTgt spid="5">
                                            <p:txEl>
                                              <p:pRg st="2" end="2"/>
                                            </p:txEl>
                                          </p:spTgt>
                                        </p:tgtEl>
                                      </p:cBhvr>
                                    </p:animEffect>
                                  </p:childTnLst>
                                </p:cTn>
                              </p:par>
                            </p:childTnLst>
                          </p:cTn>
                        </p:par>
                        <p:par>
                          <p:cTn id="64" fill="hold">
                            <p:stCondLst>
                              <p:cond delay="2550"/>
                            </p:stCondLst>
                            <p:childTnLst>
                              <p:par>
                                <p:cTn id="65" presetID="53" presetClass="entr" presetSubtype="16" fill="hold" grpId="0" nodeType="afterEffect">
                                  <p:stCondLst>
                                    <p:cond delay="0"/>
                                  </p:stCondLst>
                                  <p:childTnLst>
                                    <p:set>
                                      <p:cBhvr>
                                        <p:cTn id="66" dur="1" fill="hold">
                                          <p:stCondLst>
                                            <p:cond delay="0"/>
                                          </p:stCondLst>
                                        </p:cTn>
                                        <p:tgtEl>
                                          <p:spTgt spid="5">
                                            <p:txEl>
                                              <p:pRg st="3" end="3"/>
                                            </p:txEl>
                                          </p:spTgt>
                                        </p:tgtEl>
                                        <p:attrNameLst>
                                          <p:attrName>style.visibility</p:attrName>
                                        </p:attrNameLst>
                                      </p:cBhvr>
                                      <p:to>
                                        <p:strVal val="visible"/>
                                      </p:to>
                                    </p:set>
                                    <p:anim calcmode="lin" valueType="num">
                                      <p:cBhvr>
                                        <p:cTn id="67" dur="350" fill="hold"/>
                                        <p:tgtEl>
                                          <p:spTgt spid="5">
                                            <p:txEl>
                                              <p:pRg st="3" end="3"/>
                                            </p:txEl>
                                          </p:spTgt>
                                        </p:tgtEl>
                                        <p:attrNameLst>
                                          <p:attrName>ppt_w</p:attrName>
                                        </p:attrNameLst>
                                      </p:cBhvr>
                                      <p:tavLst>
                                        <p:tav tm="0">
                                          <p:val>
                                            <p:fltVal val="0"/>
                                          </p:val>
                                        </p:tav>
                                        <p:tav tm="100000">
                                          <p:val>
                                            <p:strVal val="#ppt_w"/>
                                          </p:val>
                                        </p:tav>
                                      </p:tavLst>
                                    </p:anim>
                                    <p:anim calcmode="lin" valueType="num">
                                      <p:cBhvr>
                                        <p:cTn id="68" dur="35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69" dur="350"/>
                                        <p:tgtEl>
                                          <p:spTgt spid="5">
                                            <p:txEl>
                                              <p:pRg st="3" end="3"/>
                                            </p:txEl>
                                          </p:spTgt>
                                        </p:tgtEl>
                                      </p:cBhvr>
                                    </p:animEffect>
                                  </p:childTnLst>
                                </p:cTn>
                              </p:par>
                            </p:childTnLst>
                          </p:cTn>
                        </p:par>
                        <p:par>
                          <p:cTn id="70" fill="hold">
                            <p:stCondLst>
                              <p:cond delay="2900"/>
                            </p:stCondLst>
                            <p:childTnLst>
                              <p:par>
                                <p:cTn id="71" presetID="53" presetClass="entr" presetSubtype="16" fill="hold" grpId="0" nodeType="afterEffect">
                                  <p:stCondLst>
                                    <p:cond delay="0"/>
                                  </p:stCondLst>
                                  <p:childTnLst>
                                    <p:set>
                                      <p:cBhvr>
                                        <p:cTn id="72" dur="1" fill="hold">
                                          <p:stCondLst>
                                            <p:cond delay="0"/>
                                          </p:stCondLst>
                                        </p:cTn>
                                        <p:tgtEl>
                                          <p:spTgt spid="5">
                                            <p:txEl>
                                              <p:pRg st="4" end="4"/>
                                            </p:txEl>
                                          </p:spTgt>
                                        </p:tgtEl>
                                        <p:attrNameLst>
                                          <p:attrName>style.visibility</p:attrName>
                                        </p:attrNameLst>
                                      </p:cBhvr>
                                      <p:to>
                                        <p:strVal val="visible"/>
                                      </p:to>
                                    </p:set>
                                    <p:anim calcmode="lin" valueType="num">
                                      <p:cBhvr>
                                        <p:cTn id="73" dur="350" fill="hold"/>
                                        <p:tgtEl>
                                          <p:spTgt spid="5">
                                            <p:txEl>
                                              <p:pRg st="4" end="4"/>
                                            </p:txEl>
                                          </p:spTgt>
                                        </p:tgtEl>
                                        <p:attrNameLst>
                                          <p:attrName>ppt_w</p:attrName>
                                        </p:attrNameLst>
                                      </p:cBhvr>
                                      <p:tavLst>
                                        <p:tav tm="0">
                                          <p:val>
                                            <p:fltVal val="0"/>
                                          </p:val>
                                        </p:tav>
                                        <p:tav tm="100000">
                                          <p:val>
                                            <p:strVal val="#ppt_w"/>
                                          </p:val>
                                        </p:tav>
                                      </p:tavLst>
                                    </p:anim>
                                    <p:anim calcmode="lin" valueType="num">
                                      <p:cBhvr>
                                        <p:cTn id="74" dur="35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75" dur="350"/>
                                        <p:tgtEl>
                                          <p:spTgt spid="5">
                                            <p:txEl>
                                              <p:pRg st="4" end="4"/>
                                            </p:txEl>
                                          </p:spTgt>
                                        </p:tgtEl>
                                      </p:cBhvr>
                                    </p:animEffect>
                                  </p:childTnLst>
                                </p:cTn>
                              </p:par>
                            </p:childTnLst>
                          </p:cTn>
                        </p:par>
                        <p:par>
                          <p:cTn id="76" fill="hold">
                            <p:stCondLst>
                              <p:cond delay="3250"/>
                            </p:stCondLst>
                            <p:childTnLst>
                              <p:par>
                                <p:cTn id="77" presetID="53" presetClass="entr" presetSubtype="16" fill="hold" nodeType="after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p:cTn id="79" dur="500" fill="hold"/>
                                        <p:tgtEl>
                                          <p:spTgt spid="16"/>
                                        </p:tgtEl>
                                        <p:attrNameLst>
                                          <p:attrName>ppt_w</p:attrName>
                                        </p:attrNameLst>
                                      </p:cBhvr>
                                      <p:tavLst>
                                        <p:tav tm="0">
                                          <p:val>
                                            <p:fltVal val="0"/>
                                          </p:val>
                                        </p:tav>
                                        <p:tav tm="100000">
                                          <p:val>
                                            <p:strVal val="#ppt_w"/>
                                          </p:val>
                                        </p:tav>
                                      </p:tavLst>
                                    </p:anim>
                                    <p:anim calcmode="lin" valueType="num">
                                      <p:cBhvr>
                                        <p:cTn id="80" dur="500" fill="hold"/>
                                        <p:tgtEl>
                                          <p:spTgt spid="16"/>
                                        </p:tgtEl>
                                        <p:attrNameLst>
                                          <p:attrName>ppt_h</p:attrName>
                                        </p:attrNameLst>
                                      </p:cBhvr>
                                      <p:tavLst>
                                        <p:tav tm="0">
                                          <p:val>
                                            <p:fltVal val="0"/>
                                          </p:val>
                                        </p:tav>
                                        <p:tav tm="100000">
                                          <p:val>
                                            <p:strVal val="#ppt_h"/>
                                          </p:val>
                                        </p:tav>
                                      </p:tavLst>
                                    </p:anim>
                                    <p:animEffect transition="in" filter="fade">
                                      <p:cBhvr>
                                        <p:cTn id="81" dur="500"/>
                                        <p:tgtEl>
                                          <p:spTgt spid="16"/>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p:cTn id="84" dur="500" fill="hold"/>
                                        <p:tgtEl>
                                          <p:spTgt spid="10"/>
                                        </p:tgtEl>
                                        <p:attrNameLst>
                                          <p:attrName>ppt_w</p:attrName>
                                        </p:attrNameLst>
                                      </p:cBhvr>
                                      <p:tavLst>
                                        <p:tav tm="0">
                                          <p:val>
                                            <p:fltVal val="0"/>
                                          </p:val>
                                        </p:tav>
                                        <p:tav tm="100000">
                                          <p:val>
                                            <p:strVal val="#ppt_w"/>
                                          </p:val>
                                        </p:tav>
                                      </p:tavLst>
                                    </p:anim>
                                    <p:anim calcmode="lin" valueType="num">
                                      <p:cBhvr>
                                        <p:cTn id="85" dur="500" fill="hold"/>
                                        <p:tgtEl>
                                          <p:spTgt spid="10"/>
                                        </p:tgtEl>
                                        <p:attrNameLst>
                                          <p:attrName>ppt_h</p:attrName>
                                        </p:attrNameLst>
                                      </p:cBhvr>
                                      <p:tavLst>
                                        <p:tav tm="0">
                                          <p:val>
                                            <p:fltVal val="0"/>
                                          </p:val>
                                        </p:tav>
                                        <p:tav tm="100000">
                                          <p:val>
                                            <p:strVal val="#ppt_h"/>
                                          </p:val>
                                        </p:tav>
                                      </p:tavLst>
                                    </p:anim>
                                    <p:animEffect transition="in" filter="fade">
                                      <p:cBhvr>
                                        <p:cTn id="86" dur="500"/>
                                        <p:tgtEl>
                                          <p:spTgt spid="10"/>
                                        </p:tgtEl>
                                      </p:cBhvr>
                                    </p:animEffect>
                                  </p:childTnLst>
                                </p:cTn>
                              </p:par>
                              <p:par>
                                <p:cTn id="87" presetID="53" presetClass="entr" presetSubtype="16" fill="hold"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build="p"/>
      <p:bldP spid="2" grpId="0" animBg="1"/>
      <p:bldP spid="7" grpId="0" animBg="1"/>
      <p:bldP spid="8" grpId="0"/>
      <p:bldP spid="5" grpId="0" uiExpand="1" build="p"/>
      <p:bldP spid="14" grpId="0" animBg="1"/>
      <p:bldP spid="15" grpId="0" animBg="1"/>
      <p:bldP spid="17"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Espace réservé du contenu 2">
            <a:extLst>
              <a:ext uri="{FF2B5EF4-FFF2-40B4-BE49-F238E27FC236}">
                <a16:creationId xmlns:a16="http://schemas.microsoft.com/office/drawing/2014/main" id="{DDEC8BEA-65D2-DD08-6D21-9C7DE3A903A6}"/>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PRÉSENTATION GREAT PLACE TO WORK</a:t>
            </a:r>
          </a:p>
        </p:txBody>
      </p:sp>
      <p:cxnSp>
        <p:nvCxnSpPr>
          <p:cNvPr id="53" name="Connecteur droit 52">
            <a:extLst>
              <a:ext uri="{FF2B5EF4-FFF2-40B4-BE49-F238E27FC236}">
                <a16:creationId xmlns:a16="http://schemas.microsoft.com/office/drawing/2014/main" id="{782450D6-B395-7D35-DC77-C79003368AFD}"/>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
        <p:nvSpPr>
          <p:cNvPr id="54" name="Graphique 28">
            <a:extLst>
              <a:ext uri="{FF2B5EF4-FFF2-40B4-BE49-F238E27FC236}">
                <a16:creationId xmlns:a16="http://schemas.microsoft.com/office/drawing/2014/main" id="{5382C355-6BD3-96DF-780D-3849E91738B7}"/>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endParaRPr lang="fr-FR"/>
          </a:p>
        </p:txBody>
      </p:sp>
      <p:grpSp>
        <p:nvGrpSpPr>
          <p:cNvPr id="55" name="Graphique 15">
            <a:extLst>
              <a:ext uri="{FF2B5EF4-FFF2-40B4-BE49-F238E27FC236}">
                <a16:creationId xmlns:a16="http://schemas.microsoft.com/office/drawing/2014/main" id="{77C6DAEE-401E-C535-3483-143A56C44929}"/>
              </a:ext>
            </a:extLst>
          </p:cNvPr>
          <p:cNvGrpSpPr/>
          <p:nvPr/>
        </p:nvGrpSpPr>
        <p:grpSpPr>
          <a:xfrm>
            <a:off x="11339587" y="6000596"/>
            <a:ext cx="700013" cy="700013"/>
            <a:chOff x="3395662" y="728662"/>
            <a:chExt cx="5400675" cy="5400675"/>
          </a:xfrm>
        </p:grpSpPr>
        <p:sp>
          <p:nvSpPr>
            <p:cNvPr id="56" name="Forme libre : forme 55">
              <a:extLst>
                <a:ext uri="{FF2B5EF4-FFF2-40B4-BE49-F238E27FC236}">
                  <a16:creationId xmlns:a16="http://schemas.microsoft.com/office/drawing/2014/main" id="{03828122-C103-489C-BC43-77CFA49856B2}"/>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endParaRPr lang="fr-FR"/>
            </a:p>
          </p:txBody>
        </p:sp>
        <p:sp>
          <p:nvSpPr>
            <p:cNvPr id="57" name="Forme libre : forme 56">
              <a:extLst>
                <a:ext uri="{FF2B5EF4-FFF2-40B4-BE49-F238E27FC236}">
                  <a16:creationId xmlns:a16="http://schemas.microsoft.com/office/drawing/2014/main" id="{25BE114B-EB13-1229-0A4A-9BBD1CB67AC7}"/>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8" name="Forme libre : forme 57">
              <a:extLst>
                <a:ext uri="{FF2B5EF4-FFF2-40B4-BE49-F238E27FC236}">
                  <a16:creationId xmlns:a16="http://schemas.microsoft.com/office/drawing/2014/main" id="{C30E832A-4651-7A7B-5409-309C95D5B3BA}"/>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9" name="Forme libre : forme 58">
              <a:extLst>
                <a:ext uri="{FF2B5EF4-FFF2-40B4-BE49-F238E27FC236}">
                  <a16:creationId xmlns:a16="http://schemas.microsoft.com/office/drawing/2014/main" id="{C9803BAE-72A9-CAAC-6997-6FA731098BBA}"/>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60" name="Forme libre : forme 59">
              <a:extLst>
                <a:ext uri="{FF2B5EF4-FFF2-40B4-BE49-F238E27FC236}">
                  <a16:creationId xmlns:a16="http://schemas.microsoft.com/office/drawing/2014/main" id="{5D494C9A-08C4-A9F6-E481-C3F82845AE4E}"/>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endParaRPr lang="fr-FR"/>
            </a:p>
          </p:txBody>
        </p:sp>
        <p:sp>
          <p:nvSpPr>
            <p:cNvPr id="61" name="Forme libre : forme 60">
              <a:extLst>
                <a:ext uri="{FF2B5EF4-FFF2-40B4-BE49-F238E27FC236}">
                  <a16:creationId xmlns:a16="http://schemas.microsoft.com/office/drawing/2014/main" id="{350972A8-39D0-9357-6C7F-B206280B63B7}"/>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62" name="Forme libre : forme 61">
              <a:extLst>
                <a:ext uri="{FF2B5EF4-FFF2-40B4-BE49-F238E27FC236}">
                  <a16:creationId xmlns:a16="http://schemas.microsoft.com/office/drawing/2014/main" id="{20620A99-8703-9A2D-1551-071351B15FBB}"/>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63" name="Forme libre : forme 62">
              <a:extLst>
                <a:ext uri="{FF2B5EF4-FFF2-40B4-BE49-F238E27FC236}">
                  <a16:creationId xmlns:a16="http://schemas.microsoft.com/office/drawing/2014/main" id="{1E857829-B29F-73D4-6BC6-179DFBE4C608}"/>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64" name="Forme libre : forme 63">
              <a:extLst>
                <a:ext uri="{FF2B5EF4-FFF2-40B4-BE49-F238E27FC236}">
                  <a16:creationId xmlns:a16="http://schemas.microsoft.com/office/drawing/2014/main" id="{ABAAFCAA-CDB6-7AE8-F140-82E5F15F61F3}"/>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65" name="Forme libre : forme 64">
              <a:extLst>
                <a:ext uri="{FF2B5EF4-FFF2-40B4-BE49-F238E27FC236}">
                  <a16:creationId xmlns:a16="http://schemas.microsoft.com/office/drawing/2014/main" id="{662E88AD-542A-5F82-D41B-5DD2E9CBDBD9}"/>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66" name="Forme libre : forme 65">
              <a:extLst>
                <a:ext uri="{FF2B5EF4-FFF2-40B4-BE49-F238E27FC236}">
                  <a16:creationId xmlns:a16="http://schemas.microsoft.com/office/drawing/2014/main" id="{84DFCF2F-E036-B30C-E3BE-BCDC4B9FF33F}"/>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67" name="Forme libre : forme 66">
              <a:extLst>
                <a:ext uri="{FF2B5EF4-FFF2-40B4-BE49-F238E27FC236}">
                  <a16:creationId xmlns:a16="http://schemas.microsoft.com/office/drawing/2014/main" id="{644F886B-C1B6-DAF7-A501-85CA069CE2BA}"/>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endParaRPr lang="fr-FR"/>
            </a:p>
          </p:txBody>
        </p:sp>
        <p:sp>
          <p:nvSpPr>
            <p:cNvPr id="68" name="Forme libre : forme 67">
              <a:extLst>
                <a:ext uri="{FF2B5EF4-FFF2-40B4-BE49-F238E27FC236}">
                  <a16:creationId xmlns:a16="http://schemas.microsoft.com/office/drawing/2014/main" id="{BCA80A2B-3F57-4D2A-7817-6B2F92DD2354}"/>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69" name="Forme libre : forme 68">
              <a:extLst>
                <a:ext uri="{FF2B5EF4-FFF2-40B4-BE49-F238E27FC236}">
                  <a16:creationId xmlns:a16="http://schemas.microsoft.com/office/drawing/2014/main" id="{8F20D6EE-D3B3-3953-0C88-488B6EA2303A}"/>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70" name="Forme libre : forme 69">
              <a:extLst>
                <a:ext uri="{FF2B5EF4-FFF2-40B4-BE49-F238E27FC236}">
                  <a16:creationId xmlns:a16="http://schemas.microsoft.com/office/drawing/2014/main" id="{CD3095F1-A670-4E3C-A232-C1A526C8CB2E}"/>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71" name="Forme libre : forme 70">
              <a:extLst>
                <a:ext uri="{FF2B5EF4-FFF2-40B4-BE49-F238E27FC236}">
                  <a16:creationId xmlns:a16="http://schemas.microsoft.com/office/drawing/2014/main" id="{146A4C96-E8AB-3F06-9B25-B4C0A6E7A8D0}"/>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endParaRPr lang="fr-FR"/>
            </a:p>
          </p:txBody>
        </p:sp>
        <p:sp>
          <p:nvSpPr>
            <p:cNvPr id="72" name="Forme libre : forme 71">
              <a:extLst>
                <a:ext uri="{FF2B5EF4-FFF2-40B4-BE49-F238E27FC236}">
                  <a16:creationId xmlns:a16="http://schemas.microsoft.com/office/drawing/2014/main" id="{8B8AB971-45B0-C498-F348-BEB3C09404FC}"/>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3" name="Forme libre : forme 72">
              <a:extLst>
                <a:ext uri="{FF2B5EF4-FFF2-40B4-BE49-F238E27FC236}">
                  <a16:creationId xmlns:a16="http://schemas.microsoft.com/office/drawing/2014/main" id="{EEAE98C6-3DA6-9081-AEC4-C99B33779ADA}"/>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4" name="Forme libre : forme 73">
              <a:extLst>
                <a:ext uri="{FF2B5EF4-FFF2-40B4-BE49-F238E27FC236}">
                  <a16:creationId xmlns:a16="http://schemas.microsoft.com/office/drawing/2014/main" id="{3708028B-D6F5-02D5-1B14-866A35EB0CF6}"/>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75" name="Forme libre : forme 74">
              <a:extLst>
                <a:ext uri="{FF2B5EF4-FFF2-40B4-BE49-F238E27FC236}">
                  <a16:creationId xmlns:a16="http://schemas.microsoft.com/office/drawing/2014/main" id="{E9AD1461-A6DC-C410-1688-EABDC09B5C70}"/>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76" name="Forme libre : forme 75">
              <a:extLst>
                <a:ext uri="{FF2B5EF4-FFF2-40B4-BE49-F238E27FC236}">
                  <a16:creationId xmlns:a16="http://schemas.microsoft.com/office/drawing/2014/main" id="{2DC24EB2-3A3C-F159-DAB1-39979F33025D}"/>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endParaRPr lang="fr-FR"/>
            </a:p>
          </p:txBody>
        </p:sp>
        <p:sp>
          <p:nvSpPr>
            <p:cNvPr id="77" name="Forme libre : forme 76">
              <a:extLst>
                <a:ext uri="{FF2B5EF4-FFF2-40B4-BE49-F238E27FC236}">
                  <a16:creationId xmlns:a16="http://schemas.microsoft.com/office/drawing/2014/main" id="{7E46404A-8D12-3A50-7CD2-393CB2D008BB}"/>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78" name="Forme libre : forme 77">
              <a:extLst>
                <a:ext uri="{FF2B5EF4-FFF2-40B4-BE49-F238E27FC236}">
                  <a16:creationId xmlns:a16="http://schemas.microsoft.com/office/drawing/2014/main" id="{6432E910-05B8-4948-E79C-70C16A6159B3}"/>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endParaRPr lang="fr-FR"/>
            </a:p>
          </p:txBody>
        </p:sp>
        <p:sp>
          <p:nvSpPr>
            <p:cNvPr id="79" name="Forme libre : forme 78">
              <a:extLst>
                <a:ext uri="{FF2B5EF4-FFF2-40B4-BE49-F238E27FC236}">
                  <a16:creationId xmlns:a16="http://schemas.microsoft.com/office/drawing/2014/main" id="{C12B691F-17B0-9638-172F-182F96CC38DA}"/>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80" name="Forme libre : forme 79">
              <a:extLst>
                <a:ext uri="{FF2B5EF4-FFF2-40B4-BE49-F238E27FC236}">
                  <a16:creationId xmlns:a16="http://schemas.microsoft.com/office/drawing/2014/main" id="{E0AB5A40-1CD1-7ED0-7E28-F3042F330421}"/>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81" name="Forme libre : forme 80">
              <a:extLst>
                <a:ext uri="{FF2B5EF4-FFF2-40B4-BE49-F238E27FC236}">
                  <a16:creationId xmlns:a16="http://schemas.microsoft.com/office/drawing/2014/main" id="{42C724AD-54D1-F839-38F0-EB13B2E57812}"/>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endParaRPr lang="fr-FR"/>
            </a:p>
          </p:txBody>
        </p:sp>
        <p:sp>
          <p:nvSpPr>
            <p:cNvPr id="82" name="Forme libre : forme 81">
              <a:extLst>
                <a:ext uri="{FF2B5EF4-FFF2-40B4-BE49-F238E27FC236}">
                  <a16:creationId xmlns:a16="http://schemas.microsoft.com/office/drawing/2014/main" id="{025772E9-88CE-5BB7-C69E-BD6369C732ED}"/>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endParaRPr lang="fr-FR"/>
            </a:p>
          </p:txBody>
        </p:sp>
        <p:sp>
          <p:nvSpPr>
            <p:cNvPr id="83" name="Forme libre : forme 82">
              <a:extLst>
                <a:ext uri="{FF2B5EF4-FFF2-40B4-BE49-F238E27FC236}">
                  <a16:creationId xmlns:a16="http://schemas.microsoft.com/office/drawing/2014/main" id="{10263C11-BB93-D819-9288-28EE1BD0F17E}"/>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endParaRPr lang="fr-FR"/>
            </a:p>
          </p:txBody>
        </p:sp>
        <p:sp>
          <p:nvSpPr>
            <p:cNvPr id="84" name="Forme libre : forme 83">
              <a:extLst>
                <a:ext uri="{FF2B5EF4-FFF2-40B4-BE49-F238E27FC236}">
                  <a16:creationId xmlns:a16="http://schemas.microsoft.com/office/drawing/2014/main" id="{6832FC71-374C-9A52-5782-D21D463214E4}"/>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endParaRPr lang="fr-FR"/>
            </a:p>
          </p:txBody>
        </p:sp>
        <p:sp>
          <p:nvSpPr>
            <p:cNvPr id="85" name="Forme libre : forme 84">
              <a:extLst>
                <a:ext uri="{FF2B5EF4-FFF2-40B4-BE49-F238E27FC236}">
                  <a16:creationId xmlns:a16="http://schemas.microsoft.com/office/drawing/2014/main" id="{8968DF93-ED5D-27D0-E19A-C8D0E61E104B}"/>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endParaRPr lang="fr-FR"/>
            </a:p>
          </p:txBody>
        </p:sp>
        <p:sp>
          <p:nvSpPr>
            <p:cNvPr id="86" name="Forme libre : forme 85">
              <a:extLst>
                <a:ext uri="{FF2B5EF4-FFF2-40B4-BE49-F238E27FC236}">
                  <a16:creationId xmlns:a16="http://schemas.microsoft.com/office/drawing/2014/main" id="{C3AD316A-4FFF-446E-B01A-D42B565BCDC7}"/>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endParaRPr lang="fr-FR"/>
            </a:p>
          </p:txBody>
        </p:sp>
        <p:sp>
          <p:nvSpPr>
            <p:cNvPr id="87" name="Forme libre : forme 86">
              <a:extLst>
                <a:ext uri="{FF2B5EF4-FFF2-40B4-BE49-F238E27FC236}">
                  <a16:creationId xmlns:a16="http://schemas.microsoft.com/office/drawing/2014/main" id="{E64D9BAD-8475-606A-F671-94E2BEB226DE}"/>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endParaRPr lang="fr-FR"/>
            </a:p>
          </p:txBody>
        </p:sp>
        <p:sp>
          <p:nvSpPr>
            <p:cNvPr id="88" name="Forme libre : forme 87">
              <a:extLst>
                <a:ext uri="{FF2B5EF4-FFF2-40B4-BE49-F238E27FC236}">
                  <a16:creationId xmlns:a16="http://schemas.microsoft.com/office/drawing/2014/main" id="{B43440E9-8855-BE1C-D682-11F2184F3601}"/>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endParaRPr lang="fr-FR"/>
            </a:p>
          </p:txBody>
        </p:sp>
        <p:sp>
          <p:nvSpPr>
            <p:cNvPr id="89" name="Forme libre : forme 88">
              <a:extLst>
                <a:ext uri="{FF2B5EF4-FFF2-40B4-BE49-F238E27FC236}">
                  <a16:creationId xmlns:a16="http://schemas.microsoft.com/office/drawing/2014/main" id="{564F97D4-8BD8-B867-9B13-FAEAF7D0BB5D}"/>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endParaRPr lang="fr-FR"/>
            </a:p>
          </p:txBody>
        </p:sp>
      </p:grpSp>
      <p:grpSp>
        <p:nvGrpSpPr>
          <p:cNvPr id="90" name="Groupe 89">
            <a:extLst>
              <a:ext uri="{FF2B5EF4-FFF2-40B4-BE49-F238E27FC236}">
                <a16:creationId xmlns:a16="http://schemas.microsoft.com/office/drawing/2014/main" id="{9B1D4DB4-8C91-4D9D-E8E6-4FD98A03F48B}"/>
              </a:ext>
            </a:extLst>
          </p:cNvPr>
          <p:cNvGrpSpPr/>
          <p:nvPr/>
        </p:nvGrpSpPr>
        <p:grpSpPr>
          <a:xfrm>
            <a:off x="1417482" y="6420357"/>
            <a:ext cx="9357035" cy="98829"/>
            <a:chOff x="1417482" y="6420357"/>
            <a:chExt cx="9357035" cy="98829"/>
          </a:xfrm>
        </p:grpSpPr>
        <p:sp>
          <p:nvSpPr>
            <p:cNvPr id="91" name="Forme libre : forme 90">
              <a:extLst>
                <a:ext uri="{FF2B5EF4-FFF2-40B4-BE49-F238E27FC236}">
                  <a16:creationId xmlns:a16="http://schemas.microsoft.com/office/drawing/2014/main" id="{67F16F0A-CFA2-543F-E091-006A6BE98F52}"/>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a:p>
          </p:txBody>
        </p:sp>
        <p:sp>
          <p:nvSpPr>
            <p:cNvPr id="92" name="Forme libre : forme 91">
              <a:extLst>
                <a:ext uri="{FF2B5EF4-FFF2-40B4-BE49-F238E27FC236}">
                  <a16:creationId xmlns:a16="http://schemas.microsoft.com/office/drawing/2014/main" id="{ABC2BE5A-8B9E-FB46-B717-2728D59F86F3}"/>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dirty="0"/>
            </a:p>
          </p:txBody>
        </p:sp>
        <p:grpSp>
          <p:nvGrpSpPr>
            <p:cNvPr id="93" name="Groupe 92">
              <a:extLst>
                <a:ext uri="{FF2B5EF4-FFF2-40B4-BE49-F238E27FC236}">
                  <a16:creationId xmlns:a16="http://schemas.microsoft.com/office/drawing/2014/main" id="{06259FA0-3E9D-0F77-E781-51BF4F0B3F92}"/>
                </a:ext>
              </a:extLst>
            </p:cNvPr>
            <p:cNvGrpSpPr/>
            <p:nvPr/>
          </p:nvGrpSpPr>
          <p:grpSpPr bwMode="auto">
            <a:xfrm>
              <a:off x="5514426" y="6420357"/>
              <a:ext cx="1169359" cy="98829"/>
              <a:chOff x="0" y="0"/>
              <a:chExt cx="10064" cy="857"/>
            </a:xfrm>
          </p:grpSpPr>
          <p:sp>
            <p:nvSpPr>
              <p:cNvPr id="94" name="Ellipse 93">
                <a:extLst>
                  <a:ext uri="{FF2B5EF4-FFF2-40B4-BE49-F238E27FC236}">
                    <a16:creationId xmlns:a16="http://schemas.microsoft.com/office/drawing/2014/main" id="{4E5CDAA8-E441-32AC-EC17-F5346965B09B}"/>
                  </a:ext>
                </a:extLst>
              </p:cNvPr>
              <p:cNvSpPr>
                <a:spLocks noChangeArrowheads="1"/>
              </p:cNvSpPr>
              <p:nvPr/>
            </p:nvSpPr>
            <p:spPr bwMode="auto">
              <a:xfrm>
                <a:off x="0" y="0"/>
                <a:ext cx="857" cy="857"/>
              </a:xfrm>
              <a:prstGeom prst="ellipse">
                <a:avLst/>
              </a:prstGeom>
              <a:solidFill>
                <a:srgbClr val="DC584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5" name="Ellipse 94">
                <a:extLst>
                  <a:ext uri="{FF2B5EF4-FFF2-40B4-BE49-F238E27FC236}">
                    <a16:creationId xmlns:a16="http://schemas.microsoft.com/office/drawing/2014/main" id="{8F48A406-72B5-FC10-F7A7-730523AA60D8}"/>
                  </a:ext>
                </a:extLst>
              </p:cNvPr>
              <p:cNvSpPr>
                <a:spLocks noChangeArrowheads="1"/>
              </p:cNvSpPr>
              <p:nvPr/>
            </p:nvSpPr>
            <p:spPr bwMode="auto">
              <a:xfrm>
                <a:off x="1524" y="0"/>
                <a:ext cx="857" cy="857"/>
              </a:xfrm>
              <a:prstGeom prst="ellipse">
                <a:avLst/>
              </a:prstGeom>
              <a:solidFill>
                <a:srgbClr val="B0CB4F"/>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6" name="Ellipse 95">
                <a:extLst>
                  <a:ext uri="{FF2B5EF4-FFF2-40B4-BE49-F238E27FC236}">
                    <a16:creationId xmlns:a16="http://schemas.microsoft.com/office/drawing/2014/main" id="{E0CEEB87-7B98-C6EE-219F-5ACC3BBACC20}"/>
                  </a:ext>
                </a:extLst>
              </p:cNvPr>
              <p:cNvSpPr>
                <a:spLocks noChangeArrowheads="1"/>
              </p:cNvSpPr>
              <p:nvPr/>
            </p:nvSpPr>
            <p:spPr bwMode="auto">
              <a:xfrm>
                <a:off x="3048" y="0"/>
                <a:ext cx="857" cy="857"/>
              </a:xfrm>
              <a:prstGeom prst="ellipse">
                <a:avLst/>
              </a:prstGeom>
              <a:solidFill>
                <a:srgbClr val="FCC119"/>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7" name="Ellipse 96">
                <a:extLst>
                  <a:ext uri="{FF2B5EF4-FFF2-40B4-BE49-F238E27FC236}">
                    <a16:creationId xmlns:a16="http://schemas.microsoft.com/office/drawing/2014/main" id="{1328D7FE-0D9D-640B-1A7A-F80CC091781F}"/>
                  </a:ext>
                </a:extLst>
              </p:cNvPr>
              <p:cNvSpPr>
                <a:spLocks noChangeArrowheads="1"/>
              </p:cNvSpPr>
              <p:nvPr/>
            </p:nvSpPr>
            <p:spPr bwMode="auto">
              <a:xfrm>
                <a:off x="4572" y="0"/>
                <a:ext cx="857" cy="857"/>
              </a:xfrm>
              <a:prstGeom prst="ellipse">
                <a:avLst/>
              </a:prstGeom>
              <a:solidFill>
                <a:srgbClr val="49BAB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8" name="Ellipse 97">
                <a:extLst>
                  <a:ext uri="{FF2B5EF4-FFF2-40B4-BE49-F238E27FC236}">
                    <a16:creationId xmlns:a16="http://schemas.microsoft.com/office/drawing/2014/main" id="{9F6A0EF4-5A9E-E81E-9AFB-F013E551A272}"/>
                  </a:ext>
                </a:extLst>
              </p:cNvPr>
              <p:cNvSpPr>
                <a:spLocks noChangeArrowheads="1"/>
              </p:cNvSpPr>
              <p:nvPr/>
            </p:nvSpPr>
            <p:spPr bwMode="auto">
              <a:xfrm>
                <a:off x="6159" y="0"/>
                <a:ext cx="857" cy="857"/>
              </a:xfrm>
              <a:prstGeom prst="ellipse">
                <a:avLst/>
              </a:prstGeom>
              <a:solidFill>
                <a:srgbClr val="5A7FA5"/>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99" name="Ellipse 98">
                <a:extLst>
                  <a:ext uri="{FF2B5EF4-FFF2-40B4-BE49-F238E27FC236}">
                    <a16:creationId xmlns:a16="http://schemas.microsoft.com/office/drawing/2014/main" id="{B1BF1A43-40E1-1AFA-5F53-6D5E2F009789}"/>
                  </a:ext>
                </a:extLst>
              </p:cNvPr>
              <p:cNvSpPr>
                <a:spLocks noChangeArrowheads="1"/>
              </p:cNvSpPr>
              <p:nvPr/>
            </p:nvSpPr>
            <p:spPr bwMode="auto">
              <a:xfrm>
                <a:off x="7683" y="0"/>
                <a:ext cx="857" cy="857"/>
              </a:xfrm>
              <a:prstGeom prst="ellipse">
                <a:avLst/>
              </a:prstGeom>
              <a:solidFill>
                <a:srgbClr val="EC7D9D"/>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00" name="Ellipse 99">
                <a:extLst>
                  <a:ext uri="{FF2B5EF4-FFF2-40B4-BE49-F238E27FC236}">
                    <a16:creationId xmlns:a16="http://schemas.microsoft.com/office/drawing/2014/main" id="{143E0691-5909-B705-C359-7629FDF38A1A}"/>
                  </a:ext>
                </a:extLst>
              </p:cNvPr>
              <p:cNvSpPr>
                <a:spLocks noChangeArrowheads="1"/>
              </p:cNvSpPr>
              <p:nvPr/>
            </p:nvSpPr>
            <p:spPr bwMode="auto">
              <a:xfrm>
                <a:off x="9207" y="0"/>
                <a:ext cx="857" cy="857"/>
              </a:xfrm>
              <a:prstGeom prst="ellipse">
                <a:avLst/>
              </a:prstGeom>
              <a:solidFill>
                <a:srgbClr val="A269A4"/>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grpSp>
      </p:grpSp>
      <p:pic>
        <p:nvPicPr>
          <p:cNvPr id="1026" name="Picture 2">
            <a:extLst>
              <a:ext uri="{FF2B5EF4-FFF2-40B4-BE49-F238E27FC236}">
                <a16:creationId xmlns:a16="http://schemas.microsoft.com/office/drawing/2014/main" id="{A444FECD-39A6-EA93-FE24-83FAC0826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64" y="2226057"/>
            <a:ext cx="2608236" cy="260823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a:extLst>
              <a:ext uri="{FF2B5EF4-FFF2-40B4-BE49-F238E27FC236}">
                <a16:creationId xmlns:a16="http://schemas.microsoft.com/office/drawing/2014/main" id="{A4CE48DC-8C2C-8FC5-BC9D-CD5FB1191D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0720" y="248037"/>
            <a:ext cx="514832" cy="514832"/>
          </a:xfrm>
          <a:prstGeom prst="rect">
            <a:avLst/>
          </a:prstGeom>
          <a:noFill/>
          <a:extLst>
            <a:ext uri="{909E8E84-426E-40DD-AFC4-6F175D3DCCD1}">
              <a14:hiddenFill xmlns:a14="http://schemas.microsoft.com/office/drawing/2010/main">
                <a:solidFill>
                  <a:srgbClr val="FFFFFF"/>
                </a:solidFill>
              </a14:hiddenFill>
            </a:ext>
          </a:extLst>
        </p:spPr>
      </p:pic>
      <p:sp>
        <p:nvSpPr>
          <p:cNvPr id="3" name="Sous-titre 103">
            <a:extLst>
              <a:ext uri="{FF2B5EF4-FFF2-40B4-BE49-F238E27FC236}">
                <a16:creationId xmlns:a16="http://schemas.microsoft.com/office/drawing/2014/main" id="{EEC23E6E-EE6E-5E5B-71F9-DB7596ECF3F8}"/>
              </a:ext>
            </a:extLst>
          </p:cNvPr>
          <p:cNvSpPr txBox="1">
            <a:spLocks/>
          </p:cNvSpPr>
          <p:nvPr/>
        </p:nvSpPr>
        <p:spPr>
          <a:xfrm>
            <a:off x="3104595" y="3219440"/>
            <a:ext cx="3067050" cy="17414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b="1" dirty="0">
                <a:latin typeface="+mj-lt"/>
              </a:rPr>
              <a:t>65 % </a:t>
            </a:r>
            <a:r>
              <a:rPr lang="fr-FR" sz="1800" dirty="0">
                <a:latin typeface="+mj-lt"/>
              </a:rPr>
              <a:t>de </a:t>
            </a:r>
            <a:r>
              <a:rPr lang="fr-FR" sz="1800" b="1" dirty="0">
                <a:latin typeface="+mj-lt"/>
              </a:rPr>
              <a:t>réponses positives </a:t>
            </a:r>
            <a:r>
              <a:rPr lang="fr-FR" sz="1800" dirty="0">
                <a:latin typeface="+mj-lt"/>
              </a:rPr>
              <a:t>à l’enquête</a:t>
            </a:r>
          </a:p>
          <a:p>
            <a:pPr algn="l"/>
            <a:r>
              <a:rPr lang="fr-FR" sz="1800" dirty="0">
                <a:latin typeface="+mj-lt"/>
              </a:rPr>
              <a:t>Valable </a:t>
            </a:r>
            <a:r>
              <a:rPr lang="fr-FR" sz="1800" b="1" dirty="0">
                <a:latin typeface="+mj-lt"/>
              </a:rPr>
              <a:t>1 an</a:t>
            </a:r>
          </a:p>
          <a:p>
            <a:pPr algn="l"/>
            <a:r>
              <a:rPr lang="fr-FR" sz="1800" dirty="0">
                <a:latin typeface="+mj-lt"/>
              </a:rPr>
              <a:t>Permet de postuler au </a:t>
            </a:r>
            <a:r>
              <a:rPr lang="fr-FR" sz="1800" b="1" dirty="0">
                <a:latin typeface="+mj-lt"/>
              </a:rPr>
              <a:t>palmarès</a:t>
            </a:r>
          </a:p>
        </p:txBody>
      </p:sp>
      <p:grpSp>
        <p:nvGrpSpPr>
          <p:cNvPr id="15" name="Groupe 14">
            <a:extLst>
              <a:ext uri="{FF2B5EF4-FFF2-40B4-BE49-F238E27FC236}">
                <a16:creationId xmlns:a16="http://schemas.microsoft.com/office/drawing/2014/main" id="{B941D65B-DCAD-D9B9-72EA-CD212EC8288E}"/>
              </a:ext>
            </a:extLst>
          </p:cNvPr>
          <p:cNvGrpSpPr/>
          <p:nvPr/>
        </p:nvGrpSpPr>
        <p:grpSpPr>
          <a:xfrm>
            <a:off x="8088467" y="2158169"/>
            <a:ext cx="3067050" cy="799011"/>
            <a:chOff x="8088467" y="2158169"/>
            <a:chExt cx="3067050" cy="799011"/>
          </a:xfrm>
        </p:grpSpPr>
        <p:grpSp>
          <p:nvGrpSpPr>
            <p:cNvPr id="14" name="Groupe 13">
              <a:extLst>
                <a:ext uri="{FF2B5EF4-FFF2-40B4-BE49-F238E27FC236}">
                  <a16:creationId xmlns:a16="http://schemas.microsoft.com/office/drawing/2014/main" id="{1A25775C-A57C-3CF0-097F-961D80C0A1F5}"/>
                </a:ext>
              </a:extLst>
            </p:cNvPr>
            <p:cNvGrpSpPr/>
            <p:nvPr/>
          </p:nvGrpSpPr>
          <p:grpSpPr>
            <a:xfrm>
              <a:off x="8131722" y="2220342"/>
              <a:ext cx="2254338" cy="615424"/>
              <a:chOff x="8131722" y="2220342"/>
              <a:chExt cx="2254338" cy="615424"/>
            </a:xfrm>
          </p:grpSpPr>
          <p:sp>
            <p:nvSpPr>
              <p:cNvPr id="11" name="Rectangle 10">
                <a:extLst>
                  <a:ext uri="{FF2B5EF4-FFF2-40B4-BE49-F238E27FC236}">
                    <a16:creationId xmlns:a16="http://schemas.microsoft.com/office/drawing/2014/main" id="{86B047AB-4254-D824-3C6B-8509C26BCAF0}"/>
                  </a:ext>
                </a:extLst>
              </p:cNvPr>
              <p:cNvSpPr/>
              <p:nvPr/>
            </p:nvSpPr>
            <p:spPr>
              <a:xfrm>
                <a:off x="8131722" y="2545414"/>
                <a:ext cx="2097468" cy="290352"/>
              </a:xfrm>
              <a:prstGeom prst="rect">
                <a:avLst/>
              </a:pr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B13D7ADB-A501-2658-ACD0-6D5D974D1274}"/>
                  </a:ext>
                </a:extLst>
              </p:cNvPr>
              <p:cNvSpPr/>
              <p:nvPr/>
            </p:nvSpPr>
            <p:spPr>
              <a:xfrm>
                <a:off x="8137034" y="2220342"/>
                <a:ext cx="2249026" cy="290352"/>
              </a:xfrm>
              <a:prstGeom prst="rect">
                <a:avLst/>
              </a:pr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 name="Sous-titre 103">
              <a:extLst>
                <a:ext uri="{FF2B5EF4-FFF2-40B4-BE49-F238E27FC236}">
                  <a16:creationId xmlns:a16="http://schemas.microsoft.com/office/drawing/2014/main" id="{8D3DE95C-D7AE-3ECA-F070-6FF07574DDAF}"/>
                </a:ext>
              </a:extLst>
            </p:cNvPr>
            <p:cNvSpPr txBox="1">
              <a:spLocks/>
            </p:cNvSpPr>
            <p:nvPr/>
          </p:nvSpPr>
          <p:spPr>
            <a:xfrm>
              <a:off x="8088467" y="2158169"/>
              <a:ext cx="3067050" cy="7990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b="1" dirty="0">
                  <a:solidFill>
                    <a:schemeClr val="bg1"/>
                  </a:solidFill>
                  <a:latin typeface="+mj-lt"/>
                </a:rPr>
                <a:t>PALMARES GREAT PLACE TO WORK</a:t>
              </a:r>
            </a:p>
          </p:txBody>
        </p:sp>
      </p:grpSp>
      <p:sp>
        <p:nvSpPr>
          <p:cNvPr id="5" name="Sous-titre 103">
            <a:extLst>
              <a:ext uri="{FF2B5EF4-FFF2-40B4-BE49-F238E27FC236}">
                <a16:creationId xmlns:a16="http://schemas.microsoft.com/office/drawing/2014/main" id="{E3BC43CE-D509-7E9B-3788-44B8E3784DE5}"/>
              </a:ext>
            </a:extLst>
          </p:cNvPr>
          <p:cNvSpPr txBox="1">
            <a:spLocks/>
          </p:cNvSpPr>
          <p:nvPr/>
        </p:nvSpPr>
        <p:spPr>
          <a:xfrm>
            <a:off x="8088467" y="3219440"/>
            <a:ext cx="3067050" cy="17414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b="1" dirty="0">
                <a:latin typeface="+mj-lt"/>
              </a:rPr>
              <a:t>Être certifié </a:t>
            </a:r>
            <a:r>
              <a:rPr lang="fr-FR" sz="1800" dirty="0">
                <a:latin typeface="+mj-lt"/>
              </a:rPr>
              <a:t>Great Place To Work</a:t>
            </a:r>
          </a:p>
          <a:p>
            <a:pPr algn="l"/>
            <a:r>
              <a:rPr lang="fr-FR" sz="1800" dirty="0">
                <a:latin typeface="+mj-lt"/>
              </a:rPr>
              <a:t>Compléter un dossier sur les </a:t>
            </a:r>
            <a:r>
              <a:rPr lang="fr-FR" sz="1800" b="1" dirty="0">
                <a:latin typeface="+mj-lt"/>
              </a:rPr>
              <a:t>pratiques managériales </a:t>
            </a:r>
            <a:r>
              <a:rPr lang="fr-FR" sz="1800" dirty="0">
                <a:latin typeface="+mj-lt"/>
              </a:rPr>
              <a:t>(Culture Audit</a:t>
            </a:r>
            <a:r>
              <a:rPr lang="fr-FR" sz="1400" b="0" i="0" dirty="0">
                <a:solidFill>
                  <a:srgbClr val="292B30"/>
                </a:solidFill>
                <a:effectLst/>
                <a:latin typeface="Gilroy-Regular" panose="00000500000000000000" pitchFamily="2" charset="0"/>
              </a:rPr>
              <a:t>©)</a:t>
            </a:r>
            <a:endParaRPr lang="fr-FR" sz="1800" dirty="0">
              <a:latin typeface="+mj-lt"/>
            </a:endParaRPr>
          </a:p>
        </p:txBody>
      </p:sp>
      <p:sp>
        <p:nvSpPr>
          <p:cNvPr id="7" name="Полилиния 64">
            <a:extLst>
              <a:ext uri="{FF2B5EF4-FFF2-40B4-BE49-F238E27FC236}">
                <a16:creationId xmlns:a16="http://schemas.microsoft.com/office/drawing/2014/main" id="{A7955EBB-AC20-B9D6-4D03-9DCF75F9A360}"/>
              </a:ext>
            </a:extLst>
          </p:cNvPr>
          <p:cNvSpPr/>
          <p:nvPr/>
        </p:nvSpPr>
        <p:spPr>
          <a:xfrm>
            <a:off x="6329631" y="3530176"/>
            <a:ext cx="1126008" cy="269290"/>
          </a:xfrm>
          <a:custGeom>
            <a:avLst/>
            <a:gdLst>
              <a:gd name="connsiteX0" fmla="*/ 6708780 w 8550151"/>
              <a:gd name="connsiteY0" fmla="*/ 794 h 3179822"/>
              <a:gd name="connsiteX1" fmla="*/ 6751627 w 8550151"/>
              <a:gd name="connsiteY1" fmla="*/ 1518 h 3179822"/>
              <a:gd name="connsiteX2" fmla="*/ 6860939 w 8550151"/>
              <a:gd name="connsiteY2" fmla="*/ 50738 h 3179822"/>
              <a:gd name="connsiteX3" fmla="*/ 8477092 w 8550151"/>
              <a:gd name="connsiteY3" fmla="*/ 1431118 h 3179822"/>
              <a:gd name="connsiteX4" fmla="*/ 8477092 w 8550151"/>
              <a:gd name="connsiteY4" fmla="*/ 1745243 h 3179822"/>
              <a:gd name="connsiteX5" fmla="*/ 6860939 w 8550151"/>
              <a:gd name="connsiteY5" fmla="*/ 3130049 h 3179822"/>
              <a:gd name="connsiteX6" fmla="*/ 6519997 w 8550151"/>
              <a:gd name="connsiteY6" fmla="*/ 2970774 h 3179822"/>
              <a:gd name="connsiteX7" fmla="*/ 6519997 w 8550151"/>
              <a:gd name="connsiteY7" fmla="*/ 2492949 h 3179822"/>
              <a:gd name="connsiteX8" fmla="*/ 6311890 w 8550151"/>
              <a:gd name="connsiteY8" fmla="*/ 2285007 h 3179822"/>
              <a:gd name="connsiteX9" fmla="*/ 4110433 w 8550151"/>
              <a:gd name="connsiteY9" fmla="*/ 2285007 h 3179822"/>
              <a:gd name="connsiteX10" fmla="*/ 4056245 w 8550151"/>
              <a:gd name="connsiteY10" fmla="*/ 2285007 h 3179822"/>
              <a:gd name="connsiteX11" fmla="*/ 4050399 w 8550151"/>
              <a:gd name="connsiteY11" fmla="*/ 2285007 h 3179822"/>
              <a:gd name="connsiteX12" fmla="*/ 4036512 w 8550151"/>
              <a:gd name="connsiteY12" fmla="*/ 2285007 h 3179822"/>
              <a:gd name="connsiteX13" fmla="*/ 4009471 w 8550151"/>
              <a:gd name="connsiteY13" fmla="*/ 2285007 h 3179822"/>
              <a:gd name="connsiteX14" fmla="*/ 3964889 w 8550151"/>
              <a:gd name="connsiteY14" fmla="*/ 2285007 h 3179822"/>
              <a:gd name="connsiteX15" fmla="*/ 3898382 w 8550151"/>
              <a:gd name="connsiteY15" fmla="*/ 2285007 h 3179822"/>
              <a:gd name="connsiteX16" fmla="*/ 3874753 w 8550151"/>
              <a:gd name="connsiteY16" fmla="*/ 2285007 h 3179822"/>
              <a:gd name="connsiteX17" fmla="*/ 3805565 w 8550151"/>
              <a:gd name="connsiteY17" fmla="*/ 2285007 h 3179822"/>
              <a:gd name="connsiteX18" fmla="*/ 3682051 w 8550151"/>
              <a:gd name="connsiteY18" fmla="*/ 2285007 h 3179822"/>
              <a:gd name="connsiteX19" fmla="*/ 3622825 w 8550151"/>
              <a:gd name="connsiteY19" fmla="*/ 2285007 h 3179822"/>
              <a:gd name="connsiteX20" fmla="*/ 3523458 w 8550151"/>
              <a:gd name="connsiteY20" fmla="*/ 2285007 h 3179822"/>
              <a:gd name="connsiteX21" fmla="*/ 3354109 w 8550151"/>
              <a:gd name="connsiteY21" fmla="*/ 2285007 h 3179822"/>
              <a:gd name="connsiteX22" fmla="*/ 3325399 w 8550151"/>
              <a:gd name="connsiteY22" fmla="*/ 2285007 h 3179822"/>
              <a:gd name="connsiteX23" fmla="*/ 1062698 w 8550151"/>
              <a:gd name="connsiteY23" fmla="*/ 2285007 h 3179822"/>
              <a:gd name="connsiteX24" fmla="*/ 892476 w 8550151"/>
              <a:gd name="connsiteY24" fmla="*/ 2285007 h 3179822"/>
              <a:gd name="connsiteX25" fmla="*/ 892476 w 8550151"/>
              <a:gd name="connsiteY25" fmla="*/ 2284044 h 3179822"/>
              <a:gd name="connsiteX26" fmla="*/ 856613 w 8550151"/>
              <a:gd name="connsiteY26" fmla="*/ 2284044 h 3179822"/>
              <a:gd name="connsiteX27" fmla="*/ 447072 w 8550151"/>
              <a:gd name="connsiteY27" fmla="*/ 2284044 h 3179822"/>
              <a:gd name="connsiteX28" fmla="*/ 273001 w 8550151"/>
              <a:gd name="connsiteY28" fmla="*/ 2284044 h 3179822"/>
              <a:gd name="connsiteX29" fmla="*/ 182736 w 8550151"/>
              <a:gd name="connsiteY29" fmla="*/ 2284044 h 3179822"/>
              <a:gd name="connsiteX30" fmla="*/ 172799 w 8550151"/>
              <a:gd name="connsiteY30" fmla="*/ 2284044 h 3179822"/>
              <a:gd name="connsiteX31" fmla="*/ 117024 w 8550151"/>
              <a:gd name="connsiteY31" fmla="*/ 2284044 h 3179822"/>
              <a:gd name="connsiteX32" fmla="*/ 25315 w 8550151"/>
              <a:gd name="connsiteY32" fmla="*/ 2284044 h 3179822"/>
              <a:gd name="connsiteX33" fmla="*/ 0 w 8550151"/>
              <a:gd name="connsiteY33" fmla="*/ 2284044 h 3179822"/>
              <a:gd name="connsiteX34" fmla="*/ 0 w 8550151"/>
              <a:gd name="connsiteY34" fmla="*/ 894815 h 3179822"/>
              <a:gd name="connsiteX35" fmla="*/ 4284 w 8550151"/>
              <a:gd name="connsiteY35" fmla="*/ 894815 h 3179822"/>
              <a:gd name="connsiteX36" fmla="*/ 103651 w 8550151"/>
              <a:gd name="connsiteY36" fmla="*/ 894815 h 3179822"/>
              <a:gd name="connsiteX37" fmla="*/ 273001 w 8550151"/>
              <a:gd name="connsiteY37" fmla="*/ 894815 h 3179822"/>
              <a:gd name="connsiteX38" fmla="*/ 301711 w 8550151"/>
              <a:gd name="connsiteY38" fmla="*/ 894815 h 3179822"/>
              <a:gd name="connsiteX39" fmla="*/ 2564411 w 8550151"/>
              <a:gd name="connsiteY39" fmla="*/ 894815 h 3179822"/>
              <a:gd name="connsiteX40" fmla="*/ 2734633 w 8550151"/>
              <a:gd name="connsiteY40" fmla="*/ 894815 h 3179822"/>
              <a:gd name="connsiteX41" fmla="*/ 2734633 w 8550151"/>
              <a:gd name="connsiteY41" fmla="*/ 895778 h 3179822"/>
              <a:gd name="connsiteX42" fmla="*/ 2770496 w 8550151"/>
              <a:gd name="connsiteY42" fmla="*/ 895778 h 3179822"/>
              <a:gd name="connsiteX43" fmla="*/ 3180037 w 8550151"/>
              <a:gd name="connsiteY43" fmla="*/ 895778 h 3179822"/>
              <a:gd name="connsiteX44" fmla="*/ 3354109 w 8550151"/>
              <a:gd name="connsiteY44" fmla="*/ 895778 h 3179822"/>
              <a:gd name="connsiteX45" fmla="*/ 3444373 w 8550151"/>
              <a:gd name="connsiteY45" fmla="*/ 895778 h 3179822"/>
              <a:gd name="connsiteX46" fmla="*/ 3454310 w 8550151"/>
              <a:gd name="connsiteY46" fmla="*/ 895778 h 3179822"/>
              <a:gd name="connsiteX47" fmla="*/ 3510085 w 8550151"/>
              <a:gd name="connsiteY47" fmla="*/ 895778 h 3179822"/>
              <a:gd name="connsiteX48" fmla="*/ 3723832 w 8550151"/>
              <a:gd name="connsiteY48" fmla="*/ 895778 h 3179822"/>
              <a:gd name="connsiteX49" fmla="*/ 3746197 w 8550151"/>
              <a:gd name="connsiteY49" fmla="*/ 895778 h 3179822"/>
              <a:gd name="connsiteX50" fmla="*/ 3880530 w 8550151"/>
              <a:gd name="connsiteY50" fmla="*/ 895779 h 3179822"/>
              <a:gd name="connsiteX51" fmla="*/ 4056245 w 8550151"/>
              <a:gd name="connsiteY51" fmla="*/ 895779 h 3179822"/>
              <a:gd name="connsiteX52" fmla="*/ 4076223 w 8550151"/>
              <a:gd name="connsiteY52" fmla="*/ 895779 h 3179822"/>
              <a:gd name="connsiteX53" fmla="*/ 6311890 w 8550151"/>
              <a:gd name="connsiteY53" fmla="*/ 895779 h 3179822"/>
              <a:gd name="connsiteX54" fmla="*/ 6519997 w 8550151"/>
              <a:gd name="connsiteY54" fmla="*/ 687837 h 3179822"/>
              <a:gd name="connsiteX55" fmla="*/ 6519997 w 8550151"/>
              <a:gd name="connsiteY55" fmla="*/ 205588 h 3179822"/>
              <a:gd name="connsiteX56" fmla="*/ 6708780 w 8550151"/>
              <a:gd name="connsiteY56" fmla="*/ 794 h 317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550151" h="3179822">
                <a:moveTo>
                  <a:pt x="6708780" y="794"/>
                </a:moveTo>
                <a:cubicBezTo>
                  <a:pt x="6722946" y="-452"/>
                  <a:pt x="6737306" y="-245"/>
                  <a:pt x="6751627" y="1518"/>
                </a:cubicBezTo>
                <a:cubicBezTo>
                  <a:pt x="6789817" y="6219"/>
                  <a:pt x="6827731" y="21980"/>
                  <a:pt x="6860939" y="50738"/>
                </a:cubicBezTo>
                <a:cubicBezTo>
                  <a:pt x="6860939" y="50738"/>
                  <a:pt x="6860939" y="50738"/>
                  <a:pt x="8477092" y="1431118"/>
                </a:cubicBezTo>
                <a:cubicBezTo>
                  <a:pt x="8574504" y="1515180"/>
                  <a:pt x="8574504" y="1665606"/>
                  <a:pt x="8477092" y="1745243"/>
                </a:cubicBezTo>
                <a:cubicBezTo>
                  <a:pt x="8477092" y="1745243"/>
                  <a:pt x="8477092" y="1745243"/>
                  <a:pt x="6860939" y="3130049"/>
                </a:cubicBezTo>
                <a:cubicBezTo>
                  <a:pt x="6728104" y="3245080"/>
                  <a:pt x="6519997" y="3147745"/>
                  <a:pt x="6519997" y="2970774"/>
                </a:cubicBezTo>
                <a:cubicBezTo>
                  <a:pt x="6519997" y="2970774"/>
                  <a:pt x="6519997" y="2970774"/>
                  <a:pt x="6519997" y="2492949"/>
                </a:cubicBezTo>
                <a:cubicBezTo>
                  <a:pt x="6519997" y="2377918"/>
                  <a:pt x="6427013" y="2285007"/>
                  <a:pt x="6311890" y="2285007"/>
                </a:cubicBezTo>
                <a:cubicBezTo>
                  <a:pt x="6311890" y="2285007"/>
                  <a:pt x="6311890" y="2285007"/>
                  <a:pt x="4110433" y="2285007"/>
                </a:cubicBezTo>
                <a:lnTo>
                  <a:pt x="4056245" y="2285007"/>
                </a:lnTo>
                <a:lnTo>
                  <a:pt x="4050399" y="2285007"/>
                </a:lnTo>
                <a:lnTo>
                  <a:pt x="4036512" y="2285007"/>
                </a:lnTo>
                <a:lnTo>
                  <a:pt x="4009471" y="2285007"/>
                </a:lnTo>
                <a:lnTo>
                  <a:pt x="3964889" y="2285007"/>
                </a:lnTo>
                <a:lnTo>
                  <a:pt x="3898382" y="2285007"/>
                </a:lnTo>
                <a:lnTo>
                  <a:pt x="3874753" y="2285007"/>
                </a:lnTo>
                <a:lnTo>
                  <a:pt x="3805565" y="2285007"/>
                </a:lnTo>
                <a:lnTo>
                  <a:pt x="3682051" y="2285007"/>
                </a:lnTo>
                <a:lnTo>
                  <a:pt x="3622825" y="2285007"/>
                </a:lnTo>
                <a:lnTo>
                  <a:pt x="3523458" y="2285007"/>
                </a:lnTo>
                <a:lnTo>
                  <a:pt x="3354109" y="2285007"/>
                </a:lnTo>
                <a:lnTo>
                  <a:pt x="3325399" y="2285007"/>
                </a:lnTo>
                <a:cubicBezTo>
                  <a:pt x="2886891" y="2285007"/>
                  <a:pt x="2185278" y="2285007"/>
                  <a:pt x="1062698" y="2285007"/>
                </a:cubicBezTo>
                <a:lnTo>
                  <a:pt x="892476" y="2285007"/>
                </a:lnTo>
                <a:lnTo>
                  <a:pt x="892476" y="2284044"/>
                </a:lnTo>
                <a:lnTo>
                  <a:pt x="856613" y="2284044"/>
                </a:lnTo>
                <a:cubicBezTo>
                  <a:pt x="727348" y="2284044"/>
                  <a:pt x="590965" y="2284044"/>
                  <a:pt x="447072" y="2284044"/>
                </a:cubicBezTo>
                <a:lnTo>
                  <a:pt x="273001" y="2284044"/>
                </a:lnTo>
                <a:cubicBezTo>
                  <a:pt x="273001" y="2284044"/>
                  <a:pt x="273001" y="2284044"/>
                  <a:pt x="182736" y="2284044"/>
                </a:cubicBezTo>
                <a:lnTo>
                  <a:pt x="172799" y="2284044"/>
                </a:lnTo>
                <a:lnTo>
                  <a:pt x="117024" y="2284044"/>
                </a:lnTo>
                <a:cubicBezTo>
                  <a:pt x="91028" y="2284044"/>
                  <a:pt x="60699" y="2284044"/>
                  <a:pt x="25315" y="2284044"/>
                </a:cubicBezTo>
                <a:lnTo>
                  <a:pt x="0" y="2284044"/>
                </a:lnTo>
                <a:lnTo>
                  <a:pt x="0" y="894815"/>
                </a:lnTo>
                <a:lnTo>
                  <a:pt x="4284" y="894815"/>
                </a:lnTo>
                <a:lnTo>
                  <a:pt x="103651" y="894815"/>
                </a:lnTo>
                <a:lnTo>
                  <a:pt x="273001" y="894815"/>
                </a:lnTo>
                <a:lnTo>
                  <a:pt x="301711" y="894815"/>
                </a:lnTo>
                <a:cubicBezTo>
                  <a:pt x="740218" y="894815"/>
                  <a:pt x="1441831" y="894815"/>
                  <a:pt x="2564411" y="894815"/>
                </a:cubicBezTo>
                <a:lnTo>
                  <a:pt x="2734633" y="894815"/>
                </a:lnTo>
                <a:lnTo>
                  <a:pt x="2734633" y="895778"/>
                </a:lnTo>
                <a:lnTo>
                  <a:pt x="2770496" y="895778"/>
                </a:lnTo>
                <a:cubicBezTo>
                  <a:pt x="2899761" y="895778"/>
                  <a:pt x="3036144" y="895778"/>
                  <a:pt x="3180037" y="895778"/>
                </a:cubicBezTo>
                <a:lnTo>
                  <a:pt x="3354109" y="895778"/>
                </a:lnTo>
                <a:cubicBezTo>
                  <a:pt x="3354109" y="895778"/>
                  <a:pt x="3354109" y="895778"/>
                  <a:pt x="3444373" y="895778"/>
                </a:cubicBezTo>
                <a:lnTo>
                  <a:pt x="3454310" y="895778"/>
                </a:lnTo>
                <a:lnTo>
                  <a:pt x="3510085" y="895778"/>
                </a:lnTo>
                <a:cubicBezTo>
                  <a:pt x="3562077" y="895778"/>
                  <a:pt x="3631401" y="895778"/>
                  <a:pt x="3723832" y="895778"/>
                </a:cubicBezTo>
                <a:lnTo>
                  <a:pt x="3746197" y="895778"/>
                </a:lnTo>
                <a:lnTo>
                  <a:pt x="3880530" y="895779"/>
                </a:lnTo>
                <a:lnTo>
                  <a:pt x="4056245" y="895779"/>
                </a:lnTo>
                <a:lnTo>
                  <a:pt x="4076223" y="895779"/>
                </a:lnTo>
                <a:cubicBezTo>
                  <a:pt x="4509492" y="895779"/>
                  <a:pt x="5202722" y="895779"/>
                  <a:pt x="6311890" y="895779"/>
                </a:cubicBezTo>
                <a:cubicBezTo>
                  <a:pt x="6427013" y="895779"/>
                  <a:pt x="6519997" y="802869"/>
                  <a:pt x="6519997" y="687837"/>
                </a:cubicBezTo>
                <a:cubicBezTo>
                  <a:pt x="6519997" y="687837"/>
                  <a:pt x="6519997" y="687837"/>
                  <a:pt x="6519997" y="205588"/>
                </a:cubicBezTo>
                <a:cubicBezTo>
                  <a:pt x="6519997" y="89451"/>
                  <a:pt x="6609622" y="9515"/>
                  <a:pt x="6708780" y="794"/>
                </a:cubicBezTo>
                <a:close/>
              </a:path>
            </a:pathLst>
          </a:cu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6" name="Groupe 15">
            <a:extLst>
              <a:ext uri="{FF2B5EF4-FFF2-40B4-BE49-F238E27FC236}">
                <a16:creationId xmlns:a16="http://schemas.microsoft.com/office/drawing/2014/main" id="{5004B092-9E92-20BC-3767-39370F817A18}"/>
              </a:ext>
            </a:extLst>
          </p:cNvPr>
          <p:cNvGrpSpPr/>
          <p:nvPr/>
        </p:nvGrpSpPr>
        <p:grpSpPr>
          <a:xfrm>
            <a:off x="3184145" y="2213501"/>
            <a:ext cx="2721356" cy="615424"/>
            <a:chOff x="3184145" y="2213501"/>
            <a:chExt cx="2721356" cy="615424"/>
          </a:xfrm>
        </p:grpSpPr>
        <p:sp>
          <p:nvSpPr>
            <p:cNvPr id="10" name="Rectangle 9">
              <a:extLst>
                <a:ext uri="{FF2B5EF4-FFF2-40B4-BE49-F238E27FC236}">
                  <a16:creationId xmlns:a16="http://schemas.microsoft.com/office/drawing/2014/main" id="{95A78136-EAC8-FAA8-128E-C34E5F1DED22}"/>
                </a:ext>
              </a:extLst>
            </p:cNvPr>
            <p:cNvSpPr/>
            <p:nvPr/>
          </p:nvSpPr>
          <p:spPr>
            <a:xfrm>
              <a:off x="3184145" y="2538573"/>
              <a:ext cx="2097468" cy="290352"/>
            </a:xfrm>
            <a:prstGeom prst="rect">
              <a:avLst/>
            </a:pr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9CCD7DDB-862F-5DD5-6B40-84D7404007C2}"/>
                </a:ext>
              </a:extLst>
            </p:cNvPr>
            <p:cNvSpPr/>
            <p:nvPr/>
          </p:nvSpPr>
          <p:spPr>
            <a:xfrm>
              <a:off x="3189457" y="2213501"/>
              <a:ext cx="2716044" cy="290352"/>
            </a:xfrm>
            <a:prstGeom prst="rect">
              <a:avLst/>
            </a:prstGeom>
            <a:solidFill>
              <a:srgbClr val="EF86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04" name="Sous-titre 103">
            <a:extLst>
              <a:ext uri="{FF2B5EF4-FFF2-40B4-BE49-F238E27FC236}">
                <a16:creationId xmlns:a16="http://schemas.microsoft.com/office/drawing/2014/main" id="{58A7D826-19BB-9101-2C97-FB8B9A2FFEC1}"/>
              </a:ext>
            </a:extLst>
          </p:cNvPr>
          <p:cNvSpPr>
            <a:spLocks noGrp="1"/>
          </p:cNvSpPr>
          <p:nvPr>
            <p:ph type="subTitle" idx="1"/>
          </p:nvPr>
        </p:nvSpPr>
        <p:spPr>
          <a:xfrm>
            <a:off x="3104594" y="2158169"/>
            <a:ext cx="3402113" cy="799011"/>
          </a:xfrm>
        </p:spPr>
        <p:txBody>
          <a:bodyPr/>
          <a:lstStyle/>
          <a:p>
            <a:pPr algn="l"/>
            <a:r>
              <a:rPr lang="fr-FR" b="1" dirty="0">
                <a:solidFill>
                  <a:schemeClr val="bg1"/>
                </a:solidFill>
                <a:latin typeface="+mj-lt"/>
              </a:rPr>
              <a:t>CERTIFICATION GREAT PLACE TO WORK</a:t>
            </a:r>
          </a:p>
        </p:txBody>
      </p:sp>
    </p:spTree>
    <p:extLst>
      <p:ext uri="{BB962C8B-B14F-4D97-AF65-F5344CB8AC3E}">
        <p14:creationId xmlns:p14="http://schemas.microsoft.com/office/powerpoint/2010/main" val="142508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04">
                                            <p:txEl>
                                              <p:pRg st="0" end="0"/>
                                            </p:txEl>
                                          </p:spTgt>
                                        </p:tgtEl>
                                        <p:attrNameLst>
                                          <p:attrName>style.visibility</p:attrName>
                                        </p:attrNameLst>
                                      </p:cBhvr>
                                      <p:to>
                                        <p:strVal val="visible"/>
                                      </p:to>
                                    </p:set>
                                    <p:anim calcmode="lin" valueType="num">
                                      <p:cBhvr>
                                        <p:cTn id="19" dur="500" fill="hold"/>
                                        <p:tgtEl>
                                          <p:spTgt spid="104">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04">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104">
                                            <p:txEl>
                                              <p:pRg st="0" end="0"/>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par>
                          <p:cTn id="32" fill="hold">
                            <p:stCondLst>
                              <p:cond delay="1000"/>
                            </p:stCondLst>
                            <p:childTnLst>
                              <p:par>
                                <p:cTn id="33" presetID="53" presetClass="entr" presetSubtype="16"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Effect transition="in" filter="fad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animBg="1"/>
      <p:bldP spid="10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a:extLst>
              <a:ext uri="{FF2B5EF4-FFF2-40B4-BE49-F238E27FC236}">
                <a16:creationId xmlns:a16="http://schemas.microsoft.com/office/drawing/2014/main" id="{9E2B81F6-7A16-C9C2-5734-0354A688CD70}"/>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GREAT PLACE TO WORK - </a:t>
            </a:r>
            <a:r>
              <a:rPr kumimoji="0" lang="fr-FR" sz="2800" b="0" i="1" u="none" strike="noStrike" kern="1200" cap="all" spc="0" normalizeH="0" baseline="0" noProof="0" dirty="0">
                <a:ln>
                  <a:noFill/>
                </a:ln>
                <a:solidFill>
                  <a:srgbClr val="313E48"/>
                </a:solidFill>
                <a:effectLst/>
                <a:uLnTx/>
                <a:uFillTx/>
                <a:latin typeface="Calibri" panose="020F0502020204030204"/>
                <a:ea typeface="+mn-ea"/>
                <a:cs typeface="+mn-cs"/>
              </a:rPr>
              <a:t>COMMENT ÇA SE PASSE ?</a:t>
            </a:r>
          </a:p>
        </p:txBody>
      </p:sp>
      <p:cxnSp>
        <p:nvCxnSpPr>
          <p:cNvPr id="8" name="Connecteur droit 7">
            <a:extLst>
              <a:ext uri="{FF2B5EF4-FFF2-40B4-BE49-F238E27FC236}">
                <a16:creationId xmlns:a16="http://schemas.microsoft.com/office/drawing/2014/main" id="{B40BA46F-496E-3CD0-E6D5-0CB90796078E}"/>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
        <p:nvSpPr>
          <p:cNvPr id="2" name="Graphique 28">
            <a:extLst>
              <a:ext uri="{FF2B5EF4-FFF2-40B4-BE49-F238E27FC236}">
                <a16:creationId xmlns:a16="http://schemas.microsoft.com/office/drawing/2014/main" id="{70CFD011-142F-3377-F925-105266457FA6}"/>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endParaRPr lang="fr-FR"/>
          </a:p>
        </p:txBody>
      </p:sp>
      <p:grpSp>
        <p:nvGrpSpPr>
          <p:cNvPr id="3" name="Graphique 15">
            <a:extLst>
              <a:ext uri="{FF2B5EF4-FFF2-40B4-BE49-F238E27FC236}">
                <a16:creationId xmlns:a16="http://schemas.microsoft.com/office/drawing/2014/main" id="{4A9F4A5C-CA9E-4EFC-51AE-F7B6AE9AA6EF}"/>
              </a:ext>
            </a:extLst>
          </p:cNvPr>
          <p:cNvGrpSpPr/>
          <p:nvPr/>
        </p:nvGrpSpPr>
        <p:grpSpPr>
          <a:xfrm>
            <a:off x="11339587" y="6000596"/>
            <a:ext cx="700013" cy="700013"/>
            <a:chOff x="3395662" y="728662"/>
            <a:chExt cx="5400675" cy="5400675"/>
          </a:xfrm>
        </p:grpSpPr>
        <p:sp>
          <p:nvSpPr>
            <p:cNvPr id="4" name="Forme libre : forme 3">
              <a:extLst>
                <a:ext uri="{FF2B5EF4-FFF2-40B4-BE49-F238E27FC236}">
                  <a16:creationId xmlns:a16="http://schemas.microsoft.com/office/drawing/2014/main" id="{6C5F5D19-1816-CE9A-C895-6BF338E33340}"/>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endParaRPr lang="fr-FR"/>
            </a:p>
          </p:txBody>
        </p:sp>
        <p:sp>
          <p:nvSpPr>
            <p:cNvPr id="5" name="Forme libre : forme 4">
              <a:extLst>
                <a:ext uri="{FF2B5EF4-FFF2-40B4-BE49-F238E27FC236}">
                  <a16:creationId xmlns:a16="http://schemas.microsoft.com/office/drawing/2014/main" id="{2A77B865-4455-9C93-FF39-46A28267D012}"/>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6" name="Forme libre : forme 5">
              <a:extLst>
                <a:ext uri="{FF2B5EF4-FFF2-40B4-BE49-F238E27FC236}">
                  <a16:creationId xmlns:a16="http://schemas.microsoft.com/office/drawing/2014/main" id="{9E24C4B9-F8CF-1D95-8D8A-0AF8F6102FA6}"/>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9" name="Forme libre : forme 8">
              <a:extLst>
                <a:ext uri="{FF2B5EF4-FFF2-40B4-BE49-F238E27FC236}">
                  <a16:creationId xmlns:a16="http://schemas.microsoft.com/office/drawing/2014/main" id="{FC2EF8E8-ACD8-1CCB-BCB6-A10A714D398F}"/>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11" name="Forme libre : forme 10">
              <a:extLst>
                <a:ext uri="{FF2B5EF4-FFF2-40B4-BE49-F238E27FC236}">
                  <a16:creationId xmlns:a16="http://schemas.microsoft.com/office/drawing/2014/main" id="{DAF56281-7609-787C-FE43-E3422B9915D1}"/>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endParaRPr lang="fr-FR"/>
            </a:p>
          </p:txBody>
        </p:sp>
        <p:sp>
          <p:nvSpPr>
            <p:cNvPr id="13" name="Forme libre : forme 12">
              <a:extLst>
                <a:ext uri="{FF2B5EF4-FFF2-40B4-BE49-F238E27FC236}">
                  <a16:creationId xmlns:a16="http://schemas.microsoft.com/office/drawing/2014/main" id="{93EE8487-325C-5F87-FF85-BC83797C4013}"/>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14" name="Forme libre : forme 13">
              <a:extLst>
                <a:ext uri="{FF2B5EF4-FFF2-40B4-BE49-F238E27FC236}">
                  <a16:creationId xmlns:a16="http://schemas.microsoft.com/office/drawing/2014/main" id="{4502DD13-DD84-8131-011A-453D719EE4C7}"/>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15" name="Forme libre : forme 14">
              <a:extLst>
                <a:ext uri="{FF2B5EF4-FFF2-40B4-BE49-F238E27FC236}">
                  <a16:creationId xmlns:a16="http://schemas.microsoft.com/office/drawing/2014/main" id="{BC0FAA63-3423-15F4-0E33-24FD211442CE}"/>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16" name="Forme libre : forme 15">
              <a:extLst>
                <a:ext uri="{FF2B5EF4-FFF2-40B4-BE49-F238E27FC236}">
                  <a16:creationId xmlns:a16="http://schemas.microsoft.com/office/drawing/2014/main" id="{52791B11-A434-3714-3F6B-5229F7116CEC}"/>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17" name="Forme libre : forme 16">
              <a:extLst>
                <a:ext uri="{FF2B5EF4-FFF2-40B4-BE49-F238E27FC236}">
                  <a16:creationId xmlns:a16="http://schemas.microsoft.com/office/drawing/2014/main" id="{BBA44D44-A8FD-87E9-D695-FE756A918001}"/>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18" name="Forme libre : forme 17">
              <a:extLst>
                <a:ext uri="{FF2B5EF4-FFF2-40B4-BE49-F238E27FC236}">
                  <a16:creationId xmlns:a16="http://schemas.microsoft.com/office/drawing/2014/main" id="{4D6F5CC7-AA4E-A6B2-D01C-FE7A5CF025A4}"/>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19" name="Forme libre : forme 18">
              <a:extLst>
                <a:ext uri="{FF2B5EF4-FFF2-40B4-BE49-F238E27FC236}">
                  <a16:creationId xmlns:a16="http://schemas.microsoft.com/office/drawing/2014/main" id="{F576CD3D-0A80-2F0F-73EB-7AAA8CDDC45E}"/>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endParaRPr lang="fr-FR"/>
            </a:p>
          </p:txBody>
        </p:sp>
        <p:sp>
          <p:nvSpPr>
            <p:cNvPr id="20" name="Forme libre : forme 19">
              <a:extLst>
                <a:ext uri="{FF2B5EF4-FFF2-40B4-BE49-F238E27FC236}">
                  <a16:creationId xmlns:a16="http://schemas.microsoft.com/office/drawing/2014/main" id="{D5DE6B5E-D439-5228-B7AE-AD261A1106EE}"/>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21" name="Forme libre : forme 20">
              <a:extLst>
                <a:ext uri="{FF2B5EF4-FFF2-40B4-BE49-F238E27FC236}">
                  <a16:creationId xmlns:a16="http://schemas.microsoft.com/office/drawing/2014/main" id="{19B5D1FC-3018-9EFC-F2B3-15E463B738E5}"/>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22" name="Forme libre : forme 21">
              <a:extLst>
                <a:ext uri="{FF2B5EF4-FFF2-40B4-BE49-F238E27FC236}">
                  <a16:creationId xmlns:a16="http://schemas.microsoft.com/office/drawing/2014/main" id="{8E9D0F04-A9DE-87F6-2173-1E8B63FEEE92}"/>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23" name="Forme libre : forme 22">
              <a:extLst>
                <a:ext uri="{FF2B5EF4-FFF2-40B4-BE49-F238E27FC236}">
                  <a16:creationId xmlns:a16="http://schemas.microsoft.com/office/drawing/2014/main" id="{BD1AE67C-93CA-77FD-CF34-1D08458D9EE5}"/>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endParaRPr lang="fr-FR"/>
            </a:p>
          </p:txBody>
        </p:sp>
        <p:sp>
          <p:nvSpPr>
            <p:cNvPr id="24" name="Forme libre : forme 23">
              <a:extLst>
                <a:ext uri="{FF2B5EF4-FFF2-40B4-BE49-F238E27FC236}">
                  <a16:creationId xmlns:a16="http://schemas.microsoft.com/office/drawing/2014/main" id="{6D1F4732-28DB-0D18-CAE3-EC35239085AA}"/>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25" name="Forme libre : forme 24">
              <a:extLst>
                <a:ext uri="{FF2B5EF4-FFF2-40B4-BE49-F238E27FC236}">
                  <a16:creationId xmlns:a16="http://schemas.microsoft.com/office/drawing/2014/main" id="{2E862E5B-28BC-683D-8650-7C1E9EAA2AC9}"/>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26" name="Forme libre : forme 25">
              <a:extLst>
                <a:ext uri="{FF2B5EF4-FFF2-40B4-BE49-F238E27FC236}">
                  <a16:creationId xmlns:a16="http://schemas.microsoft.com/office/drawing/2014/main" id="{7828F46C-C677-470A-5957-718472EB808D}"/>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27" name="Forme libre : forme 26">
              <a:extLst>
                <a:ext uri="{FF2B5EF4-FFF2-40B4-BE49-F238E27FC236}">
                  <a16:creationId xmlns:a16="http://schemas.microsoft.com/office/drawing/2014/main" id="{9043A6D4-F864-E5BA-22E9-5AF9E4967CCE}"/>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28" name="Forme libre : forme 27">
              <a:extLst>
                <a:ext uri="{FF2B5EF4-FFF2-40B4-BE49-F238E27FC236}">
                  <a16:creationId xmlns:a16="http://schemas.microsoft.com/office/drawing/2014/main" id="{939EF8A5-4FAF-C84C-B62B-6F45F3616720}"/>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endParaRPr lang="fr-FR"/>
            </a:p>
          </p:txBody>
        </p:sp>
        <p:sp>
          <p:nvSpPr>
            <p:cNvPr id="29" name="Forme libre : forme 28">
              <a:extLst>
                <a:ext uri="{FF2B5EF4-FFF2-40B4-BE49-F238E27FC236}">
                  <a16:creationId xmlns:a16="http://schemas.microsoft.com/office/drawing/2014/main" id="{DD92B8C8-EE20-9CC3-9708-8DC2B964F580}"/>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30" name="Forme libre : forme 29">
              <a:extLst>
                <a:ext uri="{FF2B5EF4-FFF2-40B4-BE49-F238E27FC236}">
                  <a16:creationId xmlns:a16="http://schemas.microsoft.com/office/drawing/2014/main" id="{9AABB36C-273D-8104-6231-35CABAC64B4C}"/>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endParaRPr lang="fr-FR"/>
            </a:p>
          </p:txBody>
        </p:sp>
        <p:sp>
          <p:nvSpPr>
            <p:cNvPr id="31" name="Forme libre : forme 30">
              <a:extLst>
                <a:ext uri="{FF2B5EF4-FFF2-40B4-BE49-F238E27FC236}">
                  <a16:creationId xmlns:a16="http://schemas.microsoft.com/office/drawing/2014/main" id="{5342D360-C42C-B7FB-1671-C7F36AB9625A}"/>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32" name="Forme libre : forme 31">
              <a:extLst>
                <a:ext uri="{FF2B5EF4-FFF2-40B4-BE49-F238E27FC236}">
                  <a16:creationId xmlns:a16="http://schemas.microsoft.com/office/drawing/2014/main" id="{0C9734B8-7656-7269-AFDE-A8527A0D0767}"/>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33" name="Forme libre : forme 32">
              <a:extLst>
                <a:ext uri="{FF2B5EF4-FFF2-40B4-BE49-F238E27FC236}">
                  <a16:creationId xmlns:a16="http://schemas.microsoft.com/office/drawing/2014/main" id="{4FAFF9AE-0227-B9F1-419D-8C58EE95077E}"/>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endParaRPr lang="fr-FR"/>
            </a:p>
          </p:txBody>
        </p:sp>
        <p:sp>
          <p:nvSpPr>
            <p:cNvPr id="34" name="Forme libre : forme 33">
              <a:extLst>
                <a:ext uri="{FF2B5EF4-FFF2-40B4-BE49-F238E27FC236}">
                  <a16:creationId xmlns:a16="http://schemas.microsoft.com/office/drawing/2014/main" id="{8C60246E-0FD3-C09B-326F-26625B330658}"/>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endParaRPr lang="fr-FR"/>
            </a:p>
          </p:txBody>
        </p:sp>
        <p:sp>
          <p:nvSpPr>
            <p:cNvPr id="35" name="Forme libre : forme 34">
              <a:extLst>
                <a:ext uri="{FF2B5EF4-FFF2-40B4-BE49-F238E27FC236}">
                  <a16:creationId xmlns:a16="http://schemas.microsoft.com/office/drawing/2014/main" id="{920FF35F-0362-7D7D-EBE7-27E3037D04F1}"/>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endParaRPr lang="fr-FR"/>
            </a:p>
          </p:txBody>
        </p:sp>
        <p:sp>
          <p:nvSpPr>
            <p:cNvPr id="36" name="Forme libre : forme 35">
              <a:extLst>
                <a:ext uri="{FF2B5EF4-FFF2-40B4-BE49-F238E27FC236}">
                  <a16:creationId xmlns:a16="http://schemas.microsoft.com/office/drawing/2014/main" id="{A60FD40C-3F31-31B8-9D80-D2284BF83B46}"/>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endParaRPr lang="fr-FR"/>
            </a:p>
          </p:txBody>
        </p:sp>
        <p:sp>
          <p:nvSpPr>
            <p:cNvPr id="37" name="Forme libre : forme 36">
              <a:extLst>
                <a:ext uri="{FF2B5EF4-FFF2-40B4-BE49-F238E27FC236}">
                  <a16:creationId xmlns:a16="http://schemas.microsoft.com/office/drawing/2014/main" id="{130EF15E-6EA5-7A74-4F27-E642B54CADBA}"/>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endParaRPr lang="fr-FR"/>
            </a:p>
          </p:txBody>
        </p:sp>
        <p:sp>
          <p:nvSpPr>
            <p:cNvPr id="38" name="Forme libre : forme 37">
              <a:extLst>
                <a:ext uri="{FF2B5EF4-FFF2-40B4-BE49-F238E27FC236}">
                  <a16:creationId xmlns:a16="http://schemas.microsoft.com/office/drawing/2014/main" id="{2EE6608A-70A9-15EC-59A5-0D92EFAE841B}"/>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endParaRPr lang="fr-FR"/>
            </a:p>
          </p:txBody>
        </p:sp>
        <p:sp>
          <p:nvSpPr>
            <p:cNvPr id="39" name="Forme libre : forme 38">
              <a:extLst>
                <a:ext uri="{FF2B5EF4-FFF2-40B4-BE49-F238E27FC236}">
                  <a16:creationId xmlns:a16="http://schemas.microsoft.com/office/drawing/2014/main" id="{D1412155-6B09-0F62-C5CE-491DEF9B0F79}"/>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endParaRPr lang="fr-FR"/>
            </a:p>
          </p:txBody>
        </p:sp>
        <p:sp>
          <p:nvSpPr>
            <p:cNvPr id="40" name="Forme libre : forme 39">
              <a:extLst>
                <a:ext uri="{FF2B5EF4-FFF2-40B4-BE49-F238E27FC236}">
                  <a16:creationId xmlns:a16="http://schemas.microsoft.com/office/drawing/2014/main" id="{AE2EA19B-4D6F-21C6-1C5B-C612AE41C415}"/>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endParaRPr lang="fr-FR"/>
            </a:p>
          </p:txBody>
        </p:sp>
        <p:sp>
          <p:nvSpPr>
            <p:cNvPr id="41" name="Forme libre : forme 40">
              <a:extLst>
                <a:ext uri="{FF2B5EF4-FFF2-40B4-BE49-F238E27FC236}">
                  <a16:creationId xmlns:a16="http://schemas.microsoft.com/office/drawing/2014/main" id="{79B878F9-826D-160E-E14D-65467127B4AD}"/>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endParaRPr lang="fr-FR"/>
            </a:p>
          </p:txBody>
        </p:sp>
      </p:grpSp>
      <p:grpSp>
        <p:nvGrpSpPr>
          <p:cNvPr id="42" name="Groupe 41">
            <a:extLst>
              <a:ext uri="{FF2B5EF4-FFF2-40B4-BE49-F238E27FC236}">
                <a16:creationId xmlns:a16="http://schemas.microsoft.com/office/drawing/2014/main" id="{B1052182-8B17-6ABC-9265-0916346775B8}"/>
              </a:ext>
            </a:extLst>
          </p:cNvPr>
          <p:cNvGrpSpPr/>
          <p:nvPr/>
        </p:nvGrpSpPr>
        <p:grpSpPr>
          <a:xfrm>
            <a:off x="1417482" y="6420357"/>
            <a:ext cx="9357035" cy="98829"/>
            <a:chOff x="1417482" y="6420357"/>
            <a:chExt cx="9357035" cy="98829"/>
          </a:xfrm>
        </p:grpSpPr>
        <p:sp>
          <p:nvSpPr>
            <p:cNvPr id="43" name="Forme libre : forme 42">
              <a:extLst>
                <a:ext uri="{FF2B5EF4-FFF2-40B4-BE49-F238E27FC236}">
                  <a16:creationId xmlns:a16="http://schemas.microsoft.com/office/drawing/2014/main" id="{9BB003E2-CF16-CE30-726F-AB07BE1B996D}"/>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a:p>
          </p:txBody>
        </p:sp>
        <p:sp>
          <p:nvSpPr>
            <p:cNvPr id="44" name="Forme libre : forme 43">
              <a:extLst>
                <a:ext uri="{FF2B5EF4-FFF2-40B4-BE49-F238E27FC236}">
                  <a16:creationId xmlns:a16="http://schemas.microsoft.com/office/drawing/2014/main" id="{22FCDE4F-9CE9-6B1F-CA62-0EFCE42C8D73}"/>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dirty="0"/>
            </a:p>
          </p:txBody>
        </p:sp>
        <p:grpSp>
          <p:nvGrpSpPr>
            <p:cNvPr id="45" name="Groupe 44">
              <a:extLst>
                <a:ext uri="{FF2B5EF4-FFF2-40B4-BE49-F238E27FC236}">
                  <a16:creationId xmlns:a16="http://schemas.microsoft.com/office/drawing/2014/main" id="{B8ADFDFF-9330-8EB2-9AEA-14221EFFA776}"/>
                </a:ext>
              </a:extLst>
            </p:cNvPr>
            <p:cNvGrpSpPr/>
            <p:nvPr/>
          </p:nvGrpSpPr>
          <p:grpSpPr bwMode="auto">
            <a:xfrm>
              <a:off x="5514426" y="6420357"/>
              <a:ext cx="1169359" cy="98829"/>
              <a:chOff x="0" y="0"/>
              <a:chExt cx="10064" cy="857"/>
            </a:xfrm>
          </p:grpSpPr>
          <p:sp>
            <p:nvSpPr>
              <p:cNvPr id="46" name="Ellipse 45">
                <a:extLst>
                  <a:ext uri="{FF2B5EF4-FFF2-40B4-BE49-F238E27FC236}">
                    <a16:creationId xmlns:a16="http://schemas.microsoft.com/office/drawing/2014/main" id="{CBCB5F55-71C9-B204-281F-D17FD8B9E528}"/>
                  </a:ext>
                </a:extLst>
              </p:cNvPr>
              <p:cNvSpPr>
                <a:spLocks noChangeArrowheads="1"/>
              </p:cNvSpPr>
              <p:nvPr/>
            </p:nvSpPr>
            <p:spPr bwMode="auto">
              <a:xfrm>
                <a:off x="0" y="0"/>
                <a:ext cx="857" cy="857"/>
              </a:xfrm>
              <a:prstGeom prst="ellipse">
                <a:avLst/>
              </a:prstGeom>
              <a:solidFill>
                <a:srgbClr val="DC584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47" name="Ellipse 46">
                <a:extLst>
                  <a:ext uri="{FF2B5EF4-FFF2-40B4-BE49-F238E27FC236}">
                    <a16:creationId xmlns:a16="http://schemas.microsoft.com/office/drawing/2014/main" id="{1F48FC80-18BD-69CB-8C37-3667DE982AC6}"/>
                  </a:ext>
                </a:extLst>
              </p:cNvPr>
              <p:cNvSpPr>
                <a:spLocks noChangeArrowheads="1"/>
              </p:cNvSpPr>
              <p:nvPr/>
            </p:nvSpPr>
            <p:spPr bwMode="auto">
              <a:xfrm>
                <a:off x="1524" y="0"/>
                <a:ext cx="857" cy="857"/>
              </a:xfrm>
              <a:prstGeom prst="ellipse">
                <a:avLst/>
              </a:prstGeom>
              <a:solidFill>
                <a:srgbClr val="B0CB4F"/>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48" name="Ellipse 47">
                <a:extLst>
                  <a:ext uri="{FF2B5EF4-FFF2-40B4-BE49-F238E27FC236}">
                    <a16:creationId xmlns:a16="http://schemas.microsoft.com/office/drawing/2014/main" id="{32912CAB-6F69-61E7-F27A-E4992671963F}"/>
                  </a:ext>
                </a:extLst>
              </p:cNvPr>
              <p:cNvSpPr>
                <a:spLocks noChangeArrowheads="1"/>
              </p:cNvSpPr>
              <p:nvPr/>
            </p:nvSpPr>
            <p:spPr bwMode="auto">
              <a:xfrm>
                <a:off x="3048" y="0"/>
                <a:ext cx="857" cy="857"/>
              </a:xfrm>
              <a:prstGeom prst="ellipse">
                <a:avLst/>
              </a:prstGeom>
              <a:solidFill>
                <a:srgbClr val="FCC119"/>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49" name="Ellipse 48">
                <a:extLst>
                  <a:ext uri="{FF2B5EF4-FFF2-40B4-BE49-F238E27FC236}">
                    <a16:creationId xmlns:a16="http://schemas.microsoft.com/office/drawing/2014/main" id="{EC0BA477-A155-3059-BB31-86BBBF08D621}"/>
                  </a:ext>
                </a:extLst>
              </p:cNvPr>
              <p:cNvSpPr>
                <a:spLocks noChangeArrowheads="1"/>
              </p:cNvSpPr>
              <p:nvPr/>
            </p:nvSpPr>
            <p:spPr bwMode="auto">
              <a:xfrm>
                <a:off x="4572" y="0"/>
                <a:ext cx="857" cy="857"/>
              </a:xfrm>
              <a:prstGeom prst="ellipse">
                <a:avLst/>
              </a:prstGeom>
              <a:solidFill>
                <a:srgbClr val="49BAB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50" name="Ellipse 49">
                <a:extLst>
                  <a:ext uri="{FF2B5EF4-FFF2-40B4-BE49-F238E27FC236}">
                    <a16:creationId xmlns:a16="http://schemas.microsoft.com/office/drawing/2014/main" id="{199B952B-DB51-D9D7-FB51-A12988B36F6C}"/>
                  </a:ext>
                </a:extLst>
              </p:cNvPr>
              <p:cNvSpPr>
                <a:spLocks noChangeArrowheads="1"/>
              </p:cNvSpPr>
              <p:nvPr/>
            </p:nvSpPr>
            <p:spPr bwMode="auto">
              <a:xfrm>
                <a:off x="6159" y="0"/>
                <a:ext cx="857" cy="857"/>
              </a:xfrm>
              <a:prstGeom prst="ellipse">
                <a:avLst/>
              </a:prstGeom>
              <a:solidFill>
                <a:srgbClr val="5A7FA5"/>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51" name="Ellipse 50">
                <a:extLst>
                  <a:ext uri="{FF2B5EF4-FFF2-40B4-BE49-F238E27FC236}">
                    <a16:creationId xmlns:a16="http://schemas.microsoft.com/office/drawing/2014/main" id="{6883EC04-DC06-0CB8-C3C7-33F23EE1D0E9}"/>
                  </a:ext>
                </a:extLst>
              </p:cNvPr>
              <p:cNvSpPr>
                <a:spLocks noChangeArrowheads="1"/>
              </p:cNvSpPr>
              <p:nvPr/>
            </p:nvSpPr>
            <p:spPr bwMode="auto">
              <a:xfrm>
                <a:off x="7683" y="0"/>
                <a:ext cx="857" cy="857"/>
              </a:xfrm>
              <a:prstGeom prst="ellipse">
                <a:avLst/>
              </a:prstGeom>
              <a:solidFill>
                <a:srgbClr val="EC7D9D"/>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52" name="Ellipse 51">
                <a:extLst>
                  <a:ext uri="{FF2B5EF4-FFF2-40B4-BE49-F238E27FC236}">
                    <a16:creationId xmlns:a16="http://schemas.microsoft.com/office/drawing/2014/main" id="{F347E445-F625-E018-540D-73ECB03E7BEC}"/>
                  </a:ext>
                </a:extLst>
              </p:cNvPr>
              <p:cNvSpPr>
                <a:spLocks noChangeArrowheads="1"/>
              </p:cNvSpPr>
              <p:nvPr/>
            </p:nvSpPr>
            <p:spPr bwMode="auto">
              <a:xfrm>
                <a:off x="9207" y="0"/>
                <a:ext cx="857" cy="857"/>
              </a:xfrm>
              <a:prstGeom prst="ellipse">
                <a:avLst/>
              </a:prstGeom>
              <a:solidFill>
                <a:srgbClr val="A269A4"/>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grpSp>
      </p:grpSp>
      <p:sp>
        <p:nvSpPr>
          <p:cNvPr id="53" name="TextBox 8">
            <a:extLst>
              <a:ext uri="{FF2B5EF4-FFF2-40B4-BE49-F238E27FC236}">
                <a16:creationId xmlns:a16="http://schemas.microsoft.com/office/drawing/2014/main" id="{BD17E156-65C4-B8CC-F664-392D3C31901E}"/>
              </a:ext>
            </a:extLst>
          </p:cNvPr>
          <p:cNvSpPr txBox="1"/>
          <p:nvPr/>
        </p:nvSpPr>
        <p:spPr>
          <a:xfrm>
            <a:off x="562006" y="2381548"/>
            <a:ext cx="3222479" cy="1156045"/>
          </a:xfrm>
          <a:prstGeom prst="rect">
            <a:avLst/>
          </a:prstGeom>
          <a:noFill/>
        </p:spPr>
        <p:txBody>
          <a:bodyPr wrap="square" lIns="91440" tIns="45720" rIns="91440" bIns="45720" rtlCol="0" anchor="ctr">
            <a:noAutofit/>
          </a:bodyPr>
          <a:lstStyle/>
          <a:p>
            <a:pPr algn="ctr"/>
            <a:r>
              <a:rPr lang="fr-FR" sz="2000" b="1" dirty="0">
                <a:solidFill>
                  <a:srgbClr val="DC584E"/>
                </a:solidFill>
                <a:latin typeface="+mj-lt"/>
                <a:ea typeface="Montserrat Light" charset="0"/>
                <a:cs typeface="Montserrat Light" charset="0"/>
              </a:rPr>
              <a:t>Accompagnement tout au long de la certification </a:t>
            </a:r>
            <a:endParaRPr lang="fr-FR" sz="2000" b="1" dirty="0">
              <a:solidFill>
                <a:srgbClr val="DC584E"/>
              </a:solidFill>
            </a:endParaRPr>
          </a:p>
        </p:txBody>
      </p:sp>
      <p:grpSp>
        <p:nvGrpSpPr>
          <p:cNvPr id="55" name="Groupe 54">
            <a:extLst>
              <a:ext uri="{FF2B5EF4-FFF2-40B4-BE49-F238E27FC236}">
                <a16:creationId xmlns:a16="http://schemas.microsoft.com/office/drawing/2014/main" id="{76A2B138-2B63-41F2-5933-D6B2BBABEE51}"/>
              </a:ext>
            </a:extLst>
          </p:cNvPr>
          <p:cNvGrpSpPr/>
          <p:nvPr/>
        </p:nvGrpSpPr>
        <p:grpSpPr>
          <a:xfrm>
            <a:off x="1655631" y="1497836"/>
            <a:ext cx="1035229" cy="1035228"/>
            <a:chOff x="3261305" y="4095697"/>
            <a:chExt cx="1404252" cy="1404252"/>
          </a:xfrm>
        </p:grpSpPr>
        <p:sp>
          <p:nvSpPr>
            <p:cNvPr id="57" name="Ellipse 56">
              <a:extLst>
                <a:ext uri="{FF2B5EF4-FFF2-40B4-BE49-F238E27FC236}">
                  <a16:creationId xmlns:a16="http://schemas.microsoft.com/office/drawing/2014/main" id="{2DCA0E6B-D0B2-6075-ADF1-D6D93CEA3A96}"/>
                </a:ext>
              </a:extLst>
            </p:cNvPr>
            <p:cNvSpPr/>
            <p:nvPr/>
          </p:nvSpPr>
          <p:spPr>
            <a:xfrm>
              <a:off x="3261305" y="4095697"/>
              <a:ext cx="1404252" cy="1404252"/>
            </a:xfrm>
            <a:prstGeom prst="ellipse">
              <a:avLst/>
            </a:prstGeom>
            <a:solidFill>
              <a:schemeClr val="bg1"/>
            </a:solidFill>
            <a:ln>
              <a:noFill/>
            </a:ln>
            <a:effectLst>
              <a:outerShdw blurRad="190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a:extLst>
                <a:ext uri="{FF2B5EF4-FFF2-40B4-BE49-F238E27FC236}">
                  <a16:creationId xmlns:a16="http://schemas.microsoft.com/office/drawing/2014/main" id="{374AEF7A-B5DF-0C3F-83CE-E4CF9583E029}"/>
                </a:ext>
              </a:extLst>
            </p:cNvPr>
            <p:cNvSpPr/>
            <p:nvPr/>
          </p:nvSpPr>
          <p:spPr>
            <a:xfrm>
              <a:off x="3394655" y="4229047"/>
              <a:ext cx="1137552" cy="1137552"/>
            </a:xfrm>
            <a:prstGeom prst="ellipse">
              <a:avLst/>
            </a:prstGeom>
            <a:solidFill>
              <a:srgbClr val="DC58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9" name="ZoneTexte 58">
            <a:extLst>
              <a:ext uri="{FF2B5EF4-FFF2-40B4-BE49-F238E27FC236}">
                <a16:creationId xmlns:a16="http://schemas.microsoft.com/office/drawing/2014/main" id="{5BD62FD8-E2EF-D19C-6749-A0A944C35C5E}"/>
              </a:ext>
            </a:extLst>
          </p:cNvPr>
          <p:cNvSpPr txBox="1"/>
          <p:nvPr/>
        </p:nvSpPr>
        <p:spPr>
          <a:xfrm>
            <a:off x="822241" y="3490920"/>
            <a:ext cx="2702010" cy="1077218"/>
          </a:xfrm>
          <a:prstGeom prst="rect">
            <a:avLst/>
          </a:prstGeom>
          <a:noFill/>
        </p:spPr>
        <p:txBody>
          <a:bodyPr wrap="square">
            <a:spAutoFit/>
          </a:bodyPr>
          <a:lstStyle/>
          <a:p>
            <a:pPr marL="285750" indent="-285750" algn="ctr">
              <a:spcAft>
                <a:spcPts val="600"/>
              </a:spcAft>
              <a:buBlip>
                <a:blip r:embed="rId2"/>
              </a:buBlip>
            </a:pPr>
            <a:r>
              <a:rPr lang="fr-FR" dirty="0">
                <a:latin typeface="+mj-lt"/>
                <a:cs typeface="Calibri Light"/>
              </a:rPr>
              <a:t>sur la communication</a:t>
            </a:r>
          </a:p>
          <a:p>
            <a:pPr marL="285750" indent="-285750" algn="ctr">
              <a:spcAft>
                <a:spcPts val="600"/>
              </a:spcAft>
              <a:buBlip>
                <a:blip r:embed="rId2"/>
              </a:buBlip>
            </a:pPr>
            <a:r>
              <a:rPr lang="fr-FR" dirty="0">
                <a:latin typeface="+mj-lt"/>
                <a:cs typeface="Calibri Light"/>
              </a:rPr>
              <a:t>sur la technique</a:t>
            </a:r>
          </a:p>
          <a:p>
            <a:pPr marL="285750" indent="-285750" algn="ctr">
              <a:spcAft>
                <a:spcPts val="600"/>
              </a:spcAft>
              <a:buBlip>
                <a:blip r:embed="rId2"/>
              </a:buBlip>
            </a:pPr>
            <a:r>
              <a:rPr lang="fr-FR" dirty="0">
                <a:latin typeface="+mj-lt"/>
                <a:cs typeface="Calibri Light"/>
              </a:rPr>
              <a:t>sur du conseil</a:t>
            </a:r>
          </a:p>
        </p:txBody>
      </p:sp>
      <p:sp>
        <p:nvSpPr>
          <p:cNvPr id="60" name="TextBox 8">
            <a:extLst>
              <a:ext uri="{FF2B5EF4-FFF2-40B4-BE49-F238E27FC236}">
                <a16:creationId xmlns:a16="http://schemas.microsoft.com/office/drawing/2014/main" id="{600E118F-2750-6F38-8556-152F0FA33C49}"/>
              </a:ext>
            </a:extLst>
          </p:cNvPr>
          <p:cNvSpPr txBox="1"/>
          <p:nvPr/>
        </p:nvSpPr>
        <p:spPr>
          <a:xfrm>
            <a:off x="8852074" y="2686547"/>
            <a:ext cx="2536880" cy="546046"/>
          </a:xfrm>
          <a:prstGeom prst="rect">
            <a:avLst/>
          </a:prstGeom>
          <a:noFill/>
        </p:spPr>
        <p:txBody>
          <a:bodyPr wrap="square" lIns="91440" tIns="45720" rIns="91440" bIns="45720" rtlCol="0" anchor="ctr">
            <a:noAutofit/>
          </a:bodyPr>
          <a:lstStyle/>
          <a:p>
            <a:pPr algn="ctr"/>
            <a:r>
              <a:rPr lang="fr-FR" sz="2000" b="1" dirty="0">
                <a:solidFill>
                  <a:srgbClr val="B0CB4F"/>
                </a:solidFill>
                <a:latin typeface="+mj-lt"/>
                <a:ea typeface="Montserrat Light" charset="0"/>
                <a:cs typeface="Montserrat Light" charset="0"/>
              </a:rPr>
              <a:t>Questions personnalisables</a:t>
            </a:r>
          </a:p>
        </p:txBody>
      </p:sp>
      <p:sp>
        <p:nvSpPr>
          <p:cNvPr id="66" name="ZoneTexte 65">
            <a:extLst>
              <a:ext uri="{FF2B5EF4-FFF2-40B4-BE49-F238E27FC236}">
                <a16:creationId xmlns:a16="http://schemas.microsoft.com/office/drawing/2014/main" id="{02424A54-FB60-3EAE-5CCA-C97411C38714}"/>
              </a:ext>
            </a:extLst>
          </p:cNvPr>
          <p:cNvSpPr txBox="1"/>
          <p:nvPr/>
        </p:nvSpPr>
        <p:spPr>
          <a:xfrm>
            <a:off x="8714648" y="3490920"/>
            <a:ext cx="2811732" cy="1277273"/>
          </a:xfrm>
          <a:prstGeom prst="rect">
            <a:avLst/>
          </a:prstGeom>
          <a:noFill/>
        </p:spPr>
        <p:txBody>
          <a:bodyPr wrap="square">
            <a:spAutoFit/>
          </a:bodyPr>
          <a:lstStyle/>
          <a:p>
            <a:pPr marL="285750" indent="-285750" algn="ctr">
              <a:spcAft>
                <a:spcPts val="600"/>
              </a:spcAft>
              <a:buBlip>
                <a:blip r:embed="rId3"/>
              </a:buBlip>
            </a:pPr>
            <a:r>
              <a:rPr lang="fr-FR" dirty="0">
                <a:latin typeface="+mj-lt"/>
                <a:cs typeface="Calibri Light"/>
              </a:rPr>
              <a:t>thématiques spécifiques à l’entreprise</a:t>
            </a:r>
          </a:p>
          <a:p>
            <a:pPr marL="285750" indent="-285750" algn="ctr">
              <a:spcAft>
                <a:spcPts val="600"/>
              </a:spcAft>
              <a:buBlip>
                <a:blip r:embed="rId3"/>
              </a:buBlip>
            </a:pPr>
            <a:r>
              <a:rPr lang="fr-FR" dirty="0">
                <a:latin typeface="+mj-lt"/>
                <a:cs typeface="Calibri Light"/>
              </a:rPr>
              <a:t>même traitement que les autres questions</a:t>
            </a:r>
          </a:p>
        </p:txBody>
      </p:sp>
      <p:sp>
        <p:nvSpPr>
          <p:cNvPr id="67" name="TextBox 8">
            <a:extLst>
              <a:ext uri="{FF2B5EF4-FFF2-40B4-BE49-F238E27FC236}">
                <a16:creationId xmlns:a16="http://schemas.microsoft.com/office/drawing/2014/main" id="{D649473C-8208-F554-734F-81C899282867}"/>
              </a:ext>
            </a:extLst>
          </p:cNvPr>
          <p:cNvSpPr txBox="1"/>
          <p:nvPr/>
        </p:nvSpPr>
        <p:spPr>
          <a:xfrm>
            <a:off x="4878110" y="2493254"/>
            <a:ext cx="2617854" cy="932632"/>
          </a:xfrm>
          <a:prstGeom prst="rect">
            <a:avLst/>
          </a:prstGeom>
          <a:noFill/>
        </p:spPr>
        <p:txBody>
          <a:bodyPr wrap="square" lIns="91440" tIns="45720" rIns="91440" bIns="45720" rtlCol="0" anchor="ctr">
            <a:noAutofit/>
          </a:bodyPr>
          <a:lstStyle/>
          <a:p>
            <a:pPr algn="ctr"/>
            <a:r>
              <a:rPr lang="fr-FR" sz="2000" b="1" dirty="0">
                <a:solidFill>
                  <a:srgbClr val="FCC01A"/>
                </a:solidFill>
                <a:latin typeface="+mj-lt"/>
                <a:ea typeface="Montserrat Light" charset="0"/>
                <a:cs typeface="Montserrat Light" charset="0"/>
              </a:rPr>
              <a:t>Questionnaire anonyme à tous les salariés</a:t>
            </a:r>
          </a:p>
        </p:txBody>
      </p:sp>
      <p:grpSp>
        <p:nvGrpSpPr>
          <p:cNvPr id="68" name="Groupe 67">
            <a:extLst>
              <a:ext uri="{FF2B5EF4-FFF2-40B4-BE49-F238E27FC236}">
                <a16:creationId xmlns:a16="http://schemas.microsoft.com/office/drawing/2014/main" id="{06DA8894-4001-E483-8D22-0F1EBCCAC656}"/>
              </a:ext>
            </a:extLst>
          </p:cNvPr>
          <p:cNvGrpSpPr/>
          <p:nvPr/>
        </p:nvGrpSpPr>
        <p:grpSpPr>
          <a:xfrm>
            <a:off x="5669423" y="1489363"/>
            <a:ext cx="1035229" cy="1035228"/>
            <a:chOff x="5530667" y="1863382"/>
            <a:chExt cx="1035229" cy="1035228"/>
          </a:xfrm>
        </p:grpSpPr>
        <p:grpSp>
          <p:nvGrpSpPr>
            <p:cNvPr id="69" name="Groupe 68">
              <a:extLst>
                <a:ext uri="{FF2B5EF4-FFF2-40B4-BE49-F238E27FC236}">
                  <a16:creationId xmlns:a16="http://schemas.microsoft.com/office/drawing/2014/main" id="{3096731C-E6C0-E734-F4B0-37EC8D73CD88}"/>
                </a:ext>
              </a:extLst>
            </p:cNvPr>
            <p:cNvGrpSpPr/>
            <p:nvPr/>
          </p:nvGrpSpPr>
          <p:grpSpPr>
            <a:xfrm>
              <a:off x="5530667" y="1863382"/>
              <a:ext cx="1035229" cy="1035228"/>
              <a:chOff x="3261305" y="4095697"/>
              <a:chExt cx="1404252" cy="1404252"/>
            </a:xfrm>
          </p:grpSpPr>
          <p:sp>
            <p:nvSpPr>
              <p:cNvPr id="71" name="Ellipse 70">
                <a:extLst>
                  <a:ext uri="{FF2B5EF4-FFF2-40B4-BE49-F238E27FC236}">
                    <a16:creationId xmlns:a16="http://schemas.microsoft.com/office/drawing/2014/main" id="{D4264EB4-5081-A5CE-9377-8EE140CC355A}"/>
                  </a:ext>
                </a:extLst>
              </p:cNvPr>
              <p:cNvSpPr/>
              <p:nvPr/>
            </p:nvSpPr>
            <p:spPr>
              <a:xfrm>
                <a:off x="3261305" y="4095697"/>
                <a:ext cx="1404252" cy="1404252"/>
              </a:xfrm>
              <a:prstGeom prst="ellipse">
                <a:avLst/>
              </a:prstGeom>
              <a:solidFill>
                <a:schemeClr val="bg1"/>
              </a:solidFill>
              <a:ln>
                <a:noFill/>
              </a:ln>
              <a:effectLst>
                <a:outerShdw blurRad="190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a:extLst>
                  <a:ext uri="{FF2B5EF4-FFF2-40B4-BE49-F238E27FC236}">
                    <a16:creationId xmlns:a16="http://schemas.microsoft.com/office/drawing/2014/main" id="{E26762A2-555D-349B-100E-58A2BA101CDC}"/>
                  </a:ext>
                </a:extLst>
              </p:cNvPr>
              <p:cNvSpPr/>
              <p:nvPr/>
            </p:nvSpPr>
            <p:spPr>
              <a:xfrm>
                <a:off x="3394655" y="4229047"/>
                <a:ext cx="1137552" cy="1137552"/>
              </a:xfrm>
              <a:prstGeom prst="ellipse">
                <a:avLst/>
              </a:prstGeom>
              <a:solidFill>
                <a:srgbClr val="FCC0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70" name="Graphique 69" descr="Livre fermé avec un remplissage uni">
              <a:extLst>
                <a:ext uri="{FF2B5EF4-FFF2-40B4-BE49-F238E27FC236}">
                  <a16:creationId xmlns:a16="http://schemas.microsoft.com/office/drawing/2014/main" id="{4A3C008B-1B96-F3D6-3C7B-0C527EEB15A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2812" y="2110996"/>
              <a:ext cx="540000" cy="540000"/>
            </a:xfrm>
            <a:prstGeom prst="rect">
              <a:avLst/>
            </a:prstGeom>
          </p:spPr>
        </p:pic>
      </p:grpSp>
      <p:sp>
        <p:nvSpPr>
          <p:cNvPr id="73" name="ZoneTexte 72">
            <a:extLst>
              <a:ext uri="{FF2B5EF4-FFF2-40B4-BE49-F238E27FC236}">
                <a16:creationId xmlns:a16="http://schemas.microsoft.com/office/drawing/2014/main" id="{2A30042D-BA71-B2B9-1D49-450FEAB16CE2}"/>
              </a:ext>
            </a:extLst>
          </p:cNvPr>
          <p:cNvSpPr txBox="1"/>
          <p:nvPr/>
        </p:nvSpPr>
        <p:spPr>
          <a:xfrm>
            <a:off x="4791502" y="3490920"/>
            <a:ext cx="2791070" cy="1631216"/>
          </a:xfrm>
          <a:prstGeom prst="rect">
            <a:avLst/>
          </a:prstGeom>
          <a:noFill/>
        </p:spPr>
        <p:txBody>
          <a:bodyPr wrap="square">
            <a:spAutoFit/>
          </a:bodyPr>
          <a:lstStyle/>
          <a:p>
            <a:pPr marL="285750" indent="-285750" algn="ctr">
              <a:spcAft>
                <a:spcPts val="600"/>
              </a:spcAft>
              <a:buBlip>
                <a:blip r:embed="rId6"/>
              </a:buBlip>
            </a:pPr>
            <a:r>
              <a:rPr lang="fr-FR" dirty="0">
                <a:latin typeface="+mj-lt"/>
                <a:cs typeface="Calibri Light"/>
              </a:rPr>
              <a:t>60 questions</a:t>
            </a:r>
          </a:p>
          <a:p>
            <a:pPr marL="285750" indent="-285750" algn="ctr">
              <a:spcAft>
                <a:spcPts val="600"/>
              </a:spcAft>
              <a:buBlip>
                <a:blip r:embed="rId6"/>
              </a:buBlip>
            </a:pPr>
            <a:r>
              <a:rPr lang="fr-FR" dirty="0">
                <a:latin typeface="+mj-lt"/>
                <a:cs typeface="Calibri Light"/>
              </a:rPr>
              <a:t>administré par Great Place To Work</a:t>
            </a:r>
          </a:p>
          <a:p>
            <a:pPr marL="285750" indent="-285750" algn="ctr">
              <a:spcAft>
                <a:spcPts val="600"/>
              </a:spcAft>
              <a:buBlip>
                <a:blip r:embed="rId6"/>
              </a:buBlip>
            </a:pPr>
            <a:r>
              <a:rPr lang="fr-FR" dirty="0">
                <a:latin typeface="+mj-lt"/>
                <a:cs typeface="Calibri Light"/>
              </a:rPr>
              <a:t>plateforme dédiée pour analyser les résultats</a:t>
            </a:r>
          </a:p>
        </p:txBody>
      </p:sp>
      <p:pic>
        <p:nvPicPr>
          <p:cNvPr id="80" name="Graphique 79" descr="Main ouverte avec un remplissage uni">
            <a:extLst>
              <a:ext uri="{FF2B5EF4-FFF2-40B4-BE49-F238E27FC236}">
                <a16:creationId xmlns:a16="http://schemas.microsoft.com/office/drawing/2014/main" id="{26B26F51-67F7-5216-F5C7-509DC310CA6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50768" y="1684500"/>
            <a:ext cx="644954" cy="644954"/>
          </a:xfrm>
          <a:prstGeom prst="rect">
            <a:avLst/>
          </a:prstGeom>
        </p:spPr>
      </p:pic>
      <p:grpSp>
        <p:nvGrpSpPr>
          <p:cNvPr id="77" name="Groupe 76">
            <a:extLst>
              <a:ext uri="{FF2B5EF4-FFF2-40B4-BE49-F238E27FC236}">
                <a16:creationId xmlns:a16="http://schemas.microsoft.com/office/drawing/2014/main" id="{12CA9EA3-5AA4-5D94-C663-DF44C528B697}"/>
              </a:ext>
            </a:extLst>
          </p:cNvPr>
          <p:cNvGrpSpPr/>
          <p:nvPr/>
        </p:nvGrpSpPr>
        <p:grpSpPr>
          <a:xfrm>
            <a:off x="9602900" y="1489363"/>
            <a:ext cx="1035229" cy="1035228"/>
            <a:chOff x="9602900" y="1489363"/>
            <a:chExt cx="1035229" cy="1035228"/>
          </a:xfrm>
        </p:grpSpPr>
        <p:grpSp>
          <p:nvGrpSpPr>
            <p:cNvPr id="62" name="Groupe 61">
              <a:extLst>
                <a:ext uri="{FF2B5EF4-FFF2-40B4-BE49-F238E27FC236}">
                  <a16:creationId xmlns:a16="http://schemas.microsoft.com/office/drawing/2014/main" id="{063FD928-9D4D-F91C-7B38-B3E61DC00D55}"/>
                </a:ext>
              </a:extLst>
            </p:cNvPr>
            <p:cNvGrpSpPr/>
            <p:nvPr/>
          </p:nvGrpSpPr>
          <p:grpSpPr>
            <a:xfrm>
              <a:off x="9602900" y="1489363"/>
              <a:ext cx="1035229" cy="1035228"/>
              <a:chOff x="3261305" y="4095697"/>
              <a:chExt cx="1404252" cy="1404252"/>
            </a:xfrm>
          </p:grpSpPr>
          <p:sp>
            <p:nvSpPr>
              <p:cNvPr id="64" name="Ellipse 63">
                <a:extLst>
                  <a:ext uri="{FF2B5EF4-FFF2-40B4-BE49-F238E27FC236}">
                    <a16:creationId xmlns:a16="http://schemas.microsoft.com/office/drawing/2014/main" id="{8F3E9910-6A9E-D37A-CB0A-67B22347158D}"/>
                  </a:ext>
                </a:extLst>
              </p:cNvPr>
              <p:cNvSpPr/>
              <p:nvPr/>
            </p:nvSpPr>
            <p:spPr>
              <a:xfrm>
                <a:off x="3261305" y="4095697"/>
                <a:ext cx="1404252" cy="1404252"/>
              </a:xfrm>
              <a:prstGeom prst="ellipse">
                <a:avLst/>
              </a:prstGeom>
              <a:solidFill>
                <a:schemeClr val="bg1"/>
              </a:solidFill>
              <a:ln>
                <a:noFill/>
              </a:ln>
              <a:effectLst>
                <a:outerShdw blurRad="190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Ellipse 64">
                <a:extLst>
                  <a:ext uri="{FF2B5EF4-FFF2-40B4-BE49-F238E27FC236}">
                    <a16:creationId xmlns:a16="http://schemas.microsoft.com/office/drawing/2014/main" id="{13189C11-1291-3402-357F-4C17E1FD65B2}"/>
                  </a:ext>
                </a:extLst>
              </p:cNvPr>
              <p:cNvSpPr/>
              <p:nvPr/>
            </p:nvSpPr>
            <p:spPr>
              <a:xfrm>
                <a:off x="3394655" y="4229047"/>
                <a:ext cx="1137552" cy="1137552"/>
              </a:xfrm>
              <a:prstGeom prst="ellipse">
                <a:avLst/>
              </a:prstGeom>
              <a:solidFill>
                <a:srgbClr val="B0C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2" name="Graphique 11" descr="Stylo avec un remplissage uni">
              <a:extLst>
                <a:ext uri="{FF2B5EF4-FFF2-40B4-BE49-F238E27FC236}">
                  <a16:creationId xmlns:a16="http://schemas.microsoft.com/office/drawing/2014/main" id="{225AD823-0B2D-7256-6411-CCF8D5EC5E5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873185" y="1768994"/>
              <a:ext cx="494658" cy="494658"/>
            </a:xfrm>
            <a:prstGeom prst="rect">
              <a:avLst/>
            </a:prstGeom>
          </p:spPr>
        </p:pic>
      </p:grpSp>
    </p:spTree>
    <p:extLst>
      <p:ext uri="{BB962C8B-B14F-4D97-AF65-F5344CB8AC3E}">
        <p14:creationId xmlns:p14="http://schemas.microsoft.com/office/powerpoint/2010/main" val="141229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80"/>
                                        </p:tgtEl>
                                        <p:attrNameLst>
                                          <p:attrName>style.visibility</p:attrName>
                                        </p:attrNameLst>
                                      </p:cBhvr>
                                      <p:to>
                                        <p:strVal val="visible"/>
                                      </p:to>
                                    </p:set>
                                    <p:anim calcmode="lin" valueType="num">
                                      <p:cBhvr>
                                        <p:cTn id="7" dur="500" fill="hold"/>
                                        <p:tgtEl>
                                          <p:spTgt spid="80"/>
                                        </p:tgtEl>
                                        <p:attrNameLst>
                                          <p:attrName>ppt_w</p:attrName>
                                        </p:attrNameLst>
                                      </p:cBhvr>
                                      <p:tavLst>
                                        <p:tav tm="0">
                                          <p:val>
                                            <p:fltVal val="0"/>
                                          </p:val>
                                        </p:tav>
                                        <p:tav tm="100000">
                                          <p:val>
                                            <p:strVal val="#ppt_w"/>
                                          </p:val>
                                        </p:tav>
                                      </p:tavLst>
                                    </p:anim>
                                    <p:anim calcmode="lin" valueType="num">
                                      <p:cBhvr>
                                        <p:cTn id="8" dur="500" fill="hold"/>
                                        <p:tgtEl>
                                          <p:spTgt spid="80"/>
                                        </p:tgtEl>
                                        <p:attrNameLst>
                                          <p:attrName>ppt_h</p:attrName>
                                        </p:attrNameLst>
                                      </p:cBhvr>
                                      <p:tavLst>
                                        <p:tav tm="0">
                                          <p:val>
                                            <p:fltVal val="0"/>
                                          </p:val>
                                        </p:tav>
                                        <p:tav tm="100000">
                                          <p:val>
                                            <p:strVal val="#ppt_h"/>
                                          </p:val>
                                        </p:tav>
                                      </p:tavLst>
                                    </p:anim>
                                    <p:animEffect transition="in" filter="fade">
                                      <p:cBhvr>
                                        <p:cTn id="9" dur="500"/>
                                        <p:tgtEl>
                                          <p:spTgt spid="80"/>
                                        </p:tgtEl>
                                      </p:cBhvr>
                                    </p:animEffect>
                                  </p:childTnLst>
                                </p:cTn>
                              </p:par>
                              <p:par>
                                <p:cTn id="10" presetID="53" presetClass="entr" presetSubtype="16" fill="hold" nodeType="withEffect">
                                  <p:stCondLst>
                                    <p:cond delay="0"/>
                                  </p:stCondLst>
                                  <p:childTnLst>
                                    <p:set>
                                      <p:cBhvr>
                                        <p:cTn id="11" dur="1" fill="hold">
                                          <p:stCondLst>
                                            <p:cond delay="0"/>
                                          </p:stCondLst>
                                        </p:cTn>
                                        <p:tgtEl>
                                          <p:spTgt spid="55"/>
                                        </p:tgtEl>
                                        <p:attrNameLst>
                                          <p:attrName>style.visibility</p:attrName>
                                        </p:attrNameLst>
                                      </p:cBhvr>
                                      <p:to>
                                        <p:strVal val="visible"/>
                                      </p:to>
                                    </p:set>
                                    <p:anim calcmode="lin" valueType="num">
                                      <p:cBhvr>
                                        <p:cTn id="12" dur="500" fill="hold"/>
                                        <p:tgtEl>
                                          <p:spTgt spid="55"/>
                                        </p:tgtEl>
                                        <p:attrNameLst>
                                          <p:attrName>ppt_w</p:attrName>
                                        </p:attrNameLst>
                                      </p:cBhvr>
                                      <p:tavLst>
                                        <p:tav tm="0">
                                          <p:val>
                                            <p:fltVal val="0"/>
                                          </p:val>
                                        </p:tav>
                                        <p:tav tm="100000">
                                          <p:val>
                                            <p:strVal val="#ppt_w"/>
                                          </p:val>
                                        </p:tav>
                                      </p:tavLst>
                                    </p:anim>
                                    <p:anim calcmode="lin" valueType="num">
                                      <p:cBhvr>
                                        <p:cTn id="13" dur="500" fill="hold"/>
                                        <p:tgtEl>
                                          <p:spTgt spid="55"/>
                                        </p:tgtEl>
                                        <p:attrNameLst>
                                          <p:attrName>ppt_h</p:attrName>
                                        </p:attrNameLst>
                                      </p:cBhvr>
                                      <p:tavLst>
                                        <p:tav tm="0">
                                          <p:val>
                                            <p:fltVal val="0"/>
                                          </p:val>
                                        </p:tav>
                                        <p:tav tm="100000">
                                          <p:val>
                                            <p:strVal val="#ppt_h"/>
                                          </p:val>
                                        </p:tav>
                                      </p:tavLst>
                                    </p:anim>
                                    <p:animEffect transition="in" filter="fade">
                                      <p:cBhvr>
                                        <p:cTn id="14" dur="500"/>
                                        <p:tgtEl>
                                          <p:spTgt spid="55"/>
                                        </p:tgtEl>
                                      </p:cBhvr>
                                    </p:animEffect>
                                  </p:childTnLst>
                                </p:cTn>
                              </p:par>
                              <p:par>
                                <p:cTn id="15" presetID="2" presetClass="entr" presetSubtype="8"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additive="base">
                                        <p:cTn id="17" dur="500" fill="hold"/>
                                        <p:tgtEl>
                                          <p:spTgt spid="53"/>
                                        </p:tgtEl>
                                        <p:attrNameLst>
                                          <p:attrName>ppt_x</p:attrName>
                                        </p:attrNameLst>
                                      </p:cBhvr>
                                      <p:tavLst>
                                        <p:tav tm="0">
                                          <p:val>
                                            <p:strVal val="0-#ppt_w/2"/>
                                          </p:val>
                                        </p:tav>
                                        <p:tav tm="100000">
                                          <p:val>
                                            <p:strVal val="#ppt_x"/>
                                          </p:val>
                                        </p:tav>
                                      </p:tavLst>
                                    </p:anim>
                                    <p:anim calcmode="lin" valueType="num">
                                      <p:cBhvr additive="base">
                                        <p:cTn id="18" dur="500" fill="hold"/>
                                        <p:tgtEl>
                                          <p:spTgt spid="53"/>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53" presetClass="entr" presetSubtype="16" fill="hold" grpId="0" nodeType="afterEffect">
                                  <p:stCondLst>
                                    <p:cond delay="0"/>
                                  </p:stCondLst>
                                  <p:childTnLst>
                                    <p:set>
                                      <p:cBhvr>
                                        <p:cTn id="21" dur="1" fill="hold">
                                          <p:stCondLst>
                                            <p:cond delay="0"/>
                                          </p:stCondLst>
                                        </p:cTn>
                                        <p:tgtEl>
                                          <p:spTgt spid="59"/>
                                        </p:tgtEl>
                                        <p:attrNameLst>
                                          <p:attrName>style.visibility</p:attrName>
                                        </p:attrNameLst>
                                      </p:cBhvr>
                                      <p:to>
                                        <p:strVal val="visible"/>
                                      </p:to>
                                    </p:set>
                                    <p:anim calcmode="lin" valueType="num">
                                      <p:cBhvr>
                                        <p:cTn id="22" dur="500" fill="hold"/>
                                        <p:tgtEl>
                                          <p:spTgt spid="59"/>
                                        </p:tgtEl>
                                        <p:attrNameLst>
                                          <p:attrName>ppt_w</p:attrName>
                                        </p:attrNameLst>
                                      </p:cBhvr>
                                      <p:tavLst>
                                        <p:tav tm="0">
                                          <p:val>
                                            <p:fltVal val="0"/>
                                          </p:val>
                                        </p:tav>
                                        <p:tav tm="100000">
                                          <p:val>
                                            <p:strVal val="#ppt_w"/>
                                          </p:val>
                                        </p:tav>
                                      </p:tavLst>
                                    </p:anim>
                                    <p:anim calcmode="lin" valueType="num">
                                      <p:cBhvr>
                                        <p:cTn id="23" dur="500" fill="hold"/>
                                        <p:tgtEl>
                                          <p:spTgt spid="59"/>
                                        </p:tgtEl>
                                        <p:attrNameLst>
                                          <p:attrName>ppt_h</p:attrName>
                                        </p:attrNameLst>
                                      </p:cBhvr>
                                      <p:tavLst>
                                        <p:tav tm="0">
                                          <p:val>
                                            <p:fltVal val="0"/>
                                          </p:val>
                                        </p:tav>
                                        <p:tav tm="100000">
                                          <p:val>
                                            <p:strVal val="#ppt_h"/>
                                          </p:val>
                                        </p:tav>
                                      </p:tavLst>
                                    </p:anim>
                                    <p:animEffect transition="in" filter="fade">
                                      <p:cBhvr>
                                        <p:cTn id="24" dur="500"/>
                                        <p:tgtEl>
                                          <p:spTgt spid="59"/>
                                        </p:tgtEl>
                                      </p:cBhvr>
                                    </p:animEffect>
                                  </p:childTnLst>
                                </p:cTn>
                              </p:par>
                            </p:childTnLst>
                          </p:cTn>
                        </p:par>
                        <p:par>
                          <p:cTn id="25" fill="hold">
                            <p:stCondLst>
                              <p:cond delay="1000"/>
                            </p:stCondLst>
                            <p:childTnLst>
                              <p:par>
                                <p:cTn id="26" presetID="53" presetClass="entr" presetSubtype="16" fill="hold" nodeType="afterEffect">
                                  <p:stCondLst>
                                    <p:cond delay="0"/>
                                  </p:stCondLst>
                                  <p:childTnLst>
                                    <p:set>
                                      <p:cBhvr>
                                        <p:cTn id="27" dur="1" fill="hold">
                                          <p:stCondLst>
                                            <p:cond delay="0"/>
                                          </p:stCondLst>
                                        </p:cTn>
                                        <p:tgtEl>
                                          <p:spTgt spid="68"/>
                                        </p:tgtEl>
                                        <p:attrNameLst>
                                          <p:attrName>style.visibility</p:attrName>
                                        </p:attrNameLst>
                                      </p:cBhvr>
                                      <p:to>
                                        <p:strVal val="visible"/>
                                      </p:to>
                                    </p:set>
                                    <p:anim calcmode="lin" valueType="num">
                                      <p:cBhvr>
                                        <p:cTn id="28" dur="500" fill="hold"/>
                                        <p:tgtEl>
                                          <p:spTgt spid="68"/>
                                        </p:tgtEl>
                                        <p:attrNameLst>
                                          <p:attrName>ppt_w</p:attrName>
                                        </p:attrNameLst>
                                      </p:cBhvr>
                                      <p:tavLst>
                                        <p:tav tm="0">
                                          <p:val>
                                            <p:fltVal val="0"/>
                                          </p:val>
                                        </p:tav>
                                        <p:tav tm="100000">
                                          <p:val>
                                            <p:strVal val="#ppt_w"/>
                                          </p:val>
                                        </p:tav>
                                      </p:tavLst>
                                    </p:anim>
                                    <p:anim calcmode="lin" valueType="num">
                                      <p:cBhvr>
                                        <p:cTn id="29" dur="500" fill="hold"/>
                                        <p:tgtEl>
                                          <p:spTgt spid="68"/>
                                        </p:tgtEl>
                                        <p:attrNameLst>
                                          <p:attrName>ppt_h</p:attrName>
                                        </p:attrNameLst>
                                      </p:cBhvr>
                                      <p:tavLst>
                                        <p:tav tm="0">
                                          <p:val>
                                            <p:fltVal val="0"/>
                                          </p:val>
                                        </p:tav>
                                        <p:tav tm="100000">
                                          <p:val>
                                            <p:strVal val="#ppt_h"/>
                                          </p:val>
                                        </p:tav>
                                      </p:tavLst>
                                    </p:anim>
                                    <p:animEffect transition="in" filter="fade">
                                      <p:cBhvr>
                                        <p:cTn id="30" dur="500"/>
                                        <p:tgtEl>
                                          <p:spTgt spid="68"/>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 calcmode="lin" valueType="num">
                                      <p:cBhvr additive="base">
                                        <p:cTn id="33" dur="500" fill="hold"/>
                                        <p:tgtEl>
                                          <p:spTgt spid="67"/>
                                        </p:tgtEl>
                                        <p:attrNameLst>
                                          <p:attrName>ppt_x</p:attrName>
                                        </p:attrNameLst>
                                      </p:cBhvr>
                                      <p:tavLst>
                                        <p:tav tm="0">
                                          <p:val>
                                            <p:strVal val="#ppt_x"/>
                                          </p:val>
                                        </p:tav>
                                        <p:tav tm="100000">
                                          <p:val>
                                            <p:strVal val="#ppt_x"/>
                                          </p:val>
                                        </p:tav>
                                      </p:tavLst>
                                    </p:anim>
                                    <p:anim calcmode="lin" valueType="num">
                                      <p:cBhvr additive="base">
                                        <p:cTn id="34" dur="500" fill="hold"/>
                                        <p:tgtEl>
                                          <p:spTgt spid="67"/>
                                        </p:tgtEl>
                                        <p:attrNameLst>
                                          <p:attrName>ppt_y</p:attrName>
                                        </p:attrNameLst>
                                      </p:cBhvr>
                                      <p:tavLst>
                                        <p:tav tm="0">
                                          <p:val>
                                            <p:strVal val="1+#ppt_h/2"/>
                                          </p:val>
                                        </p:tav>
                                        <p:tav tm="100000">
                                          <p:val>
                                            <p:strVal val="#ppt_y"/>
                                          </p:val>
                                        </p:tav>
                                      </p:tavLst>
                                    </p:anim>
                                  </p:childTnLst>
                                </p:cTn>
                              </p:par>
                            </p:childTnLst>
                          </p:cTn>
                        </p:par>
                        <p:par>
                          <p:cTn id="35" fill="hold">
                            <p:stCondLst>
                              <p:cond delay="1500"/>
                            </p:stCondLst>
                            <p:childTnLst>
                              <p:par>
                                <p:cTn id="36" presetID="53" presetClass="entr" presetSubtype="16" fill="hold" grpId="0" nodeType="afterEffect">
                                  <p:stCondLst>
                                    <p:cond delay="0"/>
                                  </p:stCondLst>
                                  <p:childTnLst>
                                    <p:set>
                                      <p:cBhvr>
                                        <p:cTn id="37" dur="1" fill="hold">
                                          <p:stCondLst>
                                            <p:cond delay="0"/>
                                          </p:stCondLst>
                                        </p:cTn>
                                        <p:tgtEl>
                                          <p:spTgt spid="73"/>
                                        </p:tgtEl>
                                        <p:attrNameLst>
                                          <p:attrName>style.visibility</p:attrName>
                                        </p:attrNameLst>
                                      </p:cBhvr>
                                      <p:to>
                                        <p:strVal val="visible"/>
                                      </p:to>
                                    </p:set>
                                    <p:anim calcmode="lin" valueType="num">
                                      <p:cBhvr>
                                        <p:cTn id="38" dur="500" fill="hold"/>
                                        <p:tgtEl>
                                          <p:spTgt spid="73"/>
                                        </p:tgtEl>
                                        <p:attrNameLst>
                                          <p:attrName>ppt_w</p:attrName>
                                        </p:attrNameLst>
                                      </p:cBhvr>
                                      <p:tavLst>
                                        <p:tav tm="0">
                                          <p:val>
                                            <p:fltVal val="0"/>
                                          </p:val>
                                        </p:tav>
                                        <p:tav tm="100000">
                                          <p:val>
                                            <p:strVal val="#ppt_w"/>
                                          </p:val>
                                        </p:tav>
                                      </p:tavLst>
                                    </p:anim>
                                    <p:anim calcmode="lin" valueType="num">
                                      <p:cBhvr>
                                        <p:cTn id="39" dur="500" fill="hold"/>
                                        <p:tgtEl>
                                          <p:spTgt spid="73"/>
                                        </p:tgtEl>
                                        <p:attrNameLst>
                                          <p:attrName>ppt_h</p:attrName>
                                        </p:attrNameLst>
                                      </p:cBhvr>
                                      <p:tavLst>
                                        <p:tav tm="0">
                                          <p:val>
                                            <p:fltVal val="0"/>
                                          </p:val>
                                        </p:tav>
                                        <p:tav tm="100000">
                                          <p:val>
                                            <p:strVal val="#ppt_h"/>
                                          </p:val>
                                        </p:tav>
                                      </p:tavLst>
                                    </p:anim>
                                    <p:animEffect transition="in" filter="fade">
                                      <p:cBhvr>
                                        <p:cTn id="40" dur="500"/>
                                        <p:tgtEl>
                                          <p:spTgt spid="73"/>
                                        </p:tgtEl>
                                      </p:cBhvr>
                                    </p:animEffect>
                                  </p:childTnLst>
                                </p:cTn>
                              </p:par>
                            </p:childTnLst>
                          </p:cTn>
                        </p:par>
                        <p:par>
                          <p:cTn id="41" fill="hold">
                            <p:stCondLst>
                              <p:cond delay="2000"/>
                            </p:stCondLst>
                            <p:childTnLst>
                              <p:par>
                                <p:cTn id="42" presetID="53" presetClass="entr" presetSubtype="16" fill="hold" nodeType="afterEffect">
                                  <p:stCondLst>
                                    <p:cond delay="0"/>
                                  </p:stCondLst>
                                  <p:childTnLst>
                                    <p:set>
                                      <p:cBhvr>
                                        <p:cTn id="43" dur="1" fill="hold">
                                          <p:stCondLst>
                                            <p:cond delay="0"/>
                                          </p:stCondLst>
                                        </p:cTn>
                                        <p:tgtEl>
                                          <p:spTgt spid="77"/>
                                        </p:tgtEl>
                                        <p:attrNameLst>
                                          <p:attrName>style.visibility</p:attrName>
                                        </p:attrNameLst>
                                      </p:cBhvr>
                                      <p:to>
                                        <p:strVal val="visible"/>
                                      </p:to>
                                    </p:set>
                                    <p:anim calcmode="lin" valueType="num">
                                      <p:cBhvr>
                                        <p:cTn id="44" dur="500" fill="hold"/>
                                        <p:tgtEl>
                                          <p:spTgt spid="77"/>
                                        </p:tgtEl>
                                        <p:attrNameLst>
                                          <p:attrName>ppt_w</p:attrName>
                                        </p:attrNameLst>
                                      </p:cBhvr>
                                      <p:tavLst>
                                        <p:tav tm="0">
                                          <p:val>
                                            <p:fltVal val="0"/>
                                          </p:val>
                                        </p:tav>
                                        <p:tav tm="100000">
                                          <p:val>
                                            <p:strVal val="#ppt_w"/>
                                          </p:val>
                                        </p:tav>
                                      </p:tavLst>
                                    </p:anim>
                                    <p:anim calcmode="lin" valueType="num">
                                      <p:cBhvr>
                                        <p:cTn id="45" dur="500" fill="hold"/>
                                        <p:tgtEl>
                                          <p:spTgt spid="77"/>
                                        </p:tgtEl>
                                        <p:attrNameLst>
                                          <p:attrName>ppt_h</p:attrName>
                                        </p:attrNameLst>
                                      </p:cBhvr>
                                      <p:tavLst>
                                        <p:tav tm="0">
                                          <p:val>
                                            <p:fltVal val="0"/>
                                          </p:val>
                                        </p:tav>
                                        <p:tav tm="100000">
                                          <p:val>
                                            <p:strVal val="#ppt_h"/>
                                          </p:val>
                                        </p:tav>
                                      </p:tavLst>
                                    </p:anim>
                                    <p:animEffect transition="in" filter="fade">
                                      <p:cBhvr>
                                        <p:cTn id="46" dur="500"/>
                                        <p:tgtEl>
                                          <p:spTgt spid="77"/>
                                        </p:tgtEl>
                                      </p:cBhvr>
                                    </p:animEffect>
                                  </p:childTnLst>
                                </p:cTn>
                              </p:par>
                              <p:par>
                                <p:cTn id="47" presetID="2" presetClass="entr" presetSubtype="2" fill="hold" grpId="0" nodeType="withEffect">
                                  <p:stCondLst>
                                    <p:cond delay="0"/>
                                  </p:stCondLst>
                                  <p:childTnLst>
                                    <p:set>
                                      <p:cBhvr>
                                        <p:cTn id="48" dur="1" fill="hold">
                                          <p:stCondLst>
                                            <p:cond delay="0"/>
                                          </p:stCondLst>
                                        </p:cTn>
                                        <p:tgtEl>
                                          <p:spTgt spid="60"/>
                                        </p:tgtEl>
                                        <p:attrNameLst>
                                          <p:attrName>style.visibility</p:attrName>
                                        </p:attrNameLst>
                                      </p:cBhvr>
                                      <p:to>
                                        <p:strVal val="visible"/>
                                      </p:to>
                                    </p:set>
                                    <p:anim calcmode="lin" valueType="num">
                                      <p:cBhvr additive="base">
                                        <p:cTn id="49" dur="500" fill="hold"/>
                                        <p:tgtEl>
                                          <p:spTgt spid="60"/>
                                        </p:tgtEl>
                                        <p:attrNameLst>
                                          <p:attrName>ppt_x</p:attrName>
                                        </p:attrNameLst>
                                      </p:cBhvr>
                                      <p:tavLst>
                                        <p:tav tm="0">
                                          <p:val>
                                            <p:strVal val="1+#ppt_w/2"/>
                                          </p:val>
                                        </p:tav>
                                        <p:tav tm="100000">
                                          <p:val>
                                            <p:strVal val="#ppt_x"/>
                                          </p:val>
                                        </p:tav>
                                      </p:tavLst>
                                    </p:anim>
                                    <p:anim calcmode="lin" valueType="num">
                                      <p:cBhvr additive="base">
                                        <p:cTn id="50" dur="500" fill="hold"/>
                                        <p:tgtEl>
                                          <p:spTgt spid="60"/>
                                        </p:tgtEl>
                                        <p:attrNameLst>
                                          <p:attrName>ppt_y</p:attrName>
                                        </p:attrNameLst>
                                      </p:cBhvr>
                                      <p:tavLst>
                                        <p:tav tm="0">
                                          <p:val>
                                            <p:strVal val="#ppt_y"/>
                                          </p:val>
                                        </p:tav>
                                        <p:tav tm="100000">
                                          <p:val>
                                            <p:strVal val="#ppt_y"/>
                                          </p:val>
                                        </p:tav>
                                      </p:tavLst>
                                    </p:anim>
                                  </p:childTnLst>
                                </p:cTn>
                              </p:par>
                            </p:childTnLst>
                          </p:cTn>
                        </p:par>
                        <p:par>
                          <p:cTn id="51" fill="hold">
                            <p:stCondLst>
                              <p:cond delay="2500"/>
                            </p:stCondLst>
                            <p:childTnLst>
                              <p:par>
                                <p:cTn id="52" presetID="53" presetClass="entr" presetSubtype="16" fill="hold" grpId="0" nodeType="afterEffect">
                                  <p:stCondLst>
                                    <p:cond delay="0"/>
                                  </p:stCondLst>
                                  <p:childTnLst>
                                    <p:set>
                                      <p:cBhvr>
                                        <p:cTn id="53" dur="1" fill="hold">
                                          <p:stCondLst>
                                            <p:cond delay="0"/>
                                          </p:stCondLst>
                                        </p:cTn>
                                        <p:tgtEl>
                                          <p:spTgt spid="66"/>
                                        </p:tgtEl>
                                        <p:attrNameLst>
                                          <p:attrName>style.visibility</p:attrName>
                                        </p:attrNameLst>
                                      </p:cBhvr>
                                      <p:to>
                                        <p:strVal val="visible"/>
                                      </p:to>
                                    </p:set>
                                    <p:anim calcmode="lin" valueType="num">
                                      <p:cBhvr>
                                        <p:cTn id="54" dur="500" fill="hold"/>
                                        <p:tgtEl>
                                          <p:spTgt spid="66"/>
                                        </p:tgtEl>
                                        <p:attrNameLst>
                                          <p:attrName>ppt_w</p:attrName>
                                        </p:attrNameLst>
                                      </p:cBhvr>
                                      <p:tavLst>
                                        <p:tav tm="0">
                                          <p:val>
                                            <p:fltVal val="0"/>
                                          </p:val>
                                        </p:tav>
                                        <p:tav tm="100000">
                                          <p:val>
                                            <p:strVal val="#ppt_w"/>
                                          </p:val>
                                        </p:tav>
                                      </p:tavLst>
                                    </p:anim>
                                    <p:anim calcmode="lin" valueType="num">
                                      <p:cBhvr>
                                        <p:cTn id="55" dur="500" fill="hold"/>
                                        <p:tgtEl>
                                          <p:spTgt spid="66"/>
                                        </p:tgtEl>
                                        <p:attrNameLst>
                                          <p:attrName>ppt_h</p:attrName>
                                        </p:attrNameLst>
                                      </p:cBhvr>
                                      <p:tavLst>
                                        <p:tav tm="0">
                                          <p:val>
                                            <p:fltVal val="0"/>
                                          </p:val>
                                        </p:tav>
                                        <p:tav tm="100000">
                                          <p:val>
                                            <p:strVal val="#ppt_h"/>
                                          </p:val>
                                        </p:tav>
                                      </p:tavLst>
                                    </p:anim>
                                    <p:animEffect transition="in" filter="fade">
                                      <p:cBhvr>
                                        <p:cTn id="56"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9" grpId="0"/>
      <p:bldP spid="60" grpId="0"/>
      <p:bldP spid="66" grpId="0"/>
      <p:bldP spid="67" grpId="0"/>
      <p:bldP spid="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raphique 28">
            <a:extLst>
              <a:ext uri="{FF2B5EF4-FFF2-40B4-BE49-F238E27FC236}">
                <a16:creationId xmlns:a16="http://schemas.microsoft.com/office/drawing/2014/main" id="{CD226FDC-00E4-4E64-B1DB-0AACDCAE5E9D}"/>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grpSp>
        <p:nvGrpSpPr>
          <p:cNvPr id="3" name="Graphique 15">
            <a:extLst>
              <a:ext uri="{FF2B5EF4-FFF2-40B4-BE49-F238E27FC236}">
                <a16:creationId xmlns:a16="http://schemas.microsoft.com/office/drawing/2014/main" id="{A114EA03-3216-48A3-B9E2-A0760C32B58E}"/>
              </a:ext>
            </a:extLst>
          </p:cNvPr>
          <p:cNvGrpSpPr/>
          <p:nvPr/>
        </p:nvGrpSpPr>
        <p:grpSpPr>
          <a:xfrm>
            <a:off x="11339587" y="6000596"/>
            <a:ext cx="700013" cy="700013"/>
            <a:chOff x="3395662" y="728662"/>
            <a:chExt cx="5400675" cy="5400675"/>
          </a:xfrm>
        </p:grpSpPr>
        <p:sp>
          <p:nvSpPr>
            <p:cNvPr id="4" name="Forme libre : forme 3">
              <a:extLst>
                <a:ext uri="{FF2B5EF4-FFF2-40B4-BE49-F238E27FC236}">
                  <a16:creationId xmlns:a16="http://schemas.microsoft.com/office/drawing/2014/main" id="{4F09F2AC-8621-4ECA-A198-E297BDD57FA4}"/>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5" name="Forme libre : forme 4">
              <a:extLst>
                <a:ext uri="{FF2B5EF4-FFF2-40B4-BE49-F238E27FC236}">
                  <a16:creationId xmlns:a16="http://schemas.microsoft.com/office/drawing/2014/main" id="{7D708721-ACF3-447E-B163-698593B07438}"/>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6" name="Forme libre : forme 5">
              <a:extLst>
                <a:ext uri="{FF2B5EF4-FFF2-40B4-BE49-F238E27FC236}">
                  <a16:creationId xmlns:a16="http://schemas.microsoft.com/office/drawing/2014/main" id="{D65AF0D1-3694-44C6-A888-57078BFCBAED}"/>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 name="Forme libre : forme 6">
              <a:extLst>
                <a:ext uri="{FF2B5EF4-FFF2-40B4-BE49-F238E27FC236}">
                  <a16:creationId xmlns:a16="http://schemas.microsoft.com/office/drawing/2014/main" id="{0838ECAA-CD3E-4664-B83F-DC9B4C014263}"/>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8" name="Forme libre : forme 7">
              <a:extLst>
                <a:ext uri="{FF2B5EF4-FFF2-40B4-BE49-F238E27FC236}">
                  <a16:creationId xmlns:a16="http://schemas.microsoft.com/office/drawing/2014/main" id="{3BDDE851-F7ED-417F-8761-BF1AFE364AAD}"/>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9" name="Forme libre : forme 8">
              <a:extLst>
                <a:ext uri="{FF2B5EF4-FFF2-40B4-BE49-F238E27FC236}">
                  <a16:creationId xmlns:a16="http://schemas.microsoft.com/office/drawing/2014/main" id="{5957FAC6-4B05-4338-803D-18CB699E457D}"/>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0" name="Forme libre : forme 9">
              <a:extLst>
                <a:ext uri="{FF2B5EF4-FFF2-40B4-BE49-F238E27FC236}">
                  <a16:creationId xmlns:a16="http://schemas.microsoft.com/office/drawing/2014/main" id="{A452A9B4-6FBA-47B6-8FC8-CD2094E56E9E}"/>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1" name="Forme libre : forme 10">
              <a:extLst>
                <a:ext uri="{FF2B5EF4-FFF2-40B4-BE49-F238E27FC236}">
                  <a16:creationId xmlns:a16="http://schemas.microsoft.com/office/drawing/2014/main" id="{07939AD7-B1BD-4242-B072-BE7DA21B948E}"/>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2" name="Forme libre : forme 11">
              <a:extLst>
                <a:ext uri="{FF2B5EF4-FFF2-40B4-BE49-F238E27FC236}">
                  <a16:creationId xmlns:a16="http://schemas.microsoft.com/office/drawing/2014/main" id="{B932030D-5AA7-4208-91B4-B6D67FCE19CA}"/>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3" name="Forme libre : forme 12">
              <a:extLst>
                <a:ext uri="{FF2B5EF4-FFF2-40B4-BE49-F238E27FC236}">
                  <a16:creationId xmlns:a16="http://schemas.microsoft.com/office/drawing/2014/main" id="{AF8FCFBD-C68E-469E-B6B2-368952A43D72}"/>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4" name="Forme libre : forme 13">
              <a:extLst>
                <a:ext uri="{FF2B5EF4-FFF2-40B4-BE49-F238E27FC236}">
                  <a16:creationId xmlns:a16="http://schemas.microsoft.com/office/drawing/2014/main" id="{35A08CC7-2F28-405D-BBD5-5D012B0C6BF8}"/>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5" name="Forme libre : forme 14">
              <a:extLst>
                <a:ext uri="{FF2B5EF4-FFF2-40B4-BE49-F238E27FC236}">
                  <a16:creationId xmlns:a16="http://schemas.microsoft.com/office/drawing/2014/main" id="{BBEB1752-4D9D-45F5-AA74-26DBD1CE03E4}"/>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6" name="Forme libre : forme 15">
              <a:extLst>
                <a:ext uri="{FF2B5EF4-FFF2-40B4-BE49-F238E27FC236}">
                  <a16:creationId xmlns:a16="http://schemas.microsoft.com/office/drawing/2014/main" id="{F6C7E618-C984-471A-B951-12AF22D8C961}"/>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7" name="Forme libre : forme 16">
              <a:extLst>
                <a:ext uri="{FF2B5EF4-FFF2-40B4-BE49-F238E27FC236}">
                  <a16:creationId xmlns:a16="http://schemas.microsoft.com/office/drawing/2014/main" id="{631E8F48-89BC-459C-8D4A-CF9CF743B3E2}"/>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8" name="Forme libre : forme 17">
              <a:extLst>
                <a:ext uri="{FF2B5EF4-FFF2-40B4-BE49-F238E27FC236}">
                  <a16:creationId xmlns:a16="http://schemas.microsoft.com/office/drawing/2014/main" id="{9FFCA218-8424-4DA0-89E4-D5BF0C4ED633}"/>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19" name="Forme libre : forme 18">
              <a:extLst>
                <a:ext uri="{FF2B5EF4-FFF2-40B4-BE49-F238E27FC236}">
                  <a16:creationId xmlns:a16="http://schemas.microsoft.com/office/drawing/2014/main" id="{ED9A2C47-BA43-4AD9-A439-BDD2E2D770B2}"/>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0" name="Forme libre : forme 19">
              <a:extLst>
                <a:ext uri="{FF2B5EF4-FFF2-40B4-BE49-F238E27FC236}">
                  <a16:creationId xmlns:a16="http://schemas.microsoft.com/office/drawing/2014/main" id="{E053D417-4087-4AE9-8B0E-3DDC04F996EF}"/>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1" name="Forme libre : forme 20">
              <a:extLst>
                <a:ext uri="{FF2B5EF4-FFF2-40B4-BE49-F238E27FC236}">
                  <a16:creationId xmlns:a16="http://schemas.microsoft.com/office/drawing/2014/main" id="{580B0D2C-7FE1-4176-82A0-5EA00CB0EF72}"/>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2" name="Forme libre : forme 21">
              <a:extLst>
                <a:ext uri="{FF2B5EF4-FFF2-40B4-BE49-F238E27FC236}">
                  <a16:creationId xmlns:a16="http://schemas.microsoft.com/office/drawing/2014/main" id="{FEDD1518-BA02-4005-930E-597D274C7D2C}"/>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3" name="Forme libre : forme 22">
              <a:extLst>
                <a:ext uri="{FF2B5EF4-FFF2-40B4-BE49-F238E27FC236}">
                  <a16:creationId xmlns:a16="http://schemas.microsoft.com/office/drawing/2014/main" id="{DCCDFE9B-5A67-4631-9C57-8D7B5882D6FD}"/>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4" name="Forme libre : forme 23">
              <a:extLst>
                <a:ext uri="{FF2B5EF4-FFF2-40B4-BE49-F238E27FC236}">
                  <a16:creationId xmlns:a16="http://schemas.microsoft.com/office/drawing/2014/main" id="{EAAAD5BD-59EE-4777-ABDC-21D074F1C7CF}"/>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5" name="Forme libre : forme 24">
              <a:extLst>
                <a:ext uri="{FF2B5EF4-FFF2-40B4-BE49-F238E27FC236}">
                  <a16:creationId xmlns:a16="http://schemas.microsoft.com/office/drawing/2014/main" id="{DF8C25CE-FB39-46F6-8434-D17EBFEA1317}"/>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6" name="Forme libre : forme 25">
              <a:extLst>
                <a:ext uri="{FF2B5EF4-FFF2-40B4-BE49-F238E27FC236}">
                  <a16:creationId xmlns:a16="http://schemas.microsoft.com/office/drawing/2014/main" id="{D1F1471B-8180-4936-BF38-38098CFA9977}"/>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7" name="Forme libre : forme 26">
              <a:extLst>
                <a:ext uri="{FF2B5EF4-FFF2-40B4-BE49-F238E27FC236}">
                  <a16:creationId xmlns:a16="http://schemas.microsoft.com/office/drawing/2014/main" id="{9A0E5149-6361-461B-BADB-F99E3B413610}"/>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8" name="Forme libre : forme 27">
              <a:extLst>
                <a:ext uri="{FF2B5EF4-FFF2-40B4-BE49-F238E27FC236}">
                  <a16:creationId xmlns:a16="http://schemas.microsoft.com/office/drawing/2014/main" id="{88C1013B-3C99-4980-9499-ABDF5F858C86}"/>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29" name="Forme libre : forme 28">
              <a:extLst>
                <a:ext uri="{FF2B5EF4-FFF2-40B4-BE49-F238E27FC236}">
                  <a16:creationId xmlns:a16="http://schemas.microsoft.com/office/drawing/2014/main" id="{389F0C95-03A5-4084-AC9E-DFDD9FCD1241}"/>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0" name="Forme libre : forme 29">
              <a:extLst>
                <a:ext uri="{FF2B5EF4-FFF2-40B4-BE49-F238E27FC236}">
                  <a16:creationId xmlns:a16="http://schemas.microsoft.com/office/drawing/2014/main" id="{E2136454-9610-42B0-A146-0CC319323470}"/>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1" name="Forme libre : forme 30">
              <a:extLst>
                <a:ext uri="{FF2B5EF4-FFF2-40B4-BE49-F238E27FC236}">
                  <a16:creationId xmlns:a16="http://schemas.microsoft.com/office/drawing/2014/main" id="{DEBE2FFA-DBEF-4730-B69C-5ABC014E0EDE}"/>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2" name="Forme libre : forme 31">
              <a:extLst>
                <a:ext uri="{FF2B5EF4-FFF2-40B4-BE49-F238E27FC236}">
                  <a16:creationId xmlns:a16="http://schemas.microsoft.com/office/drawing/2014/main" id="{A4538C75-163F-4D47-AB80-383BD67C599A}"/>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3" name="Forme libre : forme 32">
              <a:extLst>
                <a:ext uri="{FF2B5EF4-FFF2-40B4-BE49-F238E27FC236}">
                  <a16:creationId xmlns:a16="http://schemas.microsoft.com/office/drawing/2014/main" id="{3A814F85-F869-4D48-A569-F43DDA332A49}"/>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4" name="Forme libre : forme 33">
              <a:extLst>
                <a:ext uri="{FF2B5EF4-FFF2-40B4-BE49-F238E27FC236}">
                  <a16:creationId xmlns:a16="http://schemas.microsoft.com/office/drawing/2014/main" id="{42DFE0D3-26E6-45F1-BA75-03D005CAA3D9}"/>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5" name="Forme libre : forme 34">
              <a:extLst>
                <a:ext uri="{FF2B5EF4-FFF2-40B4-BE49-F238E27FC236}">
                  <a16:creationId xmlns:a16="http://schemas.microsoft.com/office/drawing/2014/main" id="{72C63E1A-8D06-4F8C-94A8-DE1611B9496B}"/>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6" name="Forme libre : forme 35">
              <a:extLst>
                <a:ext uri="{FF2B5EF4-FFF2-40B4-BE49-F238E27FC236}">
                  <a16:creationId xmlns:a16="http://schemas.microsoft.com/office/drawing/2014/main" id="{C896AE2F-83B5-4AFD-838F-086BC6C427AC}"/>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37" name="Forme libre : forme 36">
              <a:extLst>
                <a:ext uri="{FF2B5EF4-FFF2-40B4-BE49-F238E27FC236}">
                  <a16:creationId xmlns:a16="http://schemas.microsoft.com/office/drawing/2014/main" id="{E4B50EA5-01E2-4518-8142-CA5219D9382B}"/>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grpSp>
      <p:sp>
        <p:nvSpPr>
          <p:cNvPr id="48" name="Текст 2">
            <a:extLst>
              <a:ext uri="{FF2B5EF4-FFF2-40B4-BE49-F238E27FC236}">
                <a16:creationId xmlns:a16="http://schemas.microsoft.com/office/drawing/2014/main" id="{3236FC04-5290-49D7-BB94-3A71CACD04C8}"/>
              </a:ext>
            </a:extLst>
          </p:cNvPr>
          <p:cNvSpPr txBox="1">
            <a:spLocks/>
          </p:cNvSpPr>
          <p:nvPr/>
        </p:nvSpPr>
        <p:spPr>
          <a:xfrm>
            <a:off x="1445254" y="4470562"/>
            <a:ext cx="3259083" cy="1365150"/>
          </a:xfrm>
          <a:prstGeom prst="rect">
            <a:avLst/>
          </a:prstGeom>
        </p:spPr>
        <p:txBody>
          <a:bodyP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l"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800" b="1" i="0" u="none" strike="noStrike" kern="1200" cap="none" spc="0" normalizeH="0" baseline="0" noProof="0" dirty="0">
                <a:ln>
                  <a:noFill/>
                </a:ln>
                <a:solidFill>
                  <a:srgbClr val="B0CB4F"/>
                </a:solidFill>
                <a:effectLst/>
                <a:uLnTx/>
                <a:uFillTx/>
                <a:latin typeface="+mn-lt"/>
                <a:ea typeface="Roboto Medium" charset="0"/>
                <a:cs typeface="Roboto Medium" charset="0"/>
              </a:rPr>
              <a:t>4 semaines</a:t>
            </a:r>
            <a:endParaRPr kumimoji="0" lang="ru-RU" sz="1800" b="1" i="0" u="none" strike="noStrike" kern="1200" cap="none" spc="0" normalizeH="0" baseline="0" noProof="0" dirty="0">
              <a:ln>
                <a:noFill/>
              </a:ln>
              <a:solidFill>
                <a:srgbClr val="B0CB4F"/>
              </a:solidFill>
              <a:effectLst/>
              <a:uLnTx/>
              <a:uFillTx/>
              <a:latin typeface="+mn-lt"/>
              <a:ea typeface="Roboto Medium" charset="0"/>
              <a:cs typeface="Roboto Medium" charset="0"/>
            </a:endParaRPr>
          </a:p>
          <a:p>
            <a:pPr marL="0" marR="0" lvl="0" indent="0" algn="l" defTabSz="2438645" rtl="0" eaLnBrk="1" fontAlgn="auto" latinLnBrk="0" hangingPunct="1">
              <a:lnSpc>
                <a:spcPct val="150000"/>
              </a:lnSpc>
              <a:spcBef>
                <a:spcPct val="20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313E48"/>
                </a:solidFill>
                <a:effectLst/>
                <a:uLnTx/>
                <a:uFillTx/>
                <a:latin typeface="+mj-lt"/>
              </a:rPr>
              <a:t>En lien avec les managers </a:t>
            </a:r>
            <a:r>
              <a:rPr kumimoji="0" lang="fr-FR" sz="1400" b="0" i="0" u="none" strike="noStrike" kern="1200" cap="none" spc="0" normalizeH="0" baseline="0" noProof="0" dirty="0">
                <a:ln>
                  <a:noFill/>
                </a:ln>
                <a:solidFill>
                  <a:srgbClr val="313E48"/>
                </a:solidFill>
                <a:effectLst/>
                <a:uLnTx/>
                <a:uFillTx/>
                <a:latin typeface="+mj-lt"/>
              </a:rPr>
              <a:t>:</a:t>
            </a:r>
          </a:p>
          <a:p>
            <a:pPr marL="179388" marR="0" lvl="0" indent="-179388" algn="l" defTabSz="2438645" rtl="0" eaLnBrk="1" fontAlgn="auto" latinLnBrk="0" hangingPunct="1">
              <a:lnSpc>
                <a:spcPct val="150000"/>
              </a:lnSpc>
              <a:spcBef>
                <a:spcPct val="20000"/>
              </a:spcBef>
              <a:spcAft>
                <a:spcPts val="0"/>
              </a:spcAft>
              <a:buClrTx/>
              <a:buSzTx/>
              <a:buBlip>
                <a:blip r:embed="rId2"/>
              </a:buBlip>
              <a:tabLst/>
              <a:defRPr/>
            </a:pPr>
            <a:r>
              <a:rPr kumimoji="0" lang="fr-FR" sz="1400" b="0" i="0" u="none" strike="noStrike" kern="1200" cap="none" spc="0" normalizeH="0" baseline="0" noProof="0" dirty="0">
                <a:ln>
                  <a:noFill/>
                </a:ln>
                <a:solidFill>
                  <a:srgbClr val="313E48"/>
                </a:solidFill>
                <a:effectLst/>
                <a:uLnTx/>
                <a:uFillTx/>
                <a:latin typeface="+mj-lt"/>
              </a:rPr>
              <a:t>Annonce du projet</a:t>
            </a:r>
          </a:p>
          <a:p>
            <a:pPr marL="179388" marR="0" lvl="0" indent="-179388" algn="l" defTabSz="2438645" rtl="0" eaLnBrk="1" fontAlgn="auto" latinLnBrk="0" hangingPunct="1">
              <a:lnSpc>
                <a:spcPct val="150000"/>
              </a:lnSpc>
              <a:spcBef>
                <a:spcPct val="20000"/>
              </a:spcBef>
              <a:spcAft>
                <a:spcPts val="0"/>
              </a:spcAft>
              <a:buClrTx/>
              <a:buSzTx/>
              <a:buBlip>
                <a:blip r:embed="rId2"/>
              </a:buBlip>
              <a:tabLst/>
              <a:defRPr/>
            </a:pPr>
            <a:r>
              <a:rPr lang="fr-FR" sz="1400" dirty="0">
                <a:solidFill>
                  <a:srgbClr val="313E48"/>
                </a:solidFill>
                <a:latin typeface="+mj-lt"/>
                <a:cs typeface="Tahoma" panose="020B0604030504040204" pitchFamily="34" charset="0"/>
              </a:rPr>
              <a:t>Lancement officiel de la campagne</a:t>
            </a:r>
          </a:p>
          <a:p>
            <a:pPr marL="179388" marR="0" lvl="0" indent="-179388" algn="l" defTabSz="2438645" rtl="0" eaLnBrk="1" fontAlgn="auto" latinLnBrk="0" hangingPunct="1">
              <a:lnSpc>
                <a:spcPct val="150000"/>
              </a:lnSpc>
              <a:spcBef>
                <a:spcPct val="20000"/>
              </a:spcBef>
              <a:spcAft>
                <a:spcPts val="0"/>
              </a:spcAft>
              <a:buClrTx/>
              <a:buSzTx/>
              <a:buBlip>
                <a:blip r:embed="rId2"/>
              </a:buBlip>
              <a:tabLst/>
              <a:defRPr/>
            </a:pPr>
            <a:r>
              <a:rPr kumimoji="0" lang="fr-FR"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rPr>
              <a:t>Communication</a:t>
            </a:r>
            <a:r>
              <a:rPr kumimoji="0" lang="fr-FR" sz="1400" b="0" i="0" u="none" strike="noStrike" kern="1200" cap="none" spc="0" normalizeH="0" noProof="0" dirty="0">
                <a:ln>
                  <a:noFill/>
                </a:ln>
                <a:solidFill>
                  <a:srgbClr val="313E48"/>
                </a:solidFill>
                <a:effectLst/>
                <a:uLnTx/>
                <a:uFillTx/>
                <a:latin typeface="+mj-lt"/>
                <a:ea typeface="Tahoma" panose="020B0604030504040204" pitchFamily="34" charset="0"/>
                <a:cs typeface="Tahoma" panose="020B0604030504040204" pitchFamily="34" charset="0"/>
              </a:rPr>
              <a:t> pré-campagne</a:t>
            </a:r>
            <a:endParaRPr kumimoji="0" lang="en-US"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endParaRPr>
          </a:p>
        </p:txBody>
      </p:sp>
      <p:sp>
        <p:nvSpPr>
          <p:cNvPr id="52" name="Текст 2">
            <a:extLst>
              <a:ext uri="{FF2B5EF4-FFF2-40B4-BE49-F238E27FC236}">
                <a16:creationId xmlns:a16="http://schemas.microsoft.com/office/drawing/2014/main" id="{37E48C89-E6C2-4192-A54D-C97D04725865}"/>
              </a:ext>
            </a:extLst>
          </p:cNvPr>
          <p:cNvSpPr txBox="1">
            <a:spLocks/>
          </p:cNvSpPr>
          <p:nvPr/>
        </p:nvSpPr>
        <p:spPr>
          <a:xfrm>
            <a:off x="6814518" y="1690995"/>
            <a:ext cx="3271340" cy="1112282"/>
          </a:xfrm>
          <a:prstGeom prst="rect">
            <a:avLst/>
          </a:prstGeom>
        </p:spPr>
        <p:txBody>
          <a:bodyP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r"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800" b="1" i="0" u="none" strike="noStrike" kern="1200" cap="none" spc="0" normalizeH="0" baseline="0" noProof="0" dirty="0">
                <a:ln>
                  <a:noFill/>
                </a:ln>
                <a:solidFill>
                  <a:srgbClr val="A269A4"/>
                </a:solidFill>
                <a:effectLst/>
                <a:uLnTx/>
                <a:uFillTx/>
                <a:latin typeface="+mn-lt"/>
                <a:ea typeface="Roboto Medium" charset="0"/>
                <a:cs typeface="Roboto Medium" charset="0"/>
              </a:rPr>
              <a:t>À définir</a:t>
            </a:r>
            <a:endParaRPr kumimoji="0" lang="ru-RU" sz="1800" b="1" i="0" u="none" strike="noStrike" kern="1200" cap="none" spc="0" normalizeH="0" baseline="0" noProof="0" dirty="0">
              <a:ln>
                <a:noFill/>
              </a:ln>
              <a:solidFill>
                <a:srgbClr val="A269A4"/>
              </a:solidFill>
              <a:effectLst/>
              <a:uLnTx/>
              <a:uFillTx/>
              <a:latin typeface="+mn-lt"/>
              <a:ea typeface="Roboto Medium" charset="0"/>
              <a:cs typeface="Roboto Medium" charset="0"/>
            </a:endParaRPr>
          </a:p>
          <a:p>
            <a:pPr marL="179388" marR="0" lvl="0" indent="-179388" algn="r" defTabSz="2438645" rtl="0" eaLnBrk="1" fontAlgn="auto" latinLnBrk="0" hangingPunct="1">
              <a:lnSpc>
                <a:spcPct val="150000"/>
              </a:lnSpc>
              <a:spcBef>
                <a:spcPct val="20000"/>
              </a:spcBef>
              <a:spcAft>
                <a:spcPts val="0"/>
              </a:spcAft>
              <a:buClrTx/>
              <a:buSzTx/>
              <a:buBlip>
                <a:blip r:embed="rId3"/>
              </a:buBlip>
              <a:tabLst/>
              <a:defRPr/>
            </a:pPr>
            <a:r>
              <a:rPr kumimoji="0" lang="fr-FR" sz="1400" b="0" i="0" u="none" strike="noStrike" kern="1200" cap="none" spc="0" normalizeH="0" baseline="0" noProof="0" dirty="0">
                <a:ln>
                  <a:noFill/>
                </a:ln>
                <a:solidFill>
                  <a:srgbClr val="313E48"/>
                </a:solidFill>
                <a:effectLst/>
                <a:uLnTx/>
                <a:uFillTx/>
                <a:latin typeface="+mj-lt"/>
              </a:rPr>
              <a:t>Mise en place du plan d’action</a:t>
            </a:r>
          </a:p>
          <a:p>
            <a:pPr marL="179388" marR="0" lvl="0" indent="-179388" algn="r" defTabSz="2438645" rtl="0" eaLnBrk="1" fontAlgn="auto" latinLnBrk="0" hangingPunct="1">
              <a:lnSpc>
                <a:spcPct val="150000"/>
              </a:lnSpc>
              <a:spcBef>
                <a:spcPct val="20000"/>
              </a:spcBef>
              <a:spcAft>
                <a:spcPts val="0"/>
              </a:spcAft>
              <a:buClrTx/>
              <a:buSzTx/>
              <a:buBlip>
                <a:blip r:embed="rId3"/>
              </a:buBlip>
              <a:tabLst/>
              <a:defRPr/>
            </a:pPr>
            <a:r>
              <a:rPr lang="fr-FR" sz="1400" dirty="0">
                <a:solidFill>
                  <a:srgbClr val="313E48"/>
                </a:solidFill>
                <a:latin typeface="+mj-lt"/>
                <a:cs typeface="Tahoma" panose="020B0604030504040204" pitchFamily="34" charset="0"/>
              </a:rPr>
              <a:t>Communication des différentes étapes</a:t>
            </a:r>
            <a:endParaRPr kumimoji="0" lang="en-US"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endParaRPr>
          </a:p>
        </p:txBody>
      </p:sp>
      <p:sp>
        <p:nvSpPr>
          <p:cNvPr id="54" name="Freeform 9">
            <a:extLst>
              <a:ext uri="{FF2B5EF4-FFF2-40B4-BE49-F238E27FC236}">
                <a16:creationId xmlns:a16="http://schemas.microsoft.com/office/drawing/2014/main" id="{E8D49935-289A-40E1-A441-A4F53565DE5F}"/>
              </a:ext>
            </a:extLst>
          </p:cNvPr>
          <p:cNvSpPr>
            <a:spLocks/>
          </p:cNvSpPr>
          <p:nvPr/>
        </p:nvSpPr>
        <p:spPr bwMode="auto">
          <a:xfrm>
            <a:off x="4013696" y="2403112"/>
            <a:ext cx="3323512" cy="2027765"/>
          </a:xfrm>
          <a:custGeom>
            <a:avLst/>
            <a:gdLst>
              <a:gd name="T0" fmla="*/ 1203 w 1225"/>
              <a:gd name="T1" fmla="*/ 338 h 748"/>
              <a:gd name="T2" fmla="*/ 838 w 1225"/>
              <a:gd name="T3" fmla="*/ 26 h 748"/>
              <a:gd name="T4" fmla="*/ 761 w 1225"/>
              <a:gd name="T5" fmla="*/ 61 h 748"/>
              <a:gd name="T6" fmla="*/ 761 w 1225"/>
              <a:gd name="T7" fmla="*/ 170 h 748"/>
              <a:gd name="T8" fmla="*/ 714 w 1225"/>
              <a:gd name="T9" fmla="*/ 217 h 748"/>
              <a:gd name="T10" fmla="*/ 47 w 1225"/>
              <a:gd name="T11" fmla="*/ 217 h 748"/>
              <a:gd name="T12" fmla="*/ 0 w 1225"/>
              <a:gd name="T13" fmla="*/ 263 h 748"/>
              <a:gd name="T14" fmla="*/ 0 w 1225"/>
              <a:gd name="T15" fmla="*/ 484 h 748"/>
              <a:gd name="T16" fmla="*/ 47 w 1225"/>
              <a:gd name="T17" fmla="*/ 531 h 748"/>
              <a:gd name="T18" fmla="*/ 714 w 1225"/>
              <a:gd name="T19" fmla="*/ 531 h 748"/>
              <a:gd name="T20" fmla="*/ 761 w 1225"/>
              <a:gd name="T21" fmla="*/ 577 h 748"/>
              <a:gd name="T22" fmla="*/ 761 w 1225"/>
              <a:gd name="T23" fmla="*/ 686 h 748"/>
              <a:gd name="T24" fmla="*/ 838 w 1225"/>
              <a:gd name="T25" fmla="*/ 722 h 748"/>
              <a:gd name="T26" fmla="*/ 1203 w 1225"/>
              <a:gd name="T27" fmla="*/ 409 h 748"/>
              <a:gd name="T28" fmla="*/ 1203 w 1225"/>
              <a:gd name="T29" fmla="*/ 338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5" h="748">
                <a:moveTo>
                  <a:pt x="1203" y="338"/>
                </a:moveTo>
                <a:cubicBezTo>
                  <a:pt x="838" y="26"/>
                  <a:pt x="838" y="26"/>
                  <a:pt x="838" y="26"/>
                </a:cubicBezTo>
                <a:cubicBezTo>
                  <a:pt x="808" y="0"/>
                  <a:pt x="761" y="21"/>
                  <a:pt x="761" y="61"/>
                </a:cubicBezTo>
                <a:cubicBezTo>
                  <a:pt x="761" y="170"/>
                  <a:pt x="761" y="170"/>
                  <a:pt x="761" y="170"/>
                </a:cubicBezTo>
                <a:cubicBezTo>
                  <a:pt x="761" y="196"/>
                  <a:pt x="740" y="217"/>
                  <a:pt x="714" y="217"/>
                </a:cubicBezTo>
                <a:cubicBezTo>
                  <a:pt x="47" y="217"/>
                  <a:pt x="47" y="217"/>
                  <a:pt x="47" y="217"/>
                </a:cubicBezTo>
                <a:cubicBezTo>
                  <a:pt x="21" y="217"/>
                  <a:pt x="0" y="238"/>
                  <a:pt x="0" y="263"/>
                </a:cubicBezTo>
                <a:cubicBezTo>
                  <a:pt x="0" y="484"/>
                  <a:pt x="0" y="484"/>
                  <a:pt x="0" y="484"/>
                </a:cubicBezTo>
                <a:cubicBezTo>
                  <a:pt x="0" y="510"/>
                  <a:pt x="21" y="531"/>
                  <a:pt x="47" y="531"/>
                </a:cubicBezTo>
                <a:cubicBezTo>
                  <a:pt x="714" y="531"/>
                  <a:pt x="714" y="531"/>
                  <a:pt x="714" y="531"/>
                </a:cubicBezTo>
                <a:cubicBezTo>
                  <a:pt x="740" y="531"/>
                  <a:pt x="761" y="552"/>
                  <a:pt x="761" y="577"/>
                </a:cubicBezTo>
                <a:cubicBezTo>
                  <a:pt x="761" y="686"/>
                  <a:pt x="761" y="686"/>
                  <a:pt x="761" y="686"/>
                </a:cubicBezTo>
                <a:cubicBezTo>
                  <a:pt x="761" y="726"/>
                  <a:pt x="808" y="748"/>
                  <a:pt x="838" y="722"/>
                </a:cubicBezTo>
                <a:cubicBezTo>
                  <a:pt x="1203" y="409"/>
                  <a:pt x="1203" y="409"/>
                  <a:pt x="1203" y="409"/>
                </a:cubicBezTo>
                <a:cubicBezTo>
                  <a:pt x="1225" y="390"/>
                  <a:pt x="1225" y="357"/>
                  <a:pt x="1203" y="338"/>
                </a:cubicBezTo>
                <a:close/>
              </a:path>
            </a:pathLst>
          </a:custGeom>
          <a:solidFill>
            <a:srgbClr val="FED2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14" tIns="22857" rIns="45714" bIns="22857"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Текст 2">
            <a:extLst>
              <a:ext uri="{FF2B5EF4-FFF2-40B4-BE49-F238E27FC236}">
                <a16:creationId xmlns:a16="http://schemas.microsoft.com/office/drawing/2014/main" id="{0D48615F-F0BE-4AEB-AB9A-FF25F37D6065}"/>
              </a:ext>
            </a:extLst>
          </p:cNvPr>
          <p:cNvSpPr txBox="1">
            <a:spLocks/>
          </p:cNvSpPr>
          <p:nvPr/>
        </p:nvSpPr>
        <p:spPr>
          <a:xfrm>
            <a:off x="4704337" y="3081689"/>
            <a:ext cx="1814370" cy="518887"/>
          </a:xfrm>
          <a:prstGeom prst="rect">
            <a:avLst/>
          </a:prstGeom>
          <a:noFill/>
        </p:spPr>
        <p:txBody>
          <a:bodyPr anchor="ct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r"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solidFill>
                <a:effectLst/>
                <a:uLnTx/>
                <a:uFillTx/>
                <a:latin typeface="+mn-lt"/>
                <a:ea typeface="Roboto Medium" charset="0"/>
                <a:cs typeface="Roboto Medium" charset="0"/>
              </a:rPr>
              <a:t>ENQUÊTE</a:t>
            </a:r>
            <a:endParaRPr kumimoji="0" lang="en-US" sz="2000" b="1" i="0" u="none" strike="noStrike" kern="1200" cap="none" spc="0" normalizeH="0" baseline="0" noProof="0" dirty="0">
              <a:ln>
                <a:noFill/>
              </a:ln>
              <a:solidFill>
                <a:prstClr val="white"/>
              </a:solidFill>
              <a:effectLst/>
              <a:uLnTx/>
              <a:uFillTx/>
              <a:latin typeface="+mn-lt"/>
            </a:endParaRPr>
          </a:p>
        </p:txBody>
      </p:sp>
      <p:sp>
        <p:nvSpPr>
          <p:cNvPr id="60" name="Полилиния 64">
            <a:extLst>
              <a:ext uri="{FF2B5EF4-FFF2-40B4-BE49-F238E27FC236}">
                <a16:creationId xmlns:a16="http://schemas.microsoft.com/office/drawing/2014/main" id="{1DE37573-656E-4303-A6F4-EB3F4CB3F972}"/>
              </a:ext>
            </a:extLst>
          </p:cNvPr>
          <p:cNvSpPr/>
          <p:nvPr/>
        </p:nvSpPr>
        <p:spPr>
          <a:xfrm>
            <a:off x="1" y="2900094"/>
            <a:ext cx="5253593" cy="1953824"/>
          </a:xfrm>
          <a:custGeom>
            <a:avLst/>
            <a:gdLst>
              <a:gd name="connsiteX0" fmla="*/ 6708780 w 8550151"/>
              <a:gd name="connsiteY0" fmla="*/ 794 h 3179822"/>
              <a:gd name="connsiteX1" fmla="*/ 6751627 w 8550151"/>
              <a:gd name="connsiteY1" fmla="*/ 1518 h 3179822"/>
              <a:gd name="connsiteX2" fmla="*/ 6860939 w 8550151"/>
              <a:gd name="connsiteY2" fmla="*/ 50738 h 3179822"/>
              <a:gd name="connsiteX3" fmla="*/ 8477092 w 8550151"/>
              <a:gd name="connsiteY3" fmla="*/ 1431118 h 3179822"/>
              <a:gd name="connsiteX4" fmla="*/ 8477092 w 8550151"/>
              <a:gd name="connsiteY4" fmla="*/ 1745243 h 3179822"/>
              <a:gd name="connsiteX5" fmla="*/ 6860939 w 8550151"/>
              <a:gd name="connsiteY5" fmla="*/ 3130049 h 3179822"/>
              <a:gd name="connsiteX6" fmla="*/ 6519997 w 8550151"/>
              <a:gd name="connsiteY6" fmla="*/ 2970774 h 3179822"/>
              <a:gd name="connsiteX7" fmla="*/ 6519997 w 8550151"/>
              <a:gd name="connsiteY7" fmla="*/ 2492949 h 3179822"/>
              <a:gd name="connsiteX8" fmla="*/ 6311890 w 8550151"/>
              <a:gd name="connsiteY8" fmla="*/ 2285007 h 3179822"/>
              <a:gd name="connsiteX9" fmla="*/ 4110433 w 8550151"/>
              <a:gd name="connsiteY9" fmla="*/ 2285007 h 3179822"/>
              <a:gd name="connsiteX10" fmla="*/ 4056245 w 8550151"/>
              <a:gd name="connsiteY10" fmla="*/ 2285007 h 3179822"/>
              <a:gd name="connsiteX11" fmla="*/ 4050399 w 8550151"/>
              <a:gd name="connsiteY11" fmla="*/ 2285007 h 3179822"/>
              <a:gd name="connsiteX12" fmla="*/ 4036512 w 8550151"/>
              <a:gd name="connsiteY12" fmla="*/ 2285007 h 3179822"/>
              <a:gd name="connsiteX13" fmla="*/ 4009471 w 8550151"/>
              <a:gd name="connsiteY13" fmla="*/ 2285007 h 3179822"/>
              <a:gd name="connsiteX14" fmla="*/ 3964889 w 8550151"/>
              <a:gd name="connsiteY14" fmla="*/ 2285007 h 3179822"/>
              <a:gd name="connsiteX15" fmla="*/ 3898382 w 8550151"/>
              <a:gd name="connsiteY15" fmla="*/ 2285007 h 3179822"/>
              <a:gd name="connsiteX16" fmla="*/ 3874753 w 8550151"/>
              <a:gd name="connsiteY16" fmla="*/ 2285007 h 3179822"/>
              <a:gd name="connsiteX17" fmla="*/ 3805565 w 8550151"/>
              <a:gd name="connsiteY17" fmla="*/ 2285007 h 3179822"/>
              <a:gd name="connsiteX18" fmla="*/ 3682051 w 8550151"/>
              <a:gd name="connsiteY18" fmla="*/ 2285007 h 3179822"/>
              <a:gd name="connsiteX19" fmla="*/ 3622825 w 8550151"/>
              <a:gd name="connsiteY19" fmla="*/ 2285007 h 3179822"/>
              <a:gd name="connsiteX20" fmla="*/ 3523458 w 8550151"/>
              <a:gd name="connsiteY20" fmla="*/ 2285007 h 3179822"/>
              <a:gd name="connsiteX21" fmla="*/ 3354109 w 8550151"/>
              <a:gd name="connsiteY21" fmla="*/ 2285007 h 3179822"/>
              <a:gd name="connsiteX22" fmla="*/ 3325399 w 8550151"/>
              <a:gd name="connsiteY22" fmla="*/ 2285007 h 3179822"/>
              <a:gd name="connsiteX23" fmla="*/ 1062698 w 8550151"/>
              <a:gd name="connsiteY23" fmla="*/ 2285007 h 3179822"/>
              <a:gd name="connsiteX24" fmla="*/ 892476 w 8550151"/>
              <a:gd name="connsiteY24" fmla="*/ 2285007 h 3179822"/>
              <a:gd name="connsiteX25" fmla="*/ 892476 w 8550151"/>
              <a:gd name="connsiteY25" fmla="*/ 2284044 h 3179822"/>
              <a:gd name="connsiteX26" fmla="*/ 856613 w 8550151"/>
              <a:gd name="connsiteY26" fmla="*/ 2284044 h 3179822"/>
              <a:gd name="connsiteX27" fmla="*/ 447072 w 8550151"/>
              <a:gd name="connsiteY27" fmla="*/ 2284044 h 3179822"/>
              <a:gd name="connsiteX28" fmla="*/ 273001 w 8550151"/>
              <a:gd name="connsiteY28" fmla="*/ 2284044 h 3179822"/>
              <a:gd name="connsiteX29" fmla="*/ 182736 w 8550151"/>
              <a:gd name="connsiteY29" fmla="*/ 2284044 h 3179822"/>
              <a:gd name="connsiteX30" fmla="*/ 172799 w 8550151"/>
              <a:gd name="connsiteY30" fmla="*/ 2284044 h 3179822"/>
              <a:gd name="connsiteX31" fmla="*/ 117024 w 8550151"/>
              <a:gd name="connsiteY31" fmla="*/ 2284044 h 3179822"/>
              <a:gd name="connsiteX32" fmla="*/ 25315 w 8550151"/>
              <a:gd name="connsiteY32" fmla="*/ 2284044 h 3179822"/>
              <a:gd name="connsiteX33" fmla="*/ 0 w 8550151"/>
              <a:gd name="connsiteY33" fmla="*/ 2284044 h 3179822"/>
              <a:gd name="connsiteX34" fmla="*/ 0 w 8550151"/>
              <a:gd name="connsiteY34" fmla="*/ 894815 h 3179822"/>
              <a:gd name="connsiteX35" fmla="*/ 4284 w 8550151"/>
              <a:gd name="connsiteY35" fmla="*/ 894815 h 3179822"/>
              <a:gd name="connsiteX36" fmla="*/ 103651 w 8550151"/>
              <a:gd name="connsiteY36" fmla="*/ 894815 h 3179822"/>
              <a:gd name="connsiteX37" fmla="*/ 273001 w 8550151"/>
              <a:gd name="connsiteY37" fmla="*/ 894815 h 3179822"/>
              <a:gd name="connsiteX38" fmla="*/ 301711 w 8550151"/>
              <a:gd name="connsiteY38" fmla="*/ 894815 h 3179822"/>
              <a:gd name="connsiteX39" fmla="*/ 2564411 w 8550151"/>
              <a:gd name="connsiteY39" fmla="*/ 894815 h 3179822"/>
              <a:gd name="connsiteX40" fmla="*/ 2734633 w 8550151"/>
              <a:gd name="connsiteY40" fmla="*/ 894815 h 3179822"/>
              <a:gd name="connsiteX41" fmla="*/ 2734633 w 8550151"/>
              <a:gd name="connsiteY41" fmla="*/ 895778 h 3179822"/>
              <a:gd name="connsiteX42" fmla="*/ 2770496 w 8550151"/>
              <a:gd name="connsiteY42" fmla="*/ 895778 h 3179822"/>
              <a:gd name="connsiteX43" fmla="*/ 3180037 w 8550151"/>
              <a:gd name="connsiteY43" fmla="*/ 895778 h 3179822"/>
              <a:gd name="connsiteX44" fmla="*/ 3354109 w 8550151"/>
              <a:gd name="connsiteY44" fmla="*/ 895778 h 3179822"/>
              <a:gd name="connsiteX45" fmla="*/ 3444373 w 8550151"/>
              <a:gd name="connsiteY45" fmla="*/ 895778 h 3179822"/>
              <a:gd name="connsiteX46" fmla="*/ 3454310 w 8550151"/>
              <a:gd name="connsiteY46" fmla="*/ 895778 h 3179822"/>
              <a:gd name="connsiteX47" fmla="*/ 3510085 w 8550151"/>
              <a:gd name="connsiteY47" fmla="*/ 895778 h 3179822"/>
              <a:gd name="connsiteX48" fmla="*/ 3723832 w 8550151"/>
              <a:gd name="connsiteY48" fmla="*/ 895778 h 3179822"/>
              <a:gd name="connsiteX49" fmla="*/ 3746197 w 8550151"/>
              <a:gd name="connsiteY49" fmla="*/ 895778 h 3179822"/>
              <a:gd name="connsiteX50" fmla="*/ 3880530 w 8550151"/>
              <a:gd name="connsiteY50" fmla="*/ 895779 h 3179822"/>
              <a:gd name="connsiteX51" fmla="*/ 4056245 w 8550151"/>
              <a:gd name="connsiteY51" fmla="*/ 895779 h 3179822"/>
              <a:gd name="connsiteX52" fmla="*/ 4076223 w 8550151"/>
              <a:gd name="connsiteY52" fmla="*/ 895779 h 3179822"/>
              <a:gd name="connsiteX53" fmla="*/ 6311890 w 8550151"/>
              <a:gd name="connsiteY53" fmla="*/ 895779 h 3179822"/>
              <a:gd name="connsiteX54" fmla="*/ 6519997 w 8550151"/>
              <a:gd name="connsiteY54" fmla="*/ 687837 h 3179822"/>
              <a:gd name="connsiteX55" fmla="*/ 6519997 w 8550151"/>
              <a:gd name="connsiteY55" fmla="*/ 205588 h 3179822"/>
              <a:gd name="connsiteX56" fmla="*/ 6708780 w 8550151"/>
              <a:gd name="connsiteY56" fmla="*/ 794 h 3179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8550151" h="3179822">
                <a:moveTo>
                  <a:pt x="6708780" y="794"/>
                </a:moveTo>
                <a:cubicBezTo>
                  <a:pt x="6722946" y="-452"/>
                  <a:pt x="6737306" y="-245"/>
                  <a:pt x="6751627" y="1518"/>
                </a:cubicBezTo>
                <a:cubicBezTo>
                  <a:pt x="6789817" y="6219"/>
                  <a:pt x="6827731" y="21980"/>
                  <a:pt x="6860939" y="50738"/>
                </a:cubicBezTo>
                <a:cubicBezTo>
                  <a:pt x="6860939" y="50738"/>
                  <a:pt x="6860939" y="50738"/>
                  <a:pt x="8477092" y="1431118"/>
                </a:cubicBezTo>
                <a:cubicBezTo>
                  <a:pt x="8574504" y="1515180"/>
                  <a:pt x="8574504" y="1665606"/>
                  <a:pt x="8477092" y="1745243"/>
                </a:cubicBezTo>
                <a:cubicBezTo>
                  <a:pt x="8477092" y="1745243"/>
                  <a:pt x="8477092" y="1745243"/>
                  <a:pt x="6860939" y="3130049"/>
                </a:cubicBezTo>
                <a:cubicBezTo>
                  <a:pt x="6728104" y="3245080"/>
                  <a:pt x="6519997" y="3147745"/>
                  <a:pt x="6519997" y="2970774"/>
                </a:cubicBezTo>
                <a:cubicBezTo>
                  <a:pt x="6519997" y="2970774"/>
                  <a:pt x="6519997" y="2970774"/>
                  <a:pt x="6519997" y="2492949"/>
                </a:cubicBezTo>
                <a:cubicBezTo>
                  <a:pt x="6519997" y="2377918"/>
                  <a:pt x="6427013" y="2285007"/>
                  <a:pt x="6311890" y="2285007"/>
                </a:cubicBezTo>
                <a:cubicBezTo>
                  <a:pt x="6311890" y="2285007"/>
                  <a:pt x="6311890" y="2285007"/>
                  <a:pt x="4110433" y="2285007"/>
                </a:cubicBezTo>
                <a:lnTo>
                  <a:pt x="4056245" y="2285007"/>
                </a:lnTo>
                <a:lnTo>
                  <a:pt x="4050399" y="2285007"/>
                </a:lnTo>
                <a:lnTo>
                  <a:pt x="4036512" y="2285007"/>
                </a:lnTo>
                <a:lnTo>
                  <a:pt x="4009471" y="2285007"/>
                </a:lnTo>
                <a:lnTo>
                  <a:pt x="3964889" y="2285007"/>
                </a:lnTo>
                <a:lnTo>
                  <a:pt x="3898382" y="2285007"/>
                </a:lnTo>
                <a:lnTo>
                  <a:pt x="3874753" y="2285007"/>
                </a:lnTo>
                <a:lnTo>
                  <a:pt x="3805565" y="2285007"/>
                </a:lnTo>
                <a:lnTo>
                  <a:pt x="3682051" y="2285007"/>
                </a:lnTo>
                <a:lnTo>
                  <a:pt x="3622825" y="2285007"/>
                </a:lnTo>
                <a:lnTo>
                  <a:pt x="3523458" y="2285007"/>
                </a:lnTo>
                <a:lnTo>
                  <a:pt x="3354109" y="2285007"/>
                </a:lnTo>
                <a:lnTo>
                  <a:pt x="3325399" y="2285007"/>
                </a:lnTo>
                <a:cubicBezTo>
                  <a:pt x="2886891" y="2285007"/>
                  <a:pt x="2185278" y="2285007"/>
                  <a:pt x="1062698" y="2285007"/>
                </a:cubicBezTo>
                <a:lnTo>
                  <a:pt x="892476" y="2285007"/>
                </a:lnTo>
                <a:lnTo>
                  <a:pt x="892476" y="2284044"/>
                </a:lnTo>
                <a:lnTo>
                  <a:pt x="856613" y="2284044"/>
                </a:lnTo>
                <a:cubicBezTo>
                  <a:pt x="727348" y="2284044"/>
                  <a:pt x="590965" y="2284044"/>
                  <a:pt x="447072" y="2284044"/>
                </a:cubicBezTo>
                <a:lnTo>
                  <a:pt x="273001" y="2284044"/>
                </a:lnTo>
                <a:cubicBezTo>
                  <a:pt x="273001" y="2284044"/>
                  <a:pt x="273001" y="2284044"/>
                  <a:pt x="182736" y="2284044"/>
                </a:cubicBezTo>
                <a:lnTo>
                  <a:pt x="172799" y="2284044"/>
                </a:lnTo>
                <a:lnTo>
                  <a:pt x="117024" y="2284044"/>
                </a:lnTo>
                <a:cubicBezTo>
                  <a:pt x="91028" y="2284044"/>
                  <a:pt x="60699" y="2284044"/>
                  <a:pt x="25315" y="2284044"/>
                </a:cubicBezTo>
                <a:lnTo>
                  <a:pt x="0" y="2284044"/>
                </a:lnTo>
                <a:lnTo>
                  <a:pt x="0" y="894815"/>
                </a:lnTo>
                <a:lnTo>
                  <a:pt x="4284" y="894815"/>
                </a:lnTo>
                <a:lnTo>
                  <a:pt x="103651" y="894815"/>
                </a:lnTo>
                <a:lnTo>
                  <a:pt x="273001" y="894815"/>
                </a:lnTo>
                <a:lnTo>
                  <a:pt x="301711" y="894815"/>
                </a:lnTo>
                <a:cubicBezTo>
                  <a:pt x="740218" y="894815"/>
                  <a:pt x="1441831" y="894815"/>
                  <a:pt x="2564411" y="894815"/>
                </a:cubicBezTo>
                <a:lnTo>
                  <a:pt x="2734633" y="894815"/>
                </a:lnTo>
                <a:lnTo>
                  <a:pt x="2734633" y="895778"/>
                </a:lnTo>
                <a:lnTo>
                  <a:pt x="2770496" y="895778"/>
                </a:lnTo>
                <a:cubicBezTo>
                  <a:pt x="2899761" y="895778"/>
                  <a:pt x="3036144" y="895778"/>
                  <a:pt x="3180037" y="895778"/>
                </a:cubicBezTo>
                <a:lnTo>
                  <a:pt x="3354109" y="895778"/>
                </a:lnTo>
                <a:cubicBezTo>
                  <a:pt x="3354109" y="895778"/>
                  <a:pt x="3354109" y="895778"/>
                  <a:pt x="3444373" y="895778"/>
                </a:cubicBezTo>
                <a:lnTo>
                  <a:pt x="3454310" y="895778"/>
                </a:lnTo>
                <a:lnTo>
                  <a:pt x="3510085" y="895778"/>
                </a:lnTo>
                <a:cubicBezTo>
                  <a:pt x="3562077" y="895778"/>
                  <a:pt x="3631401" y="895778"/>
                  <a:pt x="3723832" y="895778"/>
                </a:cubicBezTo>
                <a:lnTo>
                  <a:pt x="3746197" y="895778"/>
                </a:lnTo>
                <a:lnTo>
                  <a:pt x="3880530" y="895779"/>
                </a:lnTo>
                <a:lnTo>
                  <a:pt x="4056245" y="895779"/>
                </a:lnTo>
                <a:lnTo>
                  <a:pt x="4076223" y="895779"/>
                </a:lnTo>
                <a:cubicBezTo>
                  <a:pt x="4509492" y="895779"/>
                  <a:pt x="5202722" y="895779"/>
                  <a:pt x="6311890" y="895779"/>
                </a:cubicBezTo>
                <a:cubicBezTo>
                  <a:pt x="6427013" y="895779"/>
                  <a:pt x="6519997" y="802869"/>
                  <a:pt x="6519997" y="687837"/>
                </a:cubicBezTo>
                <a:cubicBezTo>
                  <a:pt x="6519997" y="687837"/>
                  <a:pt x="6519997" y="687837"/>
                  <a:pt x="6519997" y="205588"/>
                </a:cubicBezTo>
                <a:cubicBezTo>
                  <a:pt x="6519997" y="89451"/>
                  <a:pt x="6609622" y="9515"/>
                  <a:pt x="6708780" y="794"/>
                </a:cubicBezTo>
                <a:close/>
              </a:path>
            </a:pathLst>
          </a:custGeom>
          <a:solidFill>
            <a:srgbClr val="B0C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Текст 2">
            <a:extLst>
              <a:ext uri="{FF2B5EF4-FFF2-40B4-BE49-F238E27FC236}">
                <a16:creationId xmlns:a16="http://schemas.microsoft.com/office/drawing/2014/main" id="{65EE8524-B53B-4EED-99A3-11B70B24C238}"/>
              </a:ext>
            </a:extLst>
          </p:cNvPr>
          <p:cNvSpPr txBox="1">
            <a:spLocks/>
          </p:cNvSpPr>
          <p:nvPr/>
        </p:nvSpPr>
        <p:spPr>
          <a:xfrm>
            <a:off x="0" y="3617562"/>
            <a:ext cx="4144901" cy="518887"/>
          </a:xfrm>
          <a:prstGeom prst="rect">
            <a:avLst/>
          </a:prstGeom>
        </p:spPr>
        <p:txBody>
          <a:bodyPr anchor="ct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lvl="0" indent="0" algn="r">
              <a:buNone/>
              <a:defRPr/>
            </a:pPr>
            <a:r>
              <a:rPr lang="en-US" sz="2800" b="1" dirty="0">
                <a:solidFill>
                  <a:prstClr val="white"/>
                </a:solidFill>
                <a:latin typeface="+mn-lt"/>
                <a:ea typeface="Roboto Medium" charset="0"/>
                <a:cs typeface="Roboto Medium" charset="0"/>
              </a:rPr>
              <a:t>PRÉ ENQUÊTE</a:t>
            </a:r>
            <a:endParaRPr kumimoji="0" lang="en-US" sz="2000" b="1" i="0" u="none" strike="noStrike" kern="1200" cap="none" spc="0" normalizeH="0" baseline="0" noProof="0" dirty="0">
              <a:ln>
                <a:noFill/>
              </a:ln>
              <a:solidFill>
                <a:prstClr val="white"/>
              </a:solidFill>
              <a:effectLst/>
              <a:uLnTx/>
              <a:uFillTx/>
              <a:latin typeface="+mn-lt"/>
            </a:endParaRPr>
          </a:p>
        </p:txBody>
      </p:sp>
      <p:sp>
        <p:nvSpPr>
          <p:cNvPr id="63" name="Freeform 7">
            <a:extLst>
              <a:ext uri="{FF2B5EF4-FFF2-40B4-BE49-F238E27FC236}">
                <a16:creationId xmlns:a16="http://schemas.microsoft.com/office/drawing/2014/main" id="{D76EF365-ED34-45E4-B168-32CD476B9AB4}"/>
              </a:ext>
            </a:extLst>
          </p:cNvPr>
          <p:cNvSpPr>
            <a:spLocks/>
          </p:cNvSpPr>
          <p:nvPr/>
        </p:nvSpPr>
        <p:spPr bwMode="auto">
          <a:xfrm>
            <a:off x="8165707" y="2403325"/>
            <a:ext cx="3323512" cy="2027765"/>
          </a:xfrm>
          <a:custGeom>
            <a:avLst/>
            <a:gdLst>
              <a:gd name="T0" fmla="*/ 1203 w 1225"/>
              <a:gd name="T1" fmla="*/ 338 h 748"/>
              <a:gd name="T2" fmla="*/ 838 w 1225"/>
              <a:gd name="T3" fmla="*/ 26 h 748"/>
              <a:gd name="T4" fmla="*/ 761 w 1225"/>
              <a:gd name="T5" fmla="*/ 61 h 748"/>
              <a:gd name="T6" fmla="*/ 761 w 1225"/>
              <a:gd name="T7" fmla="*/ 170 h 748"/>
              <a:gd name="T8" fmla="*/ 714 w 1225"/>
              <a:gd name="T9" fmla="*/ 217 h 748"/>
              <a:gd name="T10" fmla="*/ 46 w 1225"/>
              <a:gd name="T11" fmla="*/ 217 h 748"/>
              <a:gd name="T12" fmla="*/ 0 w 1225"/>
              <a:gd name="T13" fmla="*/ 263 h 748"/>
              <a:gd name="T14" fmla="*/ 0 w 1225"/>
              <a:gd name="T15" fmla="*/ 484 h 748"/>
              <a:gd name="T16" fmla="*/ 46 w 1225"/>
              <a:gd name="T17" fmla="*/ 531 h 748"/>
              <a:gd name="T18" fmla="*/ 714 w 1225"/>
              <a:gd name="T19" fmla="*/ 531 h 748"/>
              <a:gd name="T20" fmla="*/ 761 w 1225"/>
              <a:gd name="T21" fmla="*/ 577 h 748"/>
              <a:gd name="T22" fmla="*/ 761 w 1225"/>
              <a:gd name="T23" fmla="*/ 686 h 748"/>
              <a:gd name="T24" fmla="*/ 838 w 1225"/>
              <a:gd name="T25" fmla="*/ 722 h 748"/>
              <a:gd name="T26" fmla="*/ 1203 w 1225"/>
              <a:gd name="T27" fmla="*/ 409 h 748"/>
              <a:gd name="T28" fmla="*/ 1203 w 1225"/>
              <a:gd name="T29" fmla="*/ 338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5" h="748">
                <a:moveTo>
                  <a:pt x="1203" y="338"/>
                </a:moveTo>
                <a:cubicBezTo>
                  <a:pt x="838" y="26"/>
                  <a:pt x="838" y="26"/>
                  <a:pt x="838" y="26"/>
                </a:cubicBezTo>
                <a:cubicBezTo>
                  <a:pt x="808" y="0"/>
                  <a:pt x="761" y="21"/>
                  <a:pt x="761" y="61"/>
                </a:cubicBezTo>
                <a:cubicBezTo>
                  <a:pt x="761" y="170"/>
                  <a:pt x="761" y="170"/>
                  <a:pt x="761" y="170"/>
                </a:cubicBezTo>
                <a:cubicBezTo>
                  <a:pt x="761" y="196"/>
                  <a:pt x="740" y="217"/>
                  <a:pt x="714" y="217"/>
                </a:cubicBezTo>
                <a:cubicBezTo>
                  <a:pt x="46" y="217"/>
                  <a:pt x="46" y="217"/>
                  <a:pt x="46" y="217"/>
                </a:cubicBezTo>
                <a:cubicBezTo>
                  <a:pt x="21" y="217"/>
                  <a:pt x="0" y="238"/>
                  <a:pt x="0" y="263"/>
                </a:cubicBezTo>
                <a:cubicBezTo>
                  <a:pt x="0" y="484"/>
                  <a:pt x="0" y="484"/>
                  <a:pt x="0" y="484"/>
                </a:cubicBezTo>
                <a:cubicBezTo>
                  <a:pt x="0" y="510"/>
                  <a:pt x="21" y="531"/>
                  <a:pt x="46" y="531"/>
                </a:cubicBezTo>
                <a:cubicBezTo>
                  <a:pt x="714" y="531"/>
                  <a:pt x="714" y="531"/>
                  <a:pt x="714" y="531"/>
                </a:cubicBezTo>
                <a:cubicBezTo>
                  <a:pt x="740" y="531"/>
                  <a:pt x="761" y="552"/>
                  <a:pt x="761" y="577"/>
                </a:cubicBezTo>
                <a:cubicBezTo>
                  <a:pt x="761" y="686"/>
                  <a:pt x="761" y="686"/>
                  <a:pt x="761" y="686"/>
                </a:cubicBezTo>
                <a:cubicBezTo>
                  <a:pt x="761" y="726"/>
                  <a:pt x="808" y="748"/>
                  <a:pt x="838" y="722"/>
                </a:cubicBezTo>
                <a:cubicBezTo>
                  <a:pt x="1203" y="409"/>
                  <a:pt x="1203" y="409"/>
                  <a:pt x="1203" y="409"/>
                </a:cubicBezTo>
                <a:cubicBezTo>
                  <a:pt x="1225" y="390"/>
                  <a:pt x="1225" y="357"/>
                  <a:pt x="1203" y="338"/>
                </a:cubicBezTo>
                <a:close/>
              </a:path>
            </a:pathLst>
          </a:custGeom>
          <a:solidFill>
            <a:srgbClr val="A269A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14" tIns="22857" rIns="45714" bIns="22857"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4" name="Текст 2">
            <a:extLst>
              <a:ext uri="{FF2B5EF4-FFF2-40B4-BE49-F238E27FC236}">
                <a16:creationId xmlns:a16="http://schemas.microsoft.com/office/drawing/2014/main" id="{2C47D86B-DC22-4D53-9379-2606319054DA}"/>
              </a:ext>
            </a:extLst>
          </p:cNvPr>
          <p:cNvSpPr txBox="1">
            <a:spLocks/>
          </p:cNvSpPr>
          <p:nvPr/>
        </p:nvSpPr>
        <p:spPr>
          <a:xfrm>
            <a:off x="8849109" y="3157550"/>
            <a:ext cx="1624069" cy="518887"/>
          </a:xfrm>
          <a:prstGeom prst="rect">
            <a:avLst/>
          </a:prstGeom>
        </p:spPr>
        <p:txBody>
          <a:bodyPr anchor="ct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r"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solidFill>
                <a:effectLst/>
                <a:uLnTx/>
                <a:uFillTx/>
                <a:latin typeface="+mn-lt"/>
                <a:ea typeface="Roboto Medium" charset="0"/>
                <a:cs typeface="Roboto Medium" charset="0"/>
              </a:rPr>
              <a:t>SUITE…</a:t>
            </a:r>
            <a:endParaRPr kumimoji="0" lang="en-US" sz="2000" b="1" i="0" u="none" strike="noStrike" kern="1200" cap="none" spc="0" normalizeH="0" baseline="0" noProof="0" dirty="0">
              <a:ln>
                <a:noFill/>
              </a:ln>
              <a:solidFill>
                <a:prstClr val="white"/>
              </a:solidFill>
              <a:effectLst/>
              <a:uLnTx/>
              <a:uFillTx/>
              <a:latin typeface="+mn-lt"/>
            </a:endParaRPr>
          </a:p>
        </p:txBody>
      </p:sp>
      <p:sp>
        <p:nvSpPr>
          <p:cNvPr id="66" name="Freeform 8">
            <a:extLst>
              <a:ext uri="{FF2B5EF4-FFF2-40B4-BE49-F238E27FC236}">
                <a16:creationId xmlns:a16="http://schemas.microsoft.com/office/drawing/2014/main" id="{771BABBF-EBC2-417D-83C6-B2E33C802450}"/>
              </a:ext>
            </a:extLst>
          </p:cNvPr>
          <p:cNvSpPr>
            <a:spLocks/>
          </p:cNvSpPr>
          <p:nvPr/>
        </p:nvSpPr>
        <p:spPr bwMode="auto">
          <a:xfrm>
            <a:off x="6079706" y="2966375"/>
            <a:ext cx="3323512" cy="2027765"/>
          </a:xfrm>
          <a:custGeom>
            <a:avLst/>
            <a:gdLst>
              <a:gd name="T0" fmla="*/ 1203 w 1225"/>
              <a:gd name="T1" fmla="*/ 338 h 748"/>
              <a:gd name="T2" fmla="*/ 839 w 1225"/>
              <a:gd name="T3" fmla="*/ 26 h 748"/>
              <a:gd name="T4" fmla="*/ 762 w 1225"/>
              <a:gd name="T5" fmla="*/ 61 h 748"/>
              <a:gd name="T6" fmla="*/ 762 w 1225"/>
              <a:gd name="T7" fmla="*/ 170 h 748"/>
              <a:gd name="T8" fmla="*/ 715 w 1225"/>
              <a:gd name="T9" fmla="*/ 217 h 748"/>
              <a:gd name="T10" fmla="*/ 47 w 1225"/>
              <a:gd name="T11" fmla="*/ 217 h 748"/>
              <a:gd name="T12" fmla="*/ 0 w 1225"/>
              <a:gd name="T13" fmla="*/ 264 h 748"/>
              <a:gd name="T14" fmla="*/ 0 w 1225"/>
              <a:gd name="T15" fmla="*/ 484 h 748"/>
              <a:gd name="T16" fmla="*/ 47 w 1225"/>
              <a:gd name="T17" fmla="*/ 531 h 748"/>
              <a:gd name="T18" fmla="*/ 715 w 1225"/>
              <a:gd name="T19" fmla="*/ 531 h 748"/>
              <a:gd name="T20" fmla="*/ 762 w 1225"/>
              <a:gd name="T21" fmla="*/ 578 h 748"/>
              <a:gd name="T22" fmla="*/ 762 w 1225"/>
              <a:gd name="T23" fmla="*/ 686 h 748"/>
              <a:gd name="T24" fmla="*/ 839 w 1225"/>
              <a:gd name="T25" fmla="*/ 722 h 748"/>
              <a:gd name="T26" fmla="*/ 1203 w 1225"/>
              <a:gd name="T27" fmla="*/ 409 h 748"/>
              <a:gd name="T28" fmla="*/ 1203 w 1225"/>
              <a:gd name="T29" fmla="*/ 338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5" h="748">
                <a:moveTo>
                  <a:pt x="1203" y="338"/>
                </a:moveTo>
                <a:cubicBezTo>
                  <a:pt x="839" y="26"/>
                  <a:pt x="839" y="26"/>
                  <a:pt x="839" y="26"/>
                </a:cubicBezTo>
                <a:cubicBezTo>
                  <a:pt x="808" y="0"/>
                  <a:pt x="762" y="21"/>
                  <a:pt x="762" y="61"/>
                </a:cubicBezTo>
                <a:cubicBezTo>
                  <a:pt x="762" y="170"/>
                  <a:pt x="762" y="170"/>
                  <a:pt x="762" y="170"/>
                </a:cubicBezTo>
                <a:cubicBezTo>
                  <a:pt x="762" y="196"/>
                  <a:pt x="741" y="217"/>
                  <a:pt x="715" y="217"/>
                </a:cubicBezTo>
                <a:cubicBezTo>
                  <a:pt x="47" y="217"/>
                  <a:pt x="47" y="217"/>
                  <a:pt x="47" y="217"/>
                </a:cubicBezTo>
                <a:cubicBezTo>
                  <a:pt x="21" y="217"/>
                  <a:pt x="0" y="238"/>
                  <a:pt x="0" y="264"/>
                </a:cubicBezTo>
                <a:cubicBezTo>
                  <a:pt x="0" y="484"/>
                  <a:pt x="0" y="484"/>
                  <a:pt x="0" y="484"/>
                </a:cubicBezTo>
                <a:cubicBezTo>
                  <a:pt x="0" y="510"/>
                  <a:pt x="21" y="531"/>
                  <a:pt x="47" y="531"/>
                </a:cubicBezTo>
                <a:cubicBezTo>
                  <a:pt x="715" y="531"/>
                  <a:pt x="715" y="531"/>
                  <a:pt x="715" y="531"/>
                </a:cubicBezTo>
                <a:cubicBezTo>
                  <a:pt x="741" y="531"/>
                  <a:pt x="762" y="552"/>
                  <a:pt x="762" y="578"/>
                </a:cubicBezTo>
                <a:cubicBezTo>
                  <a:pt x="762" y="686"/>
                  <a:pt x="762" y="686"/>
                  <a:pt x="762" y="686"/>
                </a:cubicBezTo>
                <a:cubicBezTo>
                  <a:pt x="762" y="726"/>
                  <a:pt x="808" y="748"/>
                  <a:pt x="839" y="722"/>
                </a:cubicBezTo>
                <a:cubicBezTo>
                  <a:pt x="1203" y="409"/>
                  <a:pt x="1203" y="409"/>
                  <a:pt x="1203" y="409"/>
                </a:cubicBezTo>
                <a:cubicBezTo>
                  <a:pt x="1225" y="391"/>
                  <a:pt x="1225" y="357"/>
                  <a:pt x="1203" y="338"/>
                </a:cubicBezTo>
                <a:close/>
              </a:path>
            </a:pathLst>
          </a:custGeom>
          <a:solidFill>
            <a:srgbClr val="DC58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14" tIns="22857" rIns="45714" bIns="22857"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7" name="Текст 2">
            <a:extLst>
              <a:ext uri="{FF2B5EF4-FFF2-40B4-BE49-F238E27FC236}">
                <a16:creationId xmlns:a16="http://schemas.microsoft.com/office/drawing/2014/main" id="{033F4591-1D28-43E5-AE89-F0896F9CFA3E}"/>
              </a:ext>
            </a:extLst>
          </p:cNvPr>
          <p:cNvSpPr txBox="1">
            <a:spLocks/>
          </p:cNvSpPr>
          <p:nvPr/>
        </p:nvSpPr>
        <p:spPr>
          <a:xfrm>
            <a:off x="6071379" y="3721692"/>
            <a:ext cx="2916560" cy="518887"/>
          </a:xfrm>
          <a:prstGeom prst="rect">
            <a:avLst/>
          </a:prstGeom>
        </p:spPr>
        <p:txBody>
          <a:bodyPr anchor="ct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r"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white"/>
                </a:solidFill>
                <a:effectLst/>
                <a:uLnTx/>
                <a:uFillTx/>
                <a:latin typeface="+mn-lt"/>
                <a:ea typeface="Roboto Medium" charset="0"/>
                <a:cs typeface="Roboto Medium" charset="0"/>
              </a:rPr>
              <a:t>POST ENQUÊTE</a:t>
            </a:r>
            <a:endParaRPr kumimoji="0" lang="en-US" sz="2000" b="1" i="0" u="none" strike="noStrike" kern="1200" cap="none" spc="0" normalizeH="0" baseline="0" noProof="0" dirty="0">
              <a:ln>
                <a:noFill/>
              </a:ln>
              <a:solidFill>
                <a:prstClr val="white"/>
              </a:solidFill>
              <a:effectLst/>
              <a:uLnTx/>
              <a:uFillTx/>
              <a:latin typeface="+mn-lt"/>
            </a:endParaRPr>
          </a:p>
        </p:txBody>
      </p:sp>
      <p:grpSp>
        <p:nvGrpSpPr>
          <p:cNvPr id="70" name="Groupe 69">
            <a:extLst>
              <a:ext uri="{FF2B5EF4-FFF2-40B4-BE49-F238E27FC236}">
                <a16:creationId xmlns:a16="http://schemas.microsoft.com/office/drawing/2014/main" id="{3A37A256-20EA-4495-B4AA-763B793ABB34}"/>
              </a:ext>
            </a:extLst>
          </p:cNvPr>
          <p:cNvGrpSpPr/>
          <p:nvPr/>
        </p:nvGrpSpPr>
        <p:grpSpPr>
          <a:xfrm>
            <a:off x="1417482" y="6408022"/>
            <a:ext cx="9357035" cy="114753"/>
            <a:chOff x="1417482" y="6408022"/>
            <a:chExt cx="9357035" cy="114753"/>
          </a:xfrm>
        </p:grpSpPr>
        <p:sp>
          <p:nvSpPr>
            <p:cNvPr id="71" name="Forme libre : forme 70">
              <a:extLst>
                <a:ext uri="{FF2B5EF4-FFF2-40B4-BE49-F238E27FC236}">
                  <a16:creationId xmlns:a16="http://schemas.microsoft.com/office/drawing/2014/main" id="{D1EF4BD5-894F-44F7-B649-BD69E9B74E2E}"/>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2" name="Forme libre : forme 71">
              <a:extLst>
                <a:ext uri="{FF2B5EF4-FFF2-40B4-BE49-F238E27FC236}">
                  <a16:creationId xmlns:a16="http://schemas.microsoft.com/office/drawing/2014/main" id="{0B497B3A-A7E9-4E90-ADFE-98E35D64F8BF}"/>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73" name="Forme libre : forme 72">
              <a:extLst>
                <a:ext uri="{FF2B5EF4-FFF2-40B4-BE49-F238E27FC236}">
                  <a16:creationId xmlns:a16="http://schemas.microsoft.com/office/drawing/2014/main" id="{ABC8F608-F83D-4F26-8B75-A2D1F0CAB676}"/>
                </a:ext>
              </a:extLst>
            </p:cNvPr>
            <p:cNvSpPr/>
            <p:nvPr/>
          </p:nvSpPr>
          <p:spPr>
            <a:xfrm>
              <a:off x="5554146" y="6408022"/>
              <a:ext cx="114753" cy="114753"/>
            </a:xfrm>
            <a:custGeom>
              <a:avLst/>
              <a:gdLst>
                <a:gd name="connsiteX0" fmla="*/ 28575 w 57150"/>
                <a:gd name="connsiteY0" fmla="*/ 57150 h 57150"/>
                <a:gd name="connsiteX1" fmla="*/ 57150 w 57150"/>
                <a:gd name="connsiteY1" fmla="*/ 28575 h 57150"/>
                <a:gd name="connsiteX2" fmla="*/ 28575 w 57150"/>
                <a:gd name="connsiteY2" fmla="*/ 0 h 57150"/>
                <a:gd name="connsiteX3" fmla="*/ 0 w 57150"/>
                <a:gd name="connsiteY3" fmla="*/ 28575 h 57150"/>
                <a:gd name="connsiteX4" fmla="*/ 28575 w 57150"/>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28575" y="57150"/>
                  </a:moveTo>
                  <a:cubicBezTo>
                    <a:pt x="43815" y="57150"/>
                    <a:pt x="57150" y="44768"/>
                    <a:pt x="57150" y="28575"/>
                  </a:cubicBezTo>
                  <a:cubicBezTo>
                    <a:pt x="57150" y="12383"/>
                    <a:pt x="44768" y="0"/>
                    <a:pt x="28575" y="0"/>
                  </a:cubicBezTo>
                  <a:cubicBezTo>
                    <a:pt x="13335" y="0"/>
                    <a:pt x="0" y="12383"/>
                    <a:pt x="0" y="28575"/>
                  </a:cubicBezTo>
                  <a:cubicBezTo>
                    <a:pt x="0" y="44768"/>
                    <a:pt x="12383" y="57150"/>
                    <a:pt x="28575" y="57150"/>
                  </a:cubicBezTo>
                </a:path>
              </a:pathLst>
            </a:custGeom>
            <a:solidFill>
              <a:srgbClr val="DE5750"/>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74" name="Forme libre : forme 73">
              <a:extLst>
                <a:ext uri="{FF2B5EF4-FFF2-40B4-BE49-F238E27FC236}">
                  <a16:creationId xmlns:a16="http://schemas.microsoft.com/office/drawing/2014/main" id="{F475C26F-7B52-4DF2-B97D-99D6E0059F93}"/>
                </a:ext>
              </a:extLst>
            </p:cNvPr>
            <p:cNvSpPr/>
            <p:nvPr/>
          </p:nvSpPr>
          <p:spPr>
            <a:xfrm>
              <a:off x="5760702" y="6408022"/>
              <a:ext cx="114753" cy="114753"/>
            </a:xfrm>
            <a:custGeom>
              <a:avLst/>
              <a:gdLst>
                <a:gd name="connsiteX0" fmla="*/ 28575 w 57150"/>
                <a:gd name="connsiteY0" fmla="*/ 57150 h 57150"/>
                <a:gd name="connsiteX1" fmla="*/ 57150 w 57150"/>
                <a:gd name="connsiteY1" fmla="*/ 28575 h 57150"/>
                <a:gd name="connsiteX2" fmla="*/ 28575 w 57150"/>
                <a:gd name="connsiteY2" fmla="*/ 0 h 57150"/>
                <a:gd name="connsiteX3" fmla="*/ 0 w 57150"/>
                <a:gd name="connsiteY3" fmla="*/ 28575 h 57150"/>
                <a:gd name="connsiteX4" fmla="*/ 28575 w 57150"/>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28575" y="57150"/>
                  </a:moveTo>
                  <a:cubicBezTo>
                    <a:pt x="43815" y="57150"/>
                    <a:pt x="57150" y="44768"/>
                    <a:pt x="57150" y="28575"/>
                  </a:cubicBezTo>
                  <a:cubicBezTo>
                    <a:pt x="57150" y="12383"/>
                    <a:pt x="44767" y="0"/>
                    <a:pt x="28575" y="0"/>
                  </a:cubicBezTo>
                  <a:cubicBezTo>
                    <a:pt x="13335" y="0"/>
                    <a:pt x="0" y="12383"/>
                    <a:pt x="0" y="28575"/>
                  </a:cubicBezTo>
                  <a:cubicBezTo>
                    <a:pt x="0" y="44768"/>
                    <a:pt x="12382" y="57150"/>
                    <a:pt x="28575" y="57150"/>
                  </a:cubicBezTo>
                </a:path>
              </a:pathLst>
            </a:custGeom>
            <a:solidFill>
              <a:srgbClr val="AECC50"/>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5" name="Forme libre : forme 74">
              <a:extLst>
                <a:ext uri="{FF2B5EF4-FFF2-40B4-BE49-F238E27FC236}">
                  <a16:creationId xmlns:a16="http://schemas.microsoft.com/office/drawing/2014/main" id="{79B4310F-1570-42D0-B5F5-F9114B72525B}"/>
                </a:ext>
              </a:extLst>
            </p:cNvPr>
            <p:cNvSpPr/>
            <p:nvPr/>
          </p:nvSpPr>
          <p:spPr>
            <a:xfrm>
              <a:off x="5965344" y="6408022"/>
              <a:ext cx="114753" cy="114753"/>
            </a:xfrm>
            <a:custGeom>
              <a:avLst/>
              <a:gdLst>
                <a:gd name="connsiteX0" fmla="*/ 28575 w 57150"/>
                <a:gd name="connsiteY0" fmla="*/ 57150 h 57150"/>
                <a:gd name="connsiteX1" fmla="*/ 57150 w 57150"/>
                <a:gd name="connsiteY1" fmla="*/ 28575 h 57150"/>
                <a:gd name="connsiteX2" fmla="*/ 28575 w 57150"/>
                <a:gd name="connsiteY2" fmla="*/ 0 h 57150"/>
                <a:gd name="connsiteX3" fmla="*/ 0 w 57150"/>
                <a:gd name="connsiteY3" fmla="*/ 28575 h 57150"/>
                <a:gd name="connsiteX4" fmla="*/ 28575 w 57150"/>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28575" y="57150"/>
                  </a:moveTo>
                  <a:cubicBezTo>
                    <a:pt x="43815" y="57150"/>
                    <a:pt x="57150" y="44768"/>
                    <a:pt x="57150" y="28575"/>
                  </a:cubicBezTo>
                  <a:cubicBezTo>
                    <a:pt x="57150" y="12383"/>
                    <a:pt x="44768" y="0"/>
                    <a:pt x="28575" y="0"/>
                  </a:cubicBezTo>
                  <a:cubicBezTo>
                    <a:pt x="13335" y="0"/>
                    <a:pt x="0" y="12383"/>
                    <a:pt x="0" y="28575"/>
                  </a:cubicBezTo>
                  <a:cubicBezTo>
                    <a:pt x="0" y="44768"/>
                    <a:pt x="13335" y="57150"/>
                    <a:pt x="28575" y="57150"/>
                  </a:cubicBezTo>
                </a:path>
              </a:pathLst>
            </a:custGeom>
            <a:solidFill>
              <a:srgbClr val="FFD25F"/>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6" name="Forme libre : forme 75">
              <a:extLst>
                <a:ext uri="{FF2B5EF4-FFF2-40B4-BE49-F238E27FC236}">
                  <a16:creationId xmlns:a16="http://schemas.microsoft.com/office/drawing/2014/main" id="{C849A153-2ABD-4C64-8778-E1386401D614}"/>
                </a:ext>
              </a:extLst>
            </p:cNvPr>
            <p:cNvSpPr/>
            <p:nvPr/>
          </p:nvSpPr>
          <p:spPr>
            <a:xfrm>
              <a:off x="6171901" y="6408022"/>
              <a:ext cx="95628" cy="114753"/>
            </a:xfrm>
            <a:custGeom>
              <a:avLst/>
              <a:gdLst>
                <a:gd name="connsiteX0" fmla="*/ 28575 w 47625"/>
                <a:gd name="connsiteY0" fmla="*/ 57150 h 57150"/>
                <a:gd name="connsiteX1" fmla="*/ 57150 w 47625"/>
                <a:gd name="connsiteY1" fmla="*/ 28575 h 57150"/>
                <a:gd name="connsiteX2" fmla="*/ 28575 w 47625"/>
                <a:gd name="connsiteY2" fmla="*/ 0 h 57150"/>
                <a:gd name="connsiteX3" fmla="*/ 0 w 47625"/>
                <a:gd name="connsiteY3" fmla="*/ 28575 h 57150"/>
                <a:gd name="connsiteX4" fmla="*/ 28575 w 47625"/>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625" h="57150">
                  <a:moveTo>
                    <a:pt x="28575" y="57150"/>
                  </a:moveTo>
                  <a:cubicBezTo>
                    <a:pt x="43815" y="57150"/>
                    <a:pt x="57150" y="44768"/>
                    <a:pt x="57150" y="28575"/>
                  </a:cubicBezTo>
                  <a:cubicBezTo>
                    <a:pt x="57150" y="12383"/>
                    <a:pt x="44768" y="0"/>
                    <a:pt x="28575" y="0"/>
                  </a:cubicBezTo>
                  <a:cubicBezTo>
                    <a:pt x="13335" y="0"/>
                    <a:pt x="0" y="12383"/>
                    <a:pt x="0" y="28575"/>
                  </a:cubicBezTo>
                  <a:cubicBezTo>
                    <a:pt x="0" y="44768"/>
                    <a:pt x="13335" y="57150"/>
                    <a:pt x="28575" y="57150"/>
                  </a:cubicBezTo>
                </a:path>
              </a:pathLst>
            </a:custGeom>
            <a:solidFill>
              <a:srgbClr val="43BBC2"/>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7" name="Forme libre : forme 76">
              <a:extLst>
                <a:ext uri="{FF2B5EF4-FFF2-40B4-BE49-F238E27FC236}">
                  <a16:creationId xmlns:a16="http://schemas.microsoft.com/office/drawing/2014/main" id="{F568FB82-1AE3-43F7-969E-23FCB1152BE9}"/>
                </a:ext>
              </a:extLst>
            </p:cNvPr>
            <p:cNvSpPr/>
            <p:nvPr/>
          </p:nvSpPr>
          <p:spPr>
            <a:xfrm>
              <a:off x="6378454" y="6408022"/>
              <a:ext cx="114753" cy="114753"/>
            </a:xfrm>
            <a:custGeom>
              <a:avLst/>
              <a:gdLst>
                <a:gd name="connsiteX0" fmla="*/ 28575 w 57150"/>
                <a:gd name="connsiteY0" fmla="*/ 57150 h 57150"/>
                <a:gd name="connsiteX1" fmla="*/ 57150 w 57150"/>
                <a:gd name="connsiteY1" fmla="*/ 28575 h 57150"/>
                <a:gd name="connsiteX2" fmla="*/ 28575 w 57150"/>
                <a:gd name="connsiteY2" fmla="*/ 0 h 57150"/>
                <a:gd name="connsiteX3" fmla="*/ 0 w 57150"/>
                <a:gd name="connsiteY3" fmla="*/ 28575 h 57150"/>
                <a:gd name="connsiteX4" fmla="*/ 28575 w 57150"/>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28575" y="57150"/>
                  </a:moveTo>
                  <a:cubicBezTo>
                    <a:pt x="43815" y="57150"/>
                    <a:pt x="57150" y="44768"/>
                    <a:pt x="57150" y="28575"/>
                  </a:cubicBezTo>
                  <a:cubicBezTo>
                    <a:pt x="57150" y="12383"/>
                    <a:pt x="44767" y="0"/>
                    <a:pt x="28575" y="0"/>
                  </a:cubicBezTo>
                  <a:cubicBezTo>
                    <a:pt x="13335" y="0"/>
                    <a:pt x="0" y="12383"/>
                    <a:pt x="0" y="28575"/>
                  </a:cubicBezTo>
                  <a:cubicBezTo>
                    <a:pt x="0" y="44768"/>
                    <a:pt x="13335" y="57150"/>
                    <a:pt x="28575" y="57150"/>
                  </a:cubicBezTo>
                </a:path>
              </a:pathLst>
            </a:custGeom>
            <a:solidFill>
              <a:srgbClr val="EF7DA1"/>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78" name="Forme libre : forme 77">
              <a:extLst>
                <a:ext uri="{FF2B5EF4-FFF2-40B4-BE49-F238E27FC236}">
                  <a16:creationId xmlns:a16="http://schemas.microsoft.com/office/drawing/2014/main" id="{78C19659-B8BB-41C9-B5F5-22E6663AEB26}"/>
                </a:ext>
              </a:extLst>
            </p:cNvPr>
            <p:cNvSpPr/>
            <p:nvPr/>
          </p:nvSpPr>
          <p:spPr>
            <a:xfrm>
              <a:off x="6585012" y="6408022"/>
              <a:ext cx="114753" cy="114753"/>
            </a:xfrm>
            <a:custGeom>
              <a:avLst/>
              <a:gdLst>
                <a:gd name="connsiteX0" fmla="*/ 28575 w 57150"/>
                <a:gd name="connsiteY0" fmla="*/ 57150 h 57150"/>
                <a:gd name="connsiteX1" fmla="*/ 57150 w 57150"/>
                <a:gd name="connsiteY1" fmla="*/ 28575 h 57150"/>
                <a:gd name="connsiteX2" fmla="*/ 28575 w 57150"/>
                <a:gd name="connsiteY2" fmla="*/ 0 h 57150"/>
                <a:gd name="connsiteX3" fmla="*/ 0 w 57150"/>
                <a:gd name="connsiteY3" fmla="*/ 28575 h 57150"/>
                <a:gd name="connsiteX4" fmla="*/ 28575 w 57150"/>
                <a:gd name="connsiteY4" fmla="*/ 57150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28575" y="57150"/>
                  </a:moveTo>
                  <a:cubicBezTo>
                    <a:pt x="43815" y="57150"/>
                    <a:pt x="57150" y="44768"/>
                    <a:pt x="57150" y="28575"/>
                  </a:cubicBezTo>
                  <a:cubicBezTo>
                    <a:pt x="57150" y="12383"/>
                    <a:pt x="44767" y="0"/>
                    <a:pt x="28575" y="0"/>
                  </a:cubicBezTo>
                  <a:cubicBezTo>
                    <a:pt x="13335" y="0"/>
                    <a:pt x="0" y="12383"/>
                    <a:pt x="0" y="28575"/>
                  </a:cubicBezTo>
                  <a:cubicBezTo>
                    <a:pt x="0" y="44768"/>
                    <a:pt x="12383" y="57150"/>
                    <a:pt x="28575" y="57150"/>
                  </a:cubicBezTo>
                </a:path>
              </a:pathLst>
            </a:custGeom>
            <a:solidFill>
              <a:srgbClr val="A468A9"/>
            </a:solidFill>
            <a:ln w="9525" cap="flat">
              <a:noFill/>
              <a:prstDash val="solid"/>
              <a:miter/>
            </a:ln>
          </p:spPr>
          <p:txBody>
            <a:bodyPr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grpSp>
      <p:sp>
        <p:nvSpPr>
          <p:cNvPr id="40" name="Текст 2">
            <a:extLst>
              <a:ext uri="{FF2B5EF4-FFF2-40B4-BE49-F238E27FC236}">
                <a16:creationId xmlns:a16="http://schemas.microsoft.com/office/drawing/2014/main" id="{E84FF737-0356-8D92-4F92-2BCC7CA3DA66}"/>
              </a:ext>
            </a:extLst>
          </p:cNvPr>
          <p:cNvSpPr txBox="1">
            <a:spLocks/>
          </p:cNvSpPr>
          <p:nvPr/>
        </p:nvSpPr>
        <p:spPr>
          <a:xfrm>
            <a:off x="2657686" y="1340065"/>
            <a:ext cx="3271340" cy="1561490"/>
          </a:xfrm>
          <a:prstGeom prst="rect">
            <a:avLst/>
          </a:prstGeom>
        </p:spPr>
        <p:txBody>
          <a:bodyP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algn="r"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800" b="1" i="0" u="none" strike="noStrike" kern="1200" cap="none" spc="0" normalizeH="0" baseline="0" noProof="0" dirty="0">
                <a:ln>
                  <a:noFill/>
                </a:ln>
                <a:solidFill>
                  <a:srgbClr val="FCC119"/>
                </a:solidFill>
                <a:effectLst/>
                <a:uLnTx/>
                <a:uFillTx/>
                <a:latin typeface="+mn-lt"/>
                <a:ea typeface="Roboto Medium" charset="0"/>
                <a:cs typeface="Roboto Medium" charset="0"/>
              </a:rPr>
              <a:t>2 semaines</a:t>
            </a:r>
            <a:endParaRPr kumimoji="0" lang="ru-RU" sz="1800" b="1" i="0" u="none" strike="noStrike" kern="1200" cap="none" spc="0" normalizeH="0" baseline="0" noProof="0" dirty="0">
              <a:ln>
                <a:noFill/>
              </a:ln>
              <a:solidFill>
                <a:srgbClr val="FCC119"/>
              </a:solidFill>
              <a:effectLst/>
              <a:uLnTx/>
              <a:uFillTx/>
              <a:latin typeface="+mn-lt"/>
              <a:ea typeface="Roboto Medium" charset="0"/>
              <a:cs typeface="Roboto Medium" charset="0"/>
            </a:endParaRPr>
          </a:p>
          <a:p>
            <a:pPr marL="0" marR="0" lvl="0" indent="0" algn="r" defTabSz="2438645" rtl="0" eaLnBrk="1" fontAlgn="auto" latinLnBrk="0" hangingPunct="1">
              <a:lnSpc>
                <a:spcPct val="150000"/>
              </a:lnSpc>
              <a:spcBef>
                <a:spcPct val="20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313E48"/>
                </a:solidFill>
                <a:effectLst/>
                <a:uLnTx/>
                <a:uFillTx/>
                <a:latin typeface="+mj-lt"/>
              </a:rPr>
              <a:t>Auprès des collaborateurs </a:t>
            </a:r>
            <a:r>
              <a:rPr kumimoji="0" lang="fr-FR" sz="1400" b="0" i="0" u="none" strike="noStrike" kern="1200" cap="none" spc="0" normalizeH="0" baseline="0" noProof="0" dirty="0">
                <a:ln>
                  <a:noFill/>
                </a:ln>
                <a:solidFill>
                  <a:srgbClr val="313E48"/>
                </a:solidFill>
                <a:effectLst/>
                <a:uLnTx/>
                <a:uFillTx/>
                <a:latin typeface="+mj-lt"/>
              </a:rPr>
              <a:t>:</a:t>
            </a:r>
          </a:p>
          <a:p>
            <a:pPr marL="179388" marR="0" lvl="0" indent="-179388" algn="r" defTabSz="2438645" rtl="0" eaLnBrk="1" fontAlgn="auto" latinLnBrk="0" hangingPunct="1">
              <a:lnSpc>
                <a:spcPct val="150000"/>
              </a:lnSpc>
              <a:spcBef>
                <a:spcPct val="20000"/>
              </a:spcBef>
              <a:spcAft>
                <a:spcPts val="0"/>
              </a:spcAft>
              <a:buClrTx/>
              <a:buSzTx/>
              <a:buBlip>
                <a:blip r:embed="rId4"/>
              </a:buBlip>
              <a:tabLst/>
              <a:defRPr/>
            </a:pPr>
            <a:r>
              <a:rPr lang="fr-FR" sz="1400" dirty="0">
                <a:solidFill>
                  <a:srgbClr val="313E48"/>
                </a:solidFill>
                <a:latin typeface="+mj-lt"/>
                <a:cs typeface="Tahoma" panose="020B0604030504040204" pitchFamily="34" charset="0"/>
              </a:rPr>
              <a:t>Communication multicanale</a:t>
            </a:r>
          </a:p>
          <a:p>
            <a:pPr marL="179388" marR="0" lvl="0" indent="-179388" algn="r" defTabSz="2438645" rtl="0" eaLnBrk="1" fontAlgn="auto" latinLnBrk="0" hangingPunct="1">
              <a:lnSpc>
                <a:spcPct val="150000"/>
              </a:lnSpc>
              <a:spcBef>
                <a:spcPct val="20000"/>
              </a:spcBef>
              <a:spcAft>
                <a:spcPts val="0"/>
              </a:spcAft>
              <a:buClrTx/>
              <a:buSzTx/>
              <a:buBlip>
                <a:blip r:embed="rId4"/>
              </a:buBlip>
              <a:tabLst/>
              <a:defRPr/>
            </a:pPr>
            <a:r>
              <a:rPr kumimoji="0" lang="fr-FR"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rPr>
              <a:t>Relances</a:t>
            </a:r>
            <a:endParaRPr kumimoji="0" lang="en-US"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endParaRPr>
          </a:p>
        </p:txBody>
      </p:sp>
      <p:sp>
        <p:nvSpPr>
          <p:cNvPr id="42" name="Текст 2">
            <a:extLst>
              <a:ext uri="{FF2B5EF4-FFF2-40B4-BE49-F238E27FC236}">
                <a16:creationId xmlns:a16="http://schemas.microsoft.com/office/drawing/2014/main" id="{8FA65D31-7F7D-418A-A013-8661DC3B9211}"/>
              </a:ext>
            </a:extLst>
          </p:cNvPr>
          <p:cNvSpPr txBox="1">
            <a:spLocks/>
          </p:cNvSpPr>
          <p:nvPr/>
        </p:nvSpPr>
        <p:spPr>
          <a:xfrm>
            <a:off x="6083526" y="4599217"/>
            <a:ext cx="2745045" cy="1604221"/>
          </a:xfrm>
          <a:prstGeom prst="rect">
            <a:avLst/>
          </a:prstGeom>
        </p:spPr>
        <p:txBody>
          <a:bodyPr>
            <a:noAutofit/>
          </a:bodyPr>
          <a:lstStyle>
            <a:lvl1pPr marL="914446" indent="-914446" algn="l" defTabSz="2438522" rtl="0" eaLnBrk="1" latinLnBrk="0" hangingPunct="1">
              <a:spcBef>
                <a:spcPct val="20000"/>
              </a:spcBef>
              <a:buFont typeface="Arial" panose="020B0604020202020204" pitchFamily="34" charset="0"/>
              <a:buChar char="•"/>
              <a:defRPr lang="en-US" sz="2100" b="0" i="0" kern="1200" baseline="0" dirty="0">
                <a:solidFill>
                  <a:schemeClr val="tx2">
                    <a:lumMod val="75000"/>
                    <a:lumOff val="25000"/>
                  </a:schemeClr>
                </a:solidFill>
                <a:latin typeface="Roboto Light" charset="0"/>
                <a:ea typeface="Roboto Light" charset="0"/>
                <a:cs typeface="Roboto Light" charset="0"/>
              </a:defRPr>
            </a:lvl1pPr>
            <a:lvl2pPr marL="1981299" indent="-762038" algn="l" defTabSz="2438522" rtl="0" eaLnBrk="1" latinLnBrk="0" hangingPunct="1">
              <a:spcBef>
                <a:spcPct val="20000"/>
              </a:spcBef>
              <a:buFont typeface="Arial" panose="020B0604020202020204" pitchFamily="34" charset="0"/>
              <a:buChar char="–"/>
              <a:defRPr sz="7500" kern="1200">
                <a:solidFill>
                  <a:schemeClr val="tx1"/>
                </a:solidFill>
                <a:latin typeface="+mn-lt"/>
                <a:ea typeface="+mn-ea"/>
                <a:cs typeface="+mn-cs"/>
              </a:defRPr>
            </a:lvl2pPr>
            <a:lvl3pPr marL="3048152" indent="-609630" algn="l" defTabSz="2438522"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3pPr>
            <a:lvl4pPr marL="4267413"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4pPr>
            <a:lvl5pPr marL="5486674"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5pPr>
            <a:lvl6pPr marL="6705935"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6pPr>
            <a:lvl7pPr marL="7925196"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7pPr>
            <a:lvl8pPr marL="9144457"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8pPr>
            <a:lvl9pPr marL="10363718" indent="-609630" algn="l" defTabSz="2438522" rtl="0" eaLnBrk="1" latinLnBrk="0" hangingPunct="1">
              <a:spcBef>
                <a:spcPct val="20000"/>
              </a:spcBef>
              <a:buFont typeface="Arial" panose="020B0604020202020204" pitchFamily="34" charset="0"/>
              <a:buChar char="•"/>
              <a:defRPr sz="5300" kern="1200">
                <a:solidFill>
                  <a:schemeClr val="tx1"/>
                </a:solidFill>
                <a:latin typeface="+mn-lt"/>
                <a:ea typeface="+mn-ea"/>
                <a:cs typeface="+mn-cs"/>
              </a:defRPr>
            </a:lvl9pPr>
          </a:lstStyle>
          <a:p>
            <a:pPr marL="0" marR="0" lvl="0" indent="0" defTabSz="243852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800" b="1" i="0" u="none" strike="noStrike" kern="1200" cap="none" spc="0" normalizeH="0" baseline="0" noProof="0" dirty="0">
                <a:ln>
                  <a:noFill/>
                </a:ln>
                <a:solidFill>
                  <a:srgbClr val="DC584E"/>
                </a:solidFill>
                <a:effectLst/>
                <a:uLnTx/>
                <a:uFillTx/>
                <a:latin typeface="+mn-lt"/>
                <a:ea typeface="Roboto Medium" charset="0"/>
                <a:cs typeface="Roboto Medium" charset="0"/>
              </a:rPr>
              <a:t>3 semaines</a:t>
            </a:r>
            <a:endParaRPr kumimoji="0" lang="ru-RU" sz="1800" b="1" i="0" u="none" strike="noStrike" kern="1200" cap="none" spc="0" normalizeH="0" baseline="0" noProof="0" dirty="0">
              <a:ln>
                <a:noFill/>
              </a:ln>
              <a:solidFill>
                <a:srgbClr val="DC584E"/>
              </a:solidFill>
              <a:effectLst/>
              <a:uLnTx/>
              <a:uFillTx/>
              <a:latin typeface="+mn-lt"/>
              <a:ea typeface="Roboto Medium" charset="0"/>
              <a:cs typeface="Roboto Medium" charset="0"/>
            </a:endParaRPr>
          </a:p>
          <a:p>
            <a:pPr marL="0" marR="0" lvl="0" indent="0" defTabSz="2438645" rtl="0" eaLnBrk="1" fontAlgn="auto" latinLnBrk="0" hangingPunct="1">
              <a:lnSpc>
                <a:spcPct val="150000"/>
              </a:lnSpc>
              <a:spcBef>
                <a:spcPct val="20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313E48"/>
                </a:solidFill>
                <a:effectLst/>
                <a:uLnTx/>
                <a:uFillTx/>
                <a:latin typeface="+mj-lt"/>
              </a:rPr>
              <a:t>Auprès des collaborateurs :</a:t>
            </a:r>
          </a:p>
          <a:p>
            <a:pPr marL="179388" marR="0" lvl="0" indent="-179388" defTabSz="2438645" rtl="0" eaLnBrk="1" fontAlgn="auto" latinLnBrk="0" hangingPunct="1">
              <a:lnSpc>
                <a:spcPct val="150000"/>
              </a:lnSpc>
              <a:spcBef>
                <a:spcPct val="20000"/>
              </a:spcBef>
              <a:spcAft>
                <a:spcPts val="0"/>
              </a:spcAft>
              <a:buClrTx/>
              <a:buSzTx/>
              <a:buBlip>
                <a:blip r:embed="rId5"/>
              </a:buBlip>
              <a:tabLst/>
              <a:defRPr/>
            </a:pPr>
            <a:r>
              <a:rPr lang="fr-FR" sz="1400" noProof="0" dirty="0">
                <a:solidFill>
                  <a:srgbClr val="313E48"/>
                </a:solidFill>
                <a:latin typeface="+mj-lt"/>
                <a:cs typeface="Tahoma" panose="020B0604030504040204" pitchFamily="34" charset="0"/>
              </a:rPr>
              <a:t>Communication des résultats</a:t>
            </a:r>
          </a:p>
          <a:p>
            <a:pPr marL="179388" marR="0" lvl="0" indent="-179388" defTabSz="2438645" rtl="0" eaLnBrk="1" fontAlgn="auto" latinLnBrk="0" hangingPunct="1">
              <a:lnSpc>
                <a:spcPct val="150000"/>
              </a:lnSpc>
              <a:spcBef>
                <a:spcPct val="20000"/>
              </a:spcBef>
              <a:spcAft>
                <a:spcPts val="0"/>
              </a:spcAft>
              <a:buClrTx/>
              <a:buSzTx/>
              <a:buBlip>
                <a:blip r:embed="rId5"/>
              </a:buBlip>
              <a:tabLst/>
              <a:defRPr/>
            </a:pPr>
            <a:r>
              <a:rPr kumimoji="0" lang="fr-FR" sz="1400" b="0" i="0" u="none" strike="noStrike" kern="1200" cap="none" spc="0" normalizeH="0" baseline="0" dirty="0">
                <a:ln>
                  <a:noFill/>
                </a:ln>
                <a:solidFill>
                  <a:srgbClr val="313E48"/>
                </a:solidFill>
                <a:effectLst/>
                <a:uLnTx/>
                <a:uFillTx/>
                <a:latin typeface="+mj-lt"/>
                <a:ea typeface="Tahoma" panose="020B0604030504040204" pitchFamily="34" charset="0"/>
                <a:cs typeface="Tahoma" panose="020B0604030504040204" pitchFamily="34" charset="0"/>
              </a:rPr>
              <a:t>Travail</a:t>
            </a:r>
            <a:r>
              <a:rPr kumimoji="0" lang="fr-FR" sz="1400" b="0" i="0" u="none" strike="noStrike" kern="1200" cap="none" spc="0" normalizeH="0" dirty="0">
                <a:ln>
                  <a:noFill/>
                </a:ln>
                <a:solidFill>
                  <a:srgbClr val="313E48"/>
                </a:solidFill>
                <a:effectLst/>
                <a:uLnTx/>
                <a:uFillTx/>
                <a:latin typeface="+mj-lt"/>
                <a:ea typeface="Tahoma" panose="020B0604030504040204" pitchFamily="34" charset="0"/>
                <a:cs typeface="Tahoma" panose="020B0604030504040204" pitchFamily="34" charset="0"/>
              </a:rPr>
              <a:t> sur le plan d’action</a:t>
            </a:r>
            <a:endParaRPr kumimoji="0" lang="en-US" sz="1400" b="0" i="0" u="none" strike="noStrike" kern="1200" cap="none" spc="0" normalizeH="0" baseline="0" noProof="0" dirty="0">
              <a:ln>
                <a:noFill/>
              </a:ln>
              <a:solidFill>
                <a:srgbClr val="313E48"/>
              </a:solidFill>
              <a:effectLst/>
              <a:uLnTx/>
              <a:uFillTx/>
              <a:latin typeface="+mj-lt"/>
              <a:ea typeface="Tahoma" panose="020B0604030504040204" pitchFamily="34" charset="0"/>
              <a:cs typeface="Tahoma" panose="020B0604030504040204" pitchFamily="34" charset="0"/>
            </a:endParaRPr>
          </a:p>
        </p:txBody>
      </p:sp>
      <p:sp>
        <p:nvSpPr>
          <p:cNvPr id="43" name="Espace réservé du contenu 2">
            <a:extLst>
              <a:ext uri="{FF2B5EF4-FFF2-40B4-BE49-F238E27FC236}">
                <a16:creationId xmlns:a16="http://schemas.microsoft.com/office/drawing/2014/main" id="{08C482CC-ECD4-CAC6-ABA6-EB86B973941B}"/>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GREAT PLACE TO WORK – </a:t>
            </a:r>
            <a:r>
              <a:rPr kumimoji="0" lang="fr-FR" sz="2800" b="0" i="1" u="none" strike="noStrike" kern="1200" cap="all" spc="0" normalizeH="0" baseline="0" noProof="0" dirty="0">
                <a:ln>
                  <a:noFill/>
                </a:ln>
                <a:solidFill>
                  <a:srgbClr val="313E48"/>
                </a:solidFill>
                <a:effectLst/>
                <a:uLnTx/>
                <a:uFillTx/>
                <a:latin typeface="Calibri" panose="020F0502020204030204"/>
                <a:ea typeface="+mn-ea"/>
                <a:cs typeface="+mn-cs"/>
              </a:rPr>
              <a:t>RÉTROPLANNING INDICATIF</a:t>
            </a:r>
          </a:p>
        </p:txBody>
      </p:sp>
      <p:cxnSp>
        <p:nvCxnSpPr>
          <p:cNvPr id="44" name="Connecteur droit 43">
            <a:extLst>
              <a:ext uri="{FF2B5EF4-FFF2-40B4-BE49-F238E27FC236}">
                <a16:creationId xmlns:a16="http://schemas.microsoft.com/office/drawing/2014/main" id="{117AB148-6463-D890-E270-B4B21258DB16}"/>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Tree>
    <p:extLst>
      <p:ext uri="{BB962C8B-B14F-4D97-AF65-F5344CB8AC3E}">
        <p14:creationId xmlns:p14="http://schemas.microsoft.com/office/powerpoint/2010/main" val="389909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additive="base">
                                        <p:cTn id="7" dur="500" fill="hold"/>
                                        <p:tgtEl>
                                          <p:spTgt spid="60"/>
                                        </p:tgtEl>
                                        <p:attrNameLst>
                                          <p:attrName>ppt_x</p:attrName>
                                        </p:attrNameLst>
                                      </p:cBhvr>
                                      <p:tavLst>
                                        <p:tav tm="0">
                                          <p:val>
                                            <p:strVal val="0-#ppt_w/2"/>
                                          </p:val>
                                        </p:tav>
                                        <p:tav tm="100000">
                                          <p:val>
                                            <p:strVal val="#ppt_x"/>
                                          </p:val>
                                        </p:tav>
                                      </p:tavLst>
                                    </p:anim>
                                    <p:anim calcmode="lin" valueType="num">
                                      <p:cBhvr additive="base">
                                        <p:cTn id="8" dur="500" fill="hold"/>
                                        <p:tgtEl>
                                          <p:spTgt spid="6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decel="100000" fill="hold" grpId="0" nodeType="afterEffect">
                                  <p:stCondLst>
                                    <p:cond delay="0"/>
                                  </p:stCondLst>
                                  <p:childTnLst>
                                    <p:set>
                                      <p:cBhvr>
                                        <p:cTn id="11" dur="1" fill="hold">
                                          <p:stCondLst>
                                            <p:cond delay="0"/>
                                          </p:stCondLst>
                                        </p:cTn>
                                        <p:tgtEl>
                                          <p:spTgt spid="61"/>
                                        </p:tgtEl>
                                        <p:attrNameLst>
                                          <p:attrName>style.visibility</p:attrName>
                                        </p:attrNameLst>
                                      </p:cBhvr>
                                      <p:to>
                                        <p:strVal val="visible"/>
                                      </p:to>
                                    </p:set>
                                    <p:anim calcmode="lin" valueType="num">
                                      <p:cBhvr additive="base">
                                        <p:cTn id="12" dur="500" fill="hold"/>
                                        <p:tgtEl>
                                          <p:spTgt spid="61"/>
                                        </p:tgtEl>
                                        <p:attrNameLst>
                                          <p:attrName>ppt_x</p:attrName>
                                        </p:attrNameLst>
                                      </p:cBhvr>
                                      <p:tavLst>
                                        <p:tav tm="0">
                                          <p:val>
                                            <p:strVal val="0-#ppt_w/2"/>
                                          </p:val>
                                        </p:tav>
                                        <p:tav tm="100000">
                                          <p:val>
                                            <p:strVal val="#ppt_x"/>
                                          </p:val>
                                        </p:tav>
                                      </p:tavLst>
                                    </p:anim>
                                    <p:anim calcmode="lin" valueType="num">
                                      <p:cBhvr additive="base">
                                        <p:cTn id="13" dur="500" fill="hold"/>
                                        <p:tgtEl>
                                          <p:spTgt spid="6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decel="100000"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500" fill="hold"/>
                                        <p:tgtEl>
                                          <p:spTgt spid="48"/>
                                        </p:tgtEl>
                                        <p:attrNameLst>
                                          <p:attrName>ppt_x</p:attrName>
                                        </p:attrNameLst>
                                      </p:cBhvr>
                                      <p:tavLst>
                                        <p:tav tm="0">
                                          <p:val>
                                            <p:strVal val="#ppt_x"/>
                                          </p:val>
                                        </p:tav>
                                        <p:tav tm="100000">
                                          <p:val>
                                            <p:strVal val="#ppt_x"/>
                                          </p:val>
                                        </p:tav>
                                      </p:tavLst>
                                    </p:anim>
                                    <p:anim calcmode="lin" valueType="num">
                                      <p:cBhvr additive="base">
                                        <p:cTn id="18" dur="500" fill="hold"/>
                                        <p:tgtEl>
                                          <p:spTgt spid="4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8" decel="100000" fill="hold" grpId="0" nodeType="afterEffect">
                                  <p:stCondLst>
                                    <p:cond delay="250"/>
                                  </p:stCondLst>
                                  <p:childTnLst>
                                    <p:set>
                                      <p:cBhvr>
                                        <p:cTn id="21" dur="1" fill="hold">
                                          <p:stCondLst>
                                            <p:cond delay="0"/>
                                          </p:stCondLst>
                                        </p:cTn>
                                        <p:tgtEl>
                                          <p:spTgt spid="54"/>
                                        </p:tgtEl>
                                        <p:attrNameLst>
                                          <p:attrName>style.visibility</p:attrName>
                                        </p:attrNameLst>
                                      </p:cBhvr>
                                      <p:to>
                                        <p:strVal val="visible"/>
                                      </p:to>
                                    </p:set>
                                    <p:anim calcmode="lin" valueType="num">
                                      <p:cBhvr additive="base">
                                        <p:cTn id="22" dur="500" fill="hold"/>
                                        <p:tgtEl>
                                          <p:spTgt spid="54"/>
                                        </p:tgtEl>
                                        <p:attrNameLst>
                                          <p:attrName>ppt_x</p:attrName>
                                        </p:attrNameLst>
                                      </p:cBhvr>
                                      <p:tavLst>
                                        <p:tav tm="0">
                                          <p:val>
                                            <p:strVal val="0-#ppt_w/2"/>
                                          </p:val>
                                        </p:tav>
                                        <p:tav tm="100000">
                                          <p:val>
                                            <p:strVal val="#ppt_x"/>
                                          </p:val>
                                        </p:tav>
                                      </p:tavLst>
                                    </p:anim>
                                    <p:anim calcmode="lin" valueType="num">
                                      <p:cBhvr additive="base">
                                        <p:cTn id="23" dur="500" fill="hold"/>
                                        <p:tgtEl>
                                          <p:spTgt spid="54"/>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2" presetClass="entr" presetSubtype="8" decel="100000"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additive="base">
                                        <p:cTn id="27" dur="500" fill="hold"/>
                                        <p:tgtEl>
                                          <p:spTgt spid="55"/>
                                        </p:tgtEl>
                                        <p:attrNameLst>
                                          <p:attrName>ppt_x</p:attrName>
                                        </p:attrNameLst>
                                      </p:cBhvr>
                                      <p:tavLst>
                                        <p:tav tm="0">
                                          <p:val>
                                            <p:strVal val="0-#ppt_w/2"/>
                                          </p:val>
                                        </p:tav>
                                        <p:tav tm="100000">
                                          <p:val>
                                            <p:strVal val="#ppt_x"/>
                                          </p:val>
                                        </p:tav>
                                      </p:tavLst>
                                    </p:anim>
                                    <p:anim calcmode="lin" valueType="num">
                                      <p:cBhvr additive="base">
                                        <p:cTn id="28" dur="500" fill="hold"/>
                                        <p:tgtEl>
                                          <p:spTgt spid="55"/>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 presetClass="entr" presetSubtype="1" decel="100000" fill="hold" grpId="0" nodeType="after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500" fill="hold"/>
                                        <p:tgtEl>
                                          <p:spTgt spid="40"/>
                                        </p:tgtEl>
                                        <p:attrNameLst>
                                          <p:attrName>ppt_x</p:attrName>
                                        </p:attrNameLst>
                                      </p:cBhvr>
                                      <p:tavLst>
                                        <p:tav tm="0">
                                          <p:val>
                                            <p:strVal val="#ppt_x"/>
                                          </p:val>
                                        </p:tav>
                                        <p:tav tm="100000">
                                          <p:val>
                                            <p:strVal val="#ppt_x"/>
                                          </p:val>
                                        </p:tav>
                                      </p:tavLst>
                                    </p:anim>
                                    <p:anim calcmode="lin" valueType="num">
                                      <p:cBhvr additive="base">
                                        <p:cTn id="33" dur="500" fill="hold"/>
                                        <p:tgtEl>
                                          <p:spTgt spid="40"/>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2" presetClass="entr" presetSubtype="8" decel="100000" fill="hold" grpId="0" nodeType="afterEffect">
                                  <p:stCondLst>
                                    <p:cond delay="250"/>
                                  </p:stCondLst>
                                  <p:childTnLst>
                                    <p:set>
                                      <p:cBhvr>
                                        <p:cTn id="36" dur="1" fill="hold">
                                          <p:stCondLst>
                                            <p:cond delay="0"/>
                                          </p:stCondLst>
                                        </p:cTn>
                                        <p:tgtEl>
                                          <p:spTgt spid="66"/>
                                        </p:tgtEl>
                                        <p:attrNameLst>
                                          <p:attrName>style.visibility</p:attrName>
                                        </p:attrNameLst>
                                      </p:cBhvr>
                                      <p:to>
                                        <p:strVal val="visible"/>
                                      </p:to>
                                    </p:set>
                                    <p:anim calcmode="lin" valueType="num">
                                      <p:cBhvr additive="base">
                                        <p:cTn id="37" dur="500" fill="hold"/>
                                        <p:tgtEl>
                                          <p:spTgt spid="66"/>
                                        </p:tgtEl>
                                        <p:attrNameLst>
                                          <p:attrName>ppt_x</p:attrName>
                                        </p:attrNameLst>
                                      </p:cBhvr>
                                      <p:tavLst>
                                        <p:tav tm="0">
                                          <p:val>
                                            <p:strVal val="0-#ppt_w/2"/>
                                          </p:val>
                                        </p:tav>
                                        <p:tav tm="100000">
                                          <p:val>
                                            <p:strVal val="#ppt_x"/>
                                          </p:val>
                                        </p:tav>
                                      </p:tavLst>
                                    </p:anim>
                                    <p:anim calcmode="lin" valueType="num">
                                      <p:cBhvr additive="base">
                                        <p:cTn id="38" dur="500" fill="hold"/>
                                        <p:tgtEl>
                                          <p:spTgt spid="66"/>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8" decel="100000" fill="hold" grpId="0"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additive="base">
                                        <p:cTn id="42" dur="500" fill="hold"/>
                                        <p:tgtEl>
                                          <p:spTgt spid="67"/>
                                        </p:tgtEl>
                                        <p:attrNameLst>
                                          <p:attrName>ppt_x</p:attrName>
                                        </p:attrNameLst>
                                      </p:cBhvr>
                                      <p:tavLst>
                                        <p:tav tm="0">
                                          <p:val>
                                            <p:strVal val="0-#ppt_w/2"/>
                                          </p:val>
                                        </p:tav>
                                        <p:tav tm="100000">
                                          <p:val>
                                            <p:strVal val="#ppt_x"/>
                                          </p:val>
                                        </p:tav>
                                      </p:tavLst>
                                    </p:anim>
                                    <p:anim calcmode="lin" valueType="num">
                                      <p:cBhvr additive="base">
                                        <p:cTn id="43" dur="500" fill="hold"/>
                                        <p:tgtEl>
                                          <p:spTgt spid="67"/>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1" decel="10000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additive="base">
                                        <p:cTn id="47" dur="500" fill="hold"/>
                                        <p:tgtEl>
                                          <p:spTgt spid="42"/>
                                        </p:tgtEl>
                                        <p:attrNameLst>
                                          <p:attrName>ppt_x</p:attrName>
                                        </p:attrNameLst>
                                      </p:cBhvr>
                                      <p:tavLst>
                                        <p:tav tm="0">
                                          <p:val>
                                            <p:strVal val="#ppt_x"/>
                                          </p:val>
                                        </p:tav>
                                        <p:tav tm="100000">
                                          <p:val>
                                            <p:strVal val="#ppt_x"/>
                                          </p:val>
                                        </p:tav>
                                      </p:tavLst>
                                    </p:anim>
                                    <p:anim calcmode="lin" valueType="num">
                                      <p:cBhvr additive="base">
                                        <p:cTn id="48" dur="500" fill="hold"/>
                                        <p:tgtEl>
                                          <p:spTgt spid="42"/>
                                        </p:tgtEl>
                                        <p:attrNameLst>
                                          <p:attrName>ppt_y</p:attrName>
                                        </p:attrNameLst>
                                      </p:cBhvr>
                                      <p:tavLst>
                                        <p:tav tm="0">
                                          <p:val>
                                            <p:strVal val="0-#ppt_h/2"/>
                                          </p:val>
                                        </p:tav>
                                        <p:tav tm="100000">
                                          <p:val>
                                            <p:strVal val="#ppt_y"/>
                                          </p:val>
                                        </p:tav>
                                      </p:tavLst>
                                    </p:anim>
                                  </p:childTnLst>
                                </p:cTn>
                              </p:par>
                            </p:childTnLst>
                          </p:cTn>
                        </p:par>
                        <p:par>
                          <p:cTn id="49" fill="hold">
                            <p:stCondLst>
                              <p:cond delay="5000"/>
                            </p:stCondLst>
                            <p:childTnLst>
                              <p:par>
                                <p:cTn id="50" presetID="2" presetClass="entr" presetSubtype="8" decel="100000" fill="hold" grpId="0" nodeType="afterEffect">
                                  <p:stCondLst>
                                    <p:cond delay="25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0-#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8" decel="100000" fill="hold" grpId="0" nodeType="afterEffect">
                                  <p:stCondLst>
                                    <p:cond delay="0"/>
                                  </p:stCondLst>
                                  <p:childTnLst>
                                    <p:set>
                                      <p:cBhvr>
                                        <p:cTn id="56" dur="1" fill="hold">
                                          <p:stCondLst>
                                            <p:cond delay="0"/>
                                          </p:stCondLst>
                                        </p:cTn>
                                        <p:tgtEl>
                                          <p:spTgt spid="64"/>
                                        </p:tgtEl>
                                        <p:attrNameLst>
                                          <p:attrName>style.visibility</p:attrName>
                                        </p:attrNameLst>
                                      </p:cBhvr>
                                      <p:to>
                                        <p:strVal val="visible"/>
                                      </p:to>
                                    </p:set>
                                    <p:anim calcmode="lin" valueType="num">
                                      <p:cBhvr additive="base">
                                        <p:cTn id="57" dur="500" fill="hold"/>
                                        <p:tgtEl>
                                          <p:spTgt spid="64"/>
                                        </p:tgtEl>
                                        <p:attrNameLst>
                                          <p:attrName>ppt_x</p:attrName>
                                        </p:attrNameLst>
                                      </p:cBhvr>
                                      <p:tavLst>
                                        <p:tav tm="0">
                                          <p:val>
                                            <p:strVal val="0-#ppt_w/2"/>
                                          </p:val>
                                        </p:tav>
                                        <p:tav tm="100000">
                                          <p:val>
                                            <p:strVal val="#ppt_x"/>
                                          </p:val>
                                        </p:tav>
                                      </p:tavLst>
                                    </p:anim>
                                    <p:anim calcmode="lin" valueType="num">
                                      <p:cBhvr additive="base">
                                        <p:cTn id="58" dur="500" fill="hold"/>
                                        <p:tgtEl>
                                          <p:spTgt spid="64"/>
                                        </p:tgtEl>
                                        <p:attrNameLst>
                                          <p:attrName>ppt_y</p:attrName>
                                        </p:attrNameLst>
                                      </p:cBhvr>
                                      <p:tavLst>
                                        <p:tav tm="0">
                                          <p:val>
                                            <p:strVal val="#ppt_y"/>
                                          </p:val>
                                        </p:tav>
                                        <p:tav tm="100000">
                                          <p:val>
                                            <p:strVal val="#ppt_y"/>
                                          </p:val>
                                        </p:tav>
                                      </p:tavLst>
                                    </p:anim>
                                  </p:childTnLst>
                                </p:cTn>
                              </p:par>
                            </p:childTnLst>
                          </p:cTn>
                        </p:par>
                        <p:par>
                          <p:cTn id="59" fill="hold">
                            <p:stCondLst>
                              <p:cond delay="6250"/>
                            </p:stCondLst>
                            <p:childTnLst>
                              <p:par>
                                <p:cTn id="60" presetID="2" presetClass="entr" presetSubtype="1" decel="100000" fill="hold" grpId="0" nodeType="afterEffect">
                                  <p:stCondLst>
                                    <p:cond delay="0"/>
                                  </p:stCondLst>
                                  <p:childTnLst>
                                    <p:set>
                                      <p:cBhvr>
                                        <p:cTn id="61" dur="1" fill="hold">
                                          <p:stCondLst>
                                            <p:cond delay="0"/>
                                          </p:stCondLst>
                                        </p:cTn>
                                        <p:tgtEl>
                                          <p:spTgt spid="52"/>
                                        </p:tgtEl>
                                        <p:attrNameLst>
                                          <p:attrName>style.visibility</p:attrName>
                                        </p:attrNameLst>
                                      </p:cBhvr>
                                      <p:to>
                                        <p:strVal val="visible"/>
                                      </p:to>
                                    </p:set>
                                    <p:anim calcmode="lin" valueType="num">
                                      <p:cBhvr additive="base">
                                        <p:cTn id="62" dur="500" fill="hold"/>
                                        <p:tgtEl>
                                          <p:spTgt spid="52"/>
                                        </p:tgtEl>
                                        <p:attrNameLst>
                                          <p:attrName>ppt_x</p:attrName>
                                        </p:attrNameLst>
                                      </p:cBhvr>
                                      <p:tavLst>
                                        <p:tav tm="0">
                                          <p:val>
                                            <p:strVal val="#ppt_x"/>
                                          </p:val>
                                        </p:tav>
                                        <p:tav tm="100000">
                                          <p:val>
                                            <p:strVal val="#ppt_x"/>
                                          </p:val>
                                        </p:tav>
                                      </p:tavLst>
                                    </p:anim>
                                    <p:anim calcmode="lin" valueType="num">
                                      <p:cBhvr additive="base">
                                        <p:cTn id="63"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2" grpId="0"/>
      <p:bldP spid="54" grpId="0" animBg="1"/>
      <p:bldP spid="55" grpId="0"/>
      <p:bldP spid="60" grpId="0" animBg="1"/>
      <p:bldP spid="61" grpId="0"/>
      <p:bldP spid="63" grpId="0" animBg="1"/>
      <p:bldP spid="64" grpId="0"/>
      <p:bldP spid="66" grpId="0" animBg="1"/>
      <p:bldP spid="67" grpId="0"/>
      <p:bldP spid="40"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objectif 01">
            <a:extLst>
              <a:ext uri="{FF2B5EF4-FFF2-40B4-BE49-F238E27FC236}">
                <a16:creationId xmlns:a16="http://schemas.microsoft.com/office/drawing/2014/main" id="{2A2174BF-6911-49A6-BA92-ED24D30416F5}"/>
              </a:ext>
            </a:extLst>
          </p:cNvPr>
          <p:cNvSpPr txBox="1"/>
          <p:nvPr/>
        </p:nvSpPr>
        <p:spPr>
          <a:xfrm>
            <a:off x="1705367" y="3649516"/>
            <a:ext cx="166204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600" b="1" i="0" u="none" strike="noStrike" kern="1200" cap="none" spc="0" normalizeH="0" baseline="0" noProof="0" dirty="0">
                <a:ln>
                  <a:noFill/>
                </a:ln>
                <a:solidFill>
                  <a:srgbClr val="EF8671"/>
                </a:solidFill>
                <a:effectLst/>
                <a:uLnTx/>
                <a:uFillTx/>
                <a:latin typeface="Calibri" panose="020F0502020204030204"/>
                <a:ea typeface="+mn-ea"/>
                <a:cs typeface="+mn-cs"/>
              </a:rPr>
              <a:t>1</a:t>
            </a:r>
            <a:endParaRPr kumimoji="0" lang="fr-FR" sz="4400" b="0" i="0" u="none" strike="noStrike" kern="1200" cap="none" spc="0" normalizeH="0" baseline="0" noProof="0" dirty="0">
              <a:ln>
                <a:noFill/>
              </a:ln>
              <a:solidFill>
                <a:srgbClr val="EF8671"/>
              </a:solidFill>
              <a:effectLst/>
              <a:uLnTx/>
              <a:uFillTx/>
              <a:latin typeface="Calibri" panose="020F0502020204030204"/>
              <a:ea typeface="+mn-ea"/>
              <a:cs typeface="+mn-cs"/>
            </a:endParaRPr>
          </a:p>
        </p:txBody>
      </p:sp>
      <p:sp>
        <p:nvSpPr>
          <p:cNvPr id="173" name="objectif 02">
            <a:extLst>
              <a:ext uri="{FF2B5EF4-FFF2-40B4-BE49-F238E27FC236}">
                <a16:creationId xmlns:a16="http://schemas.microsoft.com/office/drawing/2014/main" id="{1ACC93EC-4587-4CA6-9EC4-2034B32A68FC}"/>
              </a:ext>
            </a:extLst>
          </p:cNvPr>
          <p:cNvSpPr txBox="1"/>
          <p:nvPr/>
        </p:nvSpPr>
        <p:spPr>
          <a:xfrm>
            <a:off x="5325504" y="3649516"/>
            <a:ext cx="166204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600" b="1" i="0" u="none" strike="noStrike" kern="1200" cap="none" spc="0" normalizeH="0" baseline="0" noProof="0" dirty="0">
                <a:ln>
                  <a:noFill/>
                </a:ln>
                <a:solidFill>
                  <a:srgbClr val="49BABE"/>
                </a:solidFill>
                <a:effectLst/>
                <a:uLnTx/>
                <a:uFillTx/>
                <a:latin typeface="Calibri" panose="020F0502020204030204"/>
                <a:ea typeface="+mn-ea"/>
                <a:cs typeface="+mn-cs"/>
              </a:rPr>
              <a:t>2</a:t>
            </a:r>
            <a:endParaRPr kumimoji="0" lang="fr-FR" sz="4400" b="0" i="0" u="none" strike="noStrike" kern="1200" cap="none" spc="0" normalizeH="0" baseline="0" noProof="0" dirty="0">
              <a:ln>
                <a:noFill/>
              </a:ln>
              <a:solidFill>
                <a:srgbClr val="49BABE"/>
              </a:solidFill>
              <a:effectLst/>
              <a:uLnTx/>
              <a:uFillTx/>
              <a:latin typeface="Calibri" panose="020F0502020204030204"/>
              <a:ea typeface="+mn-ea"/>
              <a:cs typeface="+mn-cs"/>
            </a:endParaRPr>
          </a:p>
        </p:txBody>
      </p:sp>
      <p:sp>
        <p:nvSpPr>
          <p:cNvPr id="176" name="objectif 03">
            <a:extLst>
              <a:ext uri="{FF2B5EF4-FFF2-40B4-BE49-F238E27FC236}">
                <a16:creationId xmlns:a16="http://schemas.microsoft.com/office/drawing/2014/main" id="{59D9A76D-F452-4552-A579-4626B8EC9073}"/>
              </a:ext>
            </a:extLst>
          </p:cNvPr>
          <p:cNvSpPr txBox="1"/>
          <p:nvPr/>
        </p:nvSpPr>
        <p:spPr>
          <a:xfrm>
            <a:off x="8969157" y="3649516"/>
            <a:ext cx="166204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9600" b="1" i="0" u="none" strike="noStrike" kern="1200" cap="none" spc="0" normalizeH="0" baseline="0" noProof="0" dirty="0">
                <a:ln>
                  <a:noFill/>
                </a:ln>
                <a:solidFill>
                  <a:srgbClr val="FCC119"/>
                </a:solidFill>
                <a:effectLst/>
                <a:uLnTx/>
                <a:uFillTx/>
                <a:latin typeface="Calibri" panose="020F0502020204030204"/>
                <a:ea typeface="+mn-ea"/>
                <a:cs typeface="+mn-cs"/>
              </a:rPr>
              <a:t>3</a:t>
            </a:r>
            <a:endParaRPr kumimoji="0" lang="fr-FR" sz="4400" b="0" i="0" u="none" strike="noStrike" kern="1200" cap="none" spc="0" normalizeH="0" baseline="0" noProof="0" dirty="0">
              <a:ln>
                <a:noFill/>
              </a:ln>
              <a:solidFill>
                <a:srgbClr val="FCC119"/>
              </a:solidFill>
              <a:effectLst/>
              <a:uLnTx/>
              <a:uFillTx/>
              <a:latin typeface="Calibri" panose="020F0502020204030204"/>
              <a:ea typeface="+mn-ea"/>
              <a:cs typeface="+mn-cs"/>
            </a:endParaRPr>
          </a:p>
        </p:txBody>
      </p:sp>
      <p:grpSp>
        <p:nvGrpSpPr>
          <p:cNvPr id="50" name="Groupe 49">
            <a:extLst>
              <a:ext uri="{FF2B5EF4-FFF2-40B4-BE49-F238E27FC236}">
                <a16:creationId xmlns:a16="http://schemas.microsoft.com/office/drawing/2014/main" id="{D4A452C5-7AB1-44BD-AB69-79B5F98270E5}"/>
              </a:ext>
            </a:extLst>
          </p:cNvPr>
          <p:cNvGrpSpPr/>
          <p:nvPr/>
        </p:nvGrpSpPr>
        <p:grpSpPr>
          <a:xfrm>
            <a:off x="1731377" y="3161329"/>
            <a:ext cx="1610028" cy="1854358"/>
            <a:chOff x="1313508" y="2248410"/>
            <a:chExt cx="1610028" cy="1854358"/>
          </a:xfrm>
        </p:grpSpPr>
        <p:sp>
          <p:nvSpPr>
            <p:cNvPr id="169" name="Rectangle 168">
              <a:extLst>
                <a:ext uri="{FF2B5EF4-FFF2-40B4-BE49-F238E27FC236}">
                  <a16:creationId xmlns:a16="http://schemas.microsoft.com/office/drawing/2014/main" id="{382CCD35-92B8-4557-AAFD-074283E7B217}"/>
                </a:ext>
              </a:extLst>
            </p:cNvPr>
            <p:cNvSpPr/>
            <p:nvPr/>
          </p:nvSpPr>
          <p:spPr>
            <a:xfrm>
              <a:off x="1713381" y="2251710"/>
              <a:ext cx="732854" cy="855527"/>
            </a:xfrm>
            <a:prstGeom prst="rect">
              <a:avLst/>
            </a:prstGeom>
            <a:solidFill>
              <a:schemeClr val="bg1"/>
            </a:solidFill>
            <a:ln>
              <a:noFill/>
            </a:ln>
            <a:effectLst>
              <a:outerShdw blurRad="596900" dist="50800" dir="16200000" sx="68000" sy="68000" algn="t" rotWithShape="0">
                <a:schemeClr val="bg2">
                  <a:lumMod val="2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0" name="Rectangle 169">
              <a:extLst>
                <a:ext uri="{FF2B5EF4-FFF2-40B4-BE49-F238E27FC236}">
                  <a16:creationId xmlns:a16="http://schemas.microsoft.com/office/drawing/2014/main" id="{A207F1CB-899A-4DC0-8D44-DDB304FD0CA8}"/>
                </a:ext>
              </a:extLst>
            </p:cNvPr>
            <p:cNvSpPr/>
            <p:nvPr/>
          </p:nvSpPr>
          <p:spPr>
            <a:xfrm>
              <a:off x="1313508" y="2248410"/>
              <a:ext cx="1610028" cy="1854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94" name="Groupe 193">
            <a:extLst>
              <a:ext uri="{FF2B5EF4-FFF2-40B4-BE49-F238E27FC236}">
                <a16:creationId xmlns:a16="http://schemas.microsoft.com/office/drawing/2014/main" id="{9CD6FA57-F4D4-41E0-8F83-B24BAE0F2490}"/>
              </a:ext>
            </a:extLst>
          </p:cNvPr>
          <p:cNvGrpSpPr/>
          <p:nvPr/>
        </p:nvGrpSpPr>
        <p:grpSpPr>
          <a:xfrm>
            <a:off x="5351514" y="3161329"/>
            <a:ext cx="1610028" cy="1854358"/>
            <a:chOff x="4533564" y="2248410"/>
            <a:chExt cx="1610028" cy="1854358"/>
          </a:xfrm>
        </p:grpSpPr>
        <p:sp>
          <p:nvSpPr>
            <p:cNvPr id="177" name="Rectangle 176">
              <a:extLst>
                <a:ext uri="{FF2B5EF4-FFF2-40B4-BE49-F238E27FC236}">
                  <a16:creationId xmlns:a16="http://schemas.microsoft.com/office/drawing/2014/main" id="{45846772-EA1F-403F-8D8E-8C1A2DCCA482}"/>
                </a:ext>
              </a:extLst>
            </p:cNvPr>
            <p:cNvSpPr/>
            <p:nvPr/>
          </p:nvSpPr>
          <p:spPr>
            <a:xfrm>
              <a:off x="4933437" y="2251710"/>
              <a:ext cx="732854" cy="855527"/>
            </a:xfrm>
            <a:prstGeom prst="rect">
              <a:avLst/>
            </a:prstGeom>
            <a:solidFill>
              <a:schemeClr val="bg1"/>
            </a:solidFill>
            <a:ln>
              <a:noFill/>
            </a:ln>
            <a:effectLst>
              <a:outerShdw blurRad="596900" dist="50800" dir="16200000" sx="68000" sy="68000" algn="t" rotWithShape="0">
                <a:schemeClr val="bg2">
                  <a:lumMod val="2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8" name="Rectangle 177">
              <a:extLst>
                <a:ext uri="{FF2B5EF4-FFF2-40B4-BE49-F238E27FC236}">
                  <a16:creationId xmlns:a16="http://schemas.microsoft.com/office/drawing/2014/main" id="{B1DE0DA6-57F0-4CAD-8CF0-50492C292DDE}"/>
                </a:ext>
              </a:extLst>
            </p:cNvPr>
            <p:cNvSpPr/>
            <p:nvPr/>
          </p:nvSpPr>
          <p:spPr>
            <a:xfrm>
              <a:off x="4533564" y="2248410"/>
              <a:ext cx="1610028" cy="1854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96" name="Groupe 195">
            <a:extLst>
              <a:ext uri="{FF2B5EF4-FFF2-40B4-BE49-F238E27FC236}">
                <a16:creationId xmlns:a16="http://schemas.microsoft.com/office/drawing/2014/main" id="{B637799B-FB2A-4431-9A5B-64161A2B2DF7}"/>
              </a:ext>
            </a:extLst>
          </p:cNvPr>
          <p:cNvGrpSpPr/>
          <p:nvPr/>
        </p:nvGrpSpPr>
        <p:grpSpPr>
          <a:xfrm>
            <a:off x="8995167" y="3161329"/>
            <a:ext cx="1610028" cy="1854358"/>
            <a:chOff x="7753620" y="2248410"/>
            <a:chExt cx="1610028" cy="1854358"/>
          </a:xfrm>
        </p:grpSpPr>
        <p:sp>
          <p:nvSpPr>
            <p:cNvPr id="183" name="Rectangle 182">
              <a:extLst>
                <a:ext uri="{FF2B5EF4-FFF2-40B4-BE49-F238E27FC236}">
                  <a16:creationId xmlns:a16="http://schemas.microsoft.com/office/drawing/2014/main" id="{58F19015-2CC5-4E8C-AB85-DBF20DABA2C4}"/>
                </a:ext>
              </a:extLst>
            </p:cNvPr>
            <p:cNvSpPr/>
            <p:nvPr/>
          </p:nvSpPr>
          <p:spPr>
            <a:xfrm>
              <a:off x="8153493" y="2251710"/>
              <a:ext cx="732854" cy="855527"/>
            </a:xfrm>
            <a:prstGeom prst="rect">
              <a:avLst/>
            </a:prstGeom>
            <a:solidFill>
              <a:schemeClr val="bg1"/>
            </a:solidFill>
            <a:ln>
              <a:noFill/>
            </a:ln>
            <a:effectLst>
              <a:outerShdw blurRad="596900" dist="50800" dir="16200000" sx="68000" sy="68000" algn="t" rotWithShape="0">
                <a:schemeClr val="bg2">
                  <a:lumMod val="2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4" name="Rectangle 183">
              <a:extLst>
                <a:ext uri="{FF2B5EF4-FFF2-40B4-BE49-F238E27FC236}">
                  <a16:creationId xmlns:a16="http://schemas.microsoft.com/office/drawing/2014/main" id="{4B76E2FA-BA68-4523-AF48-D0B6D7C0B6A0}"/>
                </a:ext>
              </a:extLst>
            </p:cNvPr>
            <p:cNvSpPr/>
            <p:nvPr/>
          </p:nvSpPr>
          <p:spPr>
            <a:xfrm>
              <a:off x="7753620" y="2248410"/>
              <a:ext cx="1610028" cy="18543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98" name="Rectangle 197">
            <a:extLst>
              <a:ext uri="{FF2B5EF4-FFF2-40B4-BE49-F238E27FC236}">
                <a16:creationId xmlns:a16="http://schemas.microsoft.com/office/drawing/2014/main" id="{2353E6E8-A757-49F1-BAD6-F02BDD9FD01C}"/>
              </a:ext>
            </a:extLst>
          </p:cNvPr>
          <p:cNvSpPr/>
          <p:nvPr/>
        </p:nvSpPr>
        <p:spPr>
          <a:xfrm>
            <a:off x="-555" y="3160037"/>
            <a:ext cx="12192000" cy="31518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7" name="Graphique 206" descr="Réduit (soleil moyen) contour">
            <a:extLst>
              <a:ext uri="{FF2B5EF4-FFF2-40B4-BE49-F238E27FC236}">
                <a16:creationId xmlns:a16="http://schemas.microsoft.com/office/drawing/2014/main" id="{0EC47666-7B01-444E-95CB-16AE4E838A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380597" y="3152498"/>
            <a:ext cx="839168" cy="839168"/>
          </a:xfrm>
          <a:prstGeom prst="rect">
            <a:avLst/>
          </a:prstGeom>
        </p:spPr>
      </p:pic>
      <p:pic>
        <p:nvPicPr>
          <p:cNvPr id="209" name="Graphique 208" descr="Bulle de discussion contour">
            <a:extLst>
              <a:ext uri="{FF2B5EF4-FFF2-40B4-BE49-F238E27FC236}">
                <a16:creationId xmlns:a16="http://schemas.microsoft.com/office/drawing/2014/main" id="{F017E927-FAD5-4F22-BB1A-BBB6B5E9635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23997" y="3152498"/>
            <a:ext cx="865062" cy="865062"/>
          </a:xfrm>
          <a:prstGeom prst="rect">
            <a:avLst/>
          </a:prstGeom>
        </p:spPr>
      </p:pic>
      <p:pic>
        <p:nvPicPr>
          <p:cNvPr id="218" name="Graphique 217" descr="Aléatoire contour">
            <a:extLst>
              <a:ext uri="{FF2B5EF4-FFF2-40B4-BE49-F238E27FC236}">
                <a16:creationId xmlns:a16="http://schemas.microsoft.com/office/drawing/2014/main" id="{CB59A1B7-B439-4EE5-B67A-ACCD0085C69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96500" y="3152498"/>
            <a:ext cx="879782" cy="879782"/>
          </a:xfrm>
          <a:prstGeom prst="rect">
            <a:avLst/>
          </a:prstGeom>
        </p:spPr>
      </p:pic>
      <p:sp>
        <p:nvSpPr>
          <p:cNvPr id="48" name="Espace réservé du contenu 2">
            <a:extLst>
              <a:ext uri="{FF2B5EF4-FFF2-40B4-BE49-F238E27FC236}">
                <a16:creationId xmlns:a16="http://schemas.microsoft.com/office/drawing/2014/main" id="{0B4872B7-4E93-50FC-0878-878F18A8CE87}"/>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POURQUOI CETTE CERTIFICATION AU SEIN D’AGATE ?</a:t>
            </a:r>
          </a:p>
        </p:txBody>
      </p:sp>
      <p:cxnSp>
        <p:nvCxnSpPr>
          <p:cNvPr id="52" name="Connecteur droit 51">
            <a:extLst>
              <a:ext uri="{FF2B5EF4-FFF2-40B4-BE49-F238E27FC236}">
                <a16:creationId xmlns:a16="http://schemas.microsoft.com/office/drawing/2014/main" id="{85BEF045-F5A1-6182-9074-B11684D407DD}"/>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
        <p:nvSpPr>
          <p:cNvPr id="53" name="Graphique 28">
            <a:extLst>
              <a:ext uri="{FF2B5EF4-FFF2-40B4-BE49-F238E27FC236}">
                <a16:creationId xmlns:a16="http://schemas.microsoft.com/office/drawing/2014/main" id="{CEFCCEA4-25AA-E4C8-DAD7-FBF169529F38}"/>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endParaRPr lang="fr-FR"/>
          </a:p>
        </p:txBody>
      </p:sp>
      <p:grpSp>
        <p:nvGrpSpPr>
          <p:cNvPr id="55" name="Graphique 15">
            <a:extLst>
              <a:ext uri="{FF2B5EF4-FFF2-40B4-BE49-F238E27FC236}">
                <a16:creationId xmlns:a16="http://schemas.microsoft.com/office/drawing/2014/main" id="{AD013A12-FEB3-DB67-511F-5F3703A7B972}"/>
              </a:ext>
            </a:extLst>
          </p:cNvPr>
          <p:cNvGrpSpPr/>
          <p:nvPr/>
        </p:nvGrpSpPr>
        <p:grpSpPr>
          <a:xfrm>
            <a:off x="11339587" y="6000596"/>
            <a:ext cx="700013" cy="700013"/>
            <a:chOff x="3395662" y="728662"/>
            <a:chExt cx="5400675" cy="5400675"/>
          </a:xfrm>
        </p:grpSpPr>
        <p:sp>
          <p:nvSpPr>
            <p:cNvPr id="56" name="Forme libre : forme 55">
              <a:extLst>
                <a:ext uri="{FF2B5EF4-FFF2-40B4-BE49-F238E27FC236}">
                  <a16:creationId xmlns:a16="http://schemas.microsoft.com/office/drawing/2014/main" id="{373D40F5-10FB-2B41-C192-84D898E063C2}"/>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endParaRPr lang="fr-FR"/>
            </a:p>
          </p:txBody>
        </p:sp>
        <p:sp>
          <p:nvSpPr>
            <p:cNvPr id="57" name="Forme libre : forme 56">
              <a:extLst>
                <a:ext uri="{FF2B5EF4-FFF2-40B4-BE49-F238E27FC236}">
                  <a16:creationId xmlns:a16="http://schemas.microsoft.com/office/drawing/2014/main" id="{8A4C72CB-6682-412C-8D7B-0BDE4EE0889A}"/>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8" name="Forme libre : forme 57">
              <a:extLst>
                <a:ext uri="{FF2B5EF4-FFF2-40B4-BE49-F238E27FC236}">
                  <a16:creationId xmlns:a16="http://schemas.microsoft.com/office/drawing/2014/main" id="{9E2E924D-F577-1A06-6EC7-221CECEDCC60}"/>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59" name="Forme libre : forme 58">
              <a:extLst>
                <a:ext uri="{FF2B5EF4-FFF2-40B4-BE49-F238E27FC236}">
                  <a16:creationId xmlns:a16="http://schemas.microsoft.com/office/drawing/2014/main" id="{A40F90E2-180A-43B2-AE16-A78F60DE1A12}"/>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60" name="Forme libre : forme 59">
              <a:extLst>
                <a:ext uri="{FF2B5EF4-FFF2-40B4-BE49-F238E27FC236}">
                  <a16:creationId xmlns:a16="http://schemas.microsoft.com/office/drawing/2014/main" id="{32ED7E62-FFC9-92C3-8D8E-78F36EF2E6C0}"/>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endParaRPr lang="fr-FR"/>
            </a:p>
          </p:txBody>
        </p:sp>
        <p:sp>
          <p:nvSpPr>
            <p:cNvPr id="61" name="Forme libre : forme 60">
              <a:extLst>
                <a:ext uri="{FF2B5EF4-FFF2-40B4-BE49-F238E27FC236}">
                  <a16:creationId xmlns:a16="http://schemas.microsoft.com/office/drawing/2014/main" id="{45B6A2A2-41D1-1AB6-84F2-70B6620126FB}"/>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62" name="Forme libre : forme 61">
              <a:extLst>
                <a:ext uri="{FF2B5EF4-FFF2-40B4-BE49-F238E27FC236}">
                  <a16:creationId xmlns:a16="http://schemas.microsoft.com/office/drawing/2014/main" id="{CEA7237A-5000-A417-3E15-6571AB515456}"/>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63" name="Forme libre : forme 62">
              <a:extLst>
                <a:ext uri="{FF2B5EF4-FFF2-40B4-BE49-F238E27FC236}">
                  <a16:creationId xmlns:a16="http://schemas.microsoft.com/office/drawing/2014/main" id="{2AB57E27-DC24-4F6E-0575-94CD8A830230}"/>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128" name="Forme libre : forme 127">
              <a:extLst>
                <a:ext uri="{FF2B5EF4-FFF2-40B4-BE49-F238E27FC236}">
                  <a16:creationId xmlns:a16="http://schemas.microsoft.com/office/drawing/2014/main" id="{D815183E-5BBB-CCF8-723A-8D1E5C9EBD77}"/>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129" name="Forme libre : forme 128">
              <a:extLst>
                <a:ext uri="{FF2B5EF4-FFF2-40B4-BE49-F238E27FC236}">
                  <a16:creationId xmlns:a16="http://schemas.microsoft.com/office/drawing/2014/main" id="{EC6EDA0E-3E40-75AF-51E3-A1DAF70BEBE9}"/>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130" name="Forme libre : forme 129">
              <a:extLst>
                <a:ext uri="{FF2B5EF4-FFF2-40B4-BE49-F238E27FC236}">
                  <a16:creationId xmlns:a16="http://schemas.microsoft.com/office/drawing/2014/main" id="{5A893082-8C49-5A69-8263-32EC190B4745}"/>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131" name="Forme libre : forme 130">
              <a:extLst>
                <a:ext uri="{FF2B5EF4-FFF2-40B4-BE49-F238E27FC236}">
                  <a16:creationId xmlns:a16="http://schemas.microsoft.com/office/drawing/2014/main" id="{841E75D4-098E-5F66-E91B-11C49A4609C5}"/>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endParaRPr lang="fr-FR"/>
            </a:p>
          </p:txBody>
        </p:sp>
        <p:sp>
          <p:nvSpPr>
            <p:cNvPr id="132" name="Forme libre : forme 131">
              <a:extLst>
                <a:ext uri="{FF2B5EF4-FFF2-40B4-BE49-F238E27FC236}">
                  <a16:creationId xmlns:a16="http://schemas.microsoft.com/office/drawing/2014/main" id="{A1A8B6A0-9951-19EE-9666-9D513AAEE553}"/>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133" name="Forme libre : forme 132">
              <a:extLst>
                <a:ext uri="{FF2B5EF4-FFF2-40B4-BE49-F238E27FC236}">
                  <a16:creationId xmlns:a16="http://schemas.microsoft.com/office/drawing/2014/main" id="{B63B51F4-CFEE-0619-9BA4-6E852E47A8A2}"/>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134" name="Forme libre : forme 133">
              <a:extLst>
                <a:ext uri="{FF2B5EF4-FFF2-40B4-BE49-F238E27FC236}">
                  <a16:creationId xmlns:a16="http://schemas.microsoft.com/office/drawing/2014/main" id="{C464DFA1-6AF1-FAAB-2E1B-75DAB64C1E41}"/>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135" name="Forme libre : forme 134">
              <a:extLst>
                <a:ext uri="{FF2B5EF4-FFF2-40B4-BE49-F238E27FC236}">
                  <a16:creationId xmlns:a16="http://schemas.microsoft.com/office/drawing/2014/main" id="{B1D54269-0B0C-DF4D-AA21-1D1BA84B8366}"/>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endParaRPr lang="fr-FR"/>
            </a:p>
          </p:txBody>
        </p:sp>
        <p:sp>
          <p:nvSpPr>
            <p:cNvPr id="136" name="Forme libre : forme 135">
              <a:extLst>
                <a:ext uri="{FF2B5EF4-FFF2-40B4-BE49-F238E27FC236}">
                  <a16:creationId xmlns:a16="http://schemas.microsoft.com/office/drawing/2014/main" id="{E309C6C6-D5F0-C30E-3ECB-FBE4FE7EAB08}"/>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137" name="Forme libre : forme 136">
              <a:extLst>
                <a:ext uri="{FF2B5EF4-FFF2-40B4-BE49-F238E27FC236}">
                  <a16:creationId xmlns:a16="http://schemas.microsoft.com/office/drawing/2014/main" id="{3845E4B5-B479-F07B-2F85-4D1B203E483E}"/>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138" name="Forme libre : forme 137">
              <a:extLst>
                <a:ext uri="{FF2B5EF4-FFF2-40B4-BE49-F238E27FC236}">
                  <a16:creationId xmlns:a16="http://schemas.microsoft.com/office/drawing/2014/main" id="{059C73B0-50E6-A306-C2E5-2916DB7F775A}"/>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139" name="Forme libre : forme 138">
              <a:extLst>
                <a:ext uri="{FF2B5EF4-FFF2-40B4-BE49-F238E27FC236}">
                  <a16:creationId xmlns:a16="http://schemas.microsoft.com/office/drawing/2014/main" id="{9A96F77A-391D-F2E4-4C44-CEEE4A3CB654}"/>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140" name="Forme libre : forme 139">
              <a:extLst>
                <a:ext uri="{FF2B5EF4-FFF2-40B4-BE49-F238E27FC236}">
                  <a16:creationId xmlns:a16="http://schemas.microsoft.com/office/drawing/2014/main" id="{F7EB0E66-A4C4-36A0-8CE8-23B0D8B75AAE}"/>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endParaRPr lang="fr-FR"/>
            </a:p>
          </p:txBody>
        </p:sp>
        <p:sp>
          <p:nvSpPr>
            <p:cNvPr id="141" name="Forme libre : forme 140">
              <a:extLst>
                <a:ext uri="{FF2B5EF4-FFF2-40B4-BE49-F238E27FC236}">
                  <a16:creationId xmlns:a16="http://schemas.microsoft.com/office/drawing/2014/main" id="{C0BFF1A3-30B5-F848-ECE4-DBB8BC411088}"/>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142" name="Forme libre : forme 141">
              <a:extLst>
                <a:ext uri="{FF2B5EF4-FFF2-40B4-BE49-F238E27FC236}">
                  <a16:creationId xmlns:a16="http://schemas.microsoft.com/office/drawing/2014/main" id="{2EC7587F-83BB-0436-79AD-1EFD59D07035}"/>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endParaRPr lang="fr-FR"/>
            </a:p>
          </p:txBody>
        </p:sp>
        <p:sp>
          <p:nvSpPr>
            <p:cNvPr id="143" name="Forme libre : forme 142">
              <a:extLst>
                <a:ext uri="{FF2B5EF4-FFF2-40B4-BE49-F238E27FC236}">
                  <a16:creationId xmlns:a16="http://schemas.microsoft.com/office/drawing/2014/main" id="{301C217D-B9FF-0B3F-09A4-E77D0840ABC7}"/>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144" name="Forme libre : forme 143">
              <a:extLst>
                <a:ext uri="{FF2B5EF4-FFF2-40B4-BE49-F238E27FC236}">
                  <a16:creationId xmlns:a16="http://schemas.microsoft.com/office/drawing/2014/main" id="{783D4DBC-E58C-B5FF-2442-85FC21A7805C}"/>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145" name="Forme libre : forme 144">
              <a:extLst>
                <a:ext uri="{FF2B5EF4-FFF2-40B4-BE49-F238E27FC236}">
                  <a16:creationId xmlns:a16="http://schemas.microsoft.com/office/drawing/2014/main" id="{961C0241-8712-2EFB-5723-9864763F59A4}"/>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endParaRPr lang="fr-FR"/>
            </a:p>
          </p:txBody>
        </p:sp>
        <p:sp>
          <p:nvSpPr>
            <p:cNvPr id="146" name="Forme libre : forme 145">
              <a:extLst>
                <a:ext uri="{FF2B5EF4-FFF2-40B4-BE49-F238E27FC236}">
                  <a16:creationId xmlns:a16="http://schemas.microsoft.com/office/drawing/2014/main" id="{73A387D8-12AE-446B-104E-FCB19153D3CD}"/>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endParaRPr lang="fr-FR"/>
            </a:p>
          </p:txBody>
        </p:sp>
        <p:sp>
          <p:nvSpPr>
            <p:cNvPr id="147" name="Forme libre : forme 146">
              <a:extLst>
                <a:ext uri="{FF2B5EF4-FFF2-40B4-BE49-F238E27FC236}">
                  <a16:creationId xmlns:a16="http://schemas.microsoft.com/office/drawing/2014/main" id="{3BDD4C51-EA93-EA82-1531-30CCE00C33C5}"/>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endParaRPr lang="fr-FR"/>
            </a:p>
          </p:txBody>
        </p:sp>
        <p:sp>
          <p:nvSpPr>
            <p:cNvPr id="148" name="Forme libre : forme 147">
              <a:extLst>
                <a:ext uri="{FF2B5EF4-FFF2-40B4-BE49-F238E27FC236}">
                  <a16:creationId xmlns:a16="http://schemas.microsoft.com/office/drawing/2014/main" id="{351E33AF-1037-B8D2-A4D5-B991B776BA0B}"/>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endParaRPr lang="fr-FR"/>
            </a:p>
          </p:txBody>
        </p:sp>
        <p:sp>
          <p:nvSpPr>
            <p:cNvPr id="149" name="Forme libre : forme 148">
              <a:extLst>
                <a:ext uri="{FF2B5EF4-FFF2-40B4-BE49-F238E27FC236}">
                  <a16:creationId xmlns:a16="http://schemas.microsoft.com/office/drawing/2014/main" id="{0C064475-6449-49AF-2713-7F251C24C0E6}"/>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endParaRPr lang="fr-FR"/>
            </a:p>
          </p:txBody>
        </p:sp>
        <p:sp>
          <p:nvSpPr>
            <p:cNvPr id="150" name="Forme libre : forme 149">
              <a:extLst>
                <a:ext uri="{FF2B5EF4-FFF2-40B4-BE49-F238E27FC236}">
                  <a16:creationId xmlns:a16="http://schemas.microsoft.com/office/drawing/2014/main" id="{1C658FA5-0803-83F8-12FE-C2BF5E75C4E7}"/>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endParaRPr lang="fr-FR"/>
            </a:p>
          </p:txBody>
        </p:sp>
        <p:sp>
          <p:nvSpPr>
            <p:cNvPr id="151" name="Forme libre : forme 150">
              <a:extLst>
                <a:ext uri="{FF2B5EF4-FFF2-40B4-BE49-F238E27FC236}">
                  <a16:creationId xmlns:a16="http://schemas.microsoft.com/office/drawing/2014/main" id="{92D60C5C-2D70-535E-882C-4CF4572D1E1D}"/>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endParaRPr lang="fr-FR"/>
            </a:p>
          </p:txBody>
        </p:sp>
        <p:sp>
          <p:nvSpPr>
            <p:cNvPr id="152" name="Forme libre : forme 151">
              <a:extLst>
                <a:ext uri="{FF2B5EF4-FFF2-40B4-BE49-F238E27FC236}">
                  <a16:creationId xmlns:a16="http://schemas.microsoft.com/office/drawing/2014/main" id="{6C87AF3F-5EEE-1FE4-F8D4-6CA72BE4EA9A}"/>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endParaRPr lang="fr-FR"/>
            </a:p>
          </p:txBody>
        </p:sp>
        <p:sp>
          <p:nvSpPr>
            <p:cNvPr id="153" name="Forme libre : forme 152">
              <a:extLst>
                <a:ext uri="{FF2B5EF4-FFF2-40B4-BE49-F238E27FC236}">
                  <a16:creationId xmlns:a16="http://schemas.microsoft.com/office/drawing/2014/main" id="{BBA777E2-0497-C0AD-9ED6-AD705127AF0F}"/>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endParaRPr lang="fr-FR"/>
            </a:p>
          </p:txBody>
        </p:sp>
      </p:grpSp>
      <p:grpSp>
        <p:nvGrpSpPr>
          <p:cNvPr id="154" name="Groupe 153">
            <a:extLst>
              <a:ext uri="{FF2B5EF4-FFF2-40B4-BE49-F238E27FC236}">
                <a16:creationId xmlns:a16="http://schemas.microsoft.com/office/drawing/2014/main" id="{87FF1D57-7E63-1C87-222B-576761A498D5}"/>
              </a:ext>
            </a:extLst>
          </p:cNvPr>
          <p:cNvGrpSpPr/>
          <p:nvPr/>
        </p:nvGrpSpPr>
        <p:grpSpPr>
          <a:xfrm>
            <a:off x="1417482" y="6420357"/>
            <a:ext cx="9357035" cy="98829"/>
            <a:chOff x="1417482" y="6420357"/>
            <a:chExt cx="9357035" cy="98829"/>
          </a:xfrm>
        </p:grpSpPr>
        <p:sp>
          <p:nvSpPr>
            <p:cNvPr id="155" name="Forme libre : forme 154">
              <a:extLst>
                <a:ext uri="{FF2B5EF4-FFF2-40B4-BE49-F238E27FC236}">
                  <a16:creationId xmlns:a16="http://schemas.microsoft.com/office/drawing/2014/main" id="{CD1D010B-854D-9549-E227-387DBA568D62}"/>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a:p>
          </p:txBody>
        </p:sp>
        <p:sp>
          <p:nvSpPr>
            <p:cNvPr id="156" name="Forme libre : forme 155">
              <a:extLst>
                <a:ext uri="{FF2B5EF4-FFF2-40B4-BE49-F238E27FC236}">
                  <a16:creationId xmlns:a16="http://schemas.microsoft.com/office/drawing/2014/main" id="{DEA7A84B-24A7-F74F-42E4-A9D6AC95F592}"/>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dirty="0"/>
            </a:p>
          </p:txBody>
        </p:sp>
        <p:grpSp>
          <p:nvGrpSpPr>
            <p:cNvPr id="157" name="Groupe 156">
              <a:extLst>
                <a:ext uri="{FF2B5EF4-FFF2-40B4-BE49-F238E27FC236}">
                  <a16:creationId xmlns:a16="http://schemas.microsoft.com/office/drawing/2014/main" id="{FCF73A7B-3AF5-35AD-78DF-6D41C58FBC41}"/>
                </a:ext>
              </a:extLst>
            </p:cNvPr>
            <p:cNvGrpSpPr/>
            <p:nvPr/>
          </p:nvGrpSpPr>
          <p:grpSpPr bwMode="auto">
            <a:xfrm>
              <a:off x="5514426" y="6420357"/>
              <a:ext cx="1169359" cy="98829"/>
              <a:chOff x="0" y="0"/>
              <a:chExt cx="10064" cy="857"/>
            </a:xfrm>
          </p:grpSpPr>
          <p:sp>
            <p:nvSpPr>
              <p:cNvPr id="158" name="Ellipse 157">
                <a:extLst>
                  <a:ext uri="{FF2B5EF4-FFF2-40B4-BE49-F238E27FC236}">
                    <a16:creationId xmlns:a16="http://schemas.microsoft.com/office/drawing/2014/main" id="{F2620FEF-3BE5-ADD2-6FCA-CCFC760EEFA9}"/>
                  </a:ext>
                </a:extLst>
              </p:cNvPr>
              <p:cNvSpPr>
                <a:spLocks noChangeArrowheads="1"/>
              </p:cNvSpPr>
              <p:nvPr/>
            </p:nvSpPr>
            <p:spPr bwMode="auto">
              <a:xfrm>
                <a:off x="0" y="0"/>
                <a:ext cx="857" cy="857"/>
              </a:xfrm>
              <a:prstGeom prst="ellipse">
                <a:avLst/>
              </a:prstGeom>
              <a:solidFill>
                <a:srgbClr val="DC584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59" name="Ellipse 158">
                <a:extLst>
                  <a:ext uri="{FF2B5EF4-FFF2-40B4-BE49-F238E27FC236}">
                    <a16:creationId xmlns:a16="http://schemas.microsoft.com/office/drawing/2014/main" id="{1680DF07-9319-7FB7-3983-F119F2EF2C09}"/>
                  </a:ext>
                </a:extLst>
              </p:cNvPr>
              <p:cNvSpPr>
                <a:spLocks noChangeArrowheads="1"/>
              </p:cNvSpPr>
              <p:nvPr/>
            </p:nvSpPr>
            <p:spPr bwMode="auto">
              <a:xfrm>
                <a:off x="1524" y="0"/>
                <a:ext cx="857" cy="857"/>
              </a:xfrm>
              <a:prstGeom prst="ellipse">
                <a:avLst/>
              </a:prstGeom>
              <a:solidFill>
                <a:srgbClr val="B0CB4F"/>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60" name="Ellipse 159">
                <a:extLst>
                  <a:ext uri="{FF2B5EF4-FFF2-40B4-BE49-F238E27FC236}">
                    <a16:creationId xmlns:a16="http://schemas.microsoft.com/office/drawing/2014/main" id="{AAF1B14B-E756-8BC6-3142-5BBD9FEF80B4}"/>
                  </a:ext>
                </a:extLst>
              </p:cNvPr>
              <p:cNvSpPr>
                <a:spLocks noChangeArrowheads="1"/>
              </p:cNvSpPr>
              <p:nvPr/>
            </p:nvSpPr>
            <p:spPr bwMode="auto">
              <a:xfrm>
                <a:off x="3048" y="0"/>
                <a:ext cx="857" cy="857"/>
              </a:xfrm>
              <a:prstGeom prst="ellipse">
                <a:avLst/>
              </a:prstGeom>
              <a:solidFill>
                <a:srgbClr val="FCC119"/>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61" name="Ellipse 160">
                <a:extLst>
                  <a:ext uri="{FF2B5EF4-FFF2-40B4-BE49-F238E27FC236}">
                    <a16:creationId xmlns:a16="http://schemas.microsoft.com/office/drawing/2014/main" id="{573CF6AB-13C3-2E77-2528-B4FAC9EA98E5}"/>
                  </a:ext>
                </a:extLst>
              </p:cNvPr>
              <p:cNvSpPr>
                <a:spLocks noChangeArrowheads="1"/>
              </p:cNvSpPr>
              <p:nvPr/>
            </p:nvSpPr>
            <p:spPr bwMode="auto">
              <a:xfrm>
                <a:off x="4572" y="0"/>
                <a:ext cx="857" cy="857"/>
              </a:xfrm>
              <a:prstGeom prst="ellipse">
                <a:avLst/>
              </a:prstGeom>
              <a:solidFill>
                <a:srgbClr val="49BAB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62" name="Ellipse 161">
                <a:extLst>
                  <a:ext uri="{FF2B5EF4-FFF2-40B4-BE49-F238E27FC236}">
                    <a16:creationId xmlns:a16="http://schemas.microsoft.com/office/drawing/2014/main" id="{ECB0375B-F1F1-A272-80B5-59F322CDA3CF}"/>
                  </a:ext>
                </a:extLst>
              </p:cNvPr>
              <p:cNvSpPr>
                <a:spLocks noChangeArrowheads="1"/>
              </p:cNvSpPr>
              <p:nvPr/>
            </p:nvSpPr>
            <p:spPr bwMode="auto">
              <a:xfrm>
                <a:off x="6159" y="0"/>
                <a:ext cx="857" cy="857"/>
              </a:xfrm>
              <a:prstGeom prst="ellipse">
                <a:avLst/>
              </a:prstGeom>
              <a:solidFill>
                <a:srgbClr val="5A7FA5"/>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63" name="Ellipse 162">
                <a:extLst>
                  <a:ext uri="{FF2B5EF4-FFF2-40B4-BE49-F238E27FC236}">
                    <a16:creationId xmlns:a16="http://schemas.microsoft.com/office/drawing/2014/main" id="{2DBEA4F9-4627-3E41-27FD-30C54817A52A}"/>
                  </a:ext>
                </a:extLst>
              </p:cNvPr>
              <p:cNvSpPr>
                <a:spLocks noChangeArrowheads="1"/>
              </p:cNvSpPr>
              <p:nvPr/>
            </p:nvSpPr>
            <p:spPr bwMode="auto">
              <a:xfrm>
                <a:off x="7683" y="0"/>
                <a:ext cx="857" cy="857"/>
              </a:xfrm>
              <a:prstGeom prst="ellipse">
                <a:avLst/>
              </a:prstGeom>
              <a:solidFill>
                <a:srgbClr val="EC7D9D"/>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164" name="Ellipse 163">
                <a:extLst>
                  <a:ext uri="{FF2B5EF4-FFF2-40B4-BE49-F238E27FC236}">
                    <a16:creationId xmlns:a16="http://schemas.microsoft.com/office/drawing/2014/main" id="{13D35D3E-EDF0-AB62-52CD-32F97F98DE86}"/>
                  </a:ext>
                </a:extLst>
              </p:cNvPr>
              <p:cNvSpPr>
                <a:spLocks noChangeArrowheads="1"/>
              </p:cNvSpPr>
              <p:nvPr/>
            </p:nvSpPr>
            <p:spPr bwMode="auto">
              <a:xfrm>
                <a:off x="9207" y="0"/>
                <a:ext cx="857" cy="857"/>
              </a:xfrm>
              <a:prstGeom prst="ellipse">
                <a:avLst/>
              </a:prstGeom>
              <a:solidFill>
                <a:srgbClr val="A269A4"/>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grpSp>
      </p:grpSp>
      <p:sp>
        <p:nvSpPr>
          <p:cNvPr id="165" name="Espace réservé du contenu 1">
            <a:extLst>
              <a:ext uri="{FF2B5EF4-FFF2-40B4-BE49-F238E27FC236}">
                <a16:creationId xmlns:a16="http://schemas.microsoft.com/office/drawing/2014/main" id="{21B60CA0-2406-BB02-C8C4-2E61CBDC1383}"/>
              </a:ext>
            </a:extLst>
          </p:cNvPr>
          <p:cNvSpPr txBox="1">
            <a:spLocks/>
          </p:cNvSpPr>
          <p:nvPr/>
        </p:nvSpPr>
        <p:spPr>
          <a:xfrm>
            <a:off x="974353" y="4351283"/>
            <a:ext cx="3124077" cy="1351809"/>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2400" b="1" dirty="0">
                <a:solidFill>
                  <a:srgbClr val="313E48"/>
                </a:solidFill>
                <a:latin typeface="Calibri Light" panose="020F0302020204030204"/>
                <a:cs typeface="Arial" panose="020B0604020202020204" pitchFamily="34" charset="0"/>
              </a:rPr>
              <a:t>Associer cette certification à la démarche RSE d’agate</a:t>
            </a:r>
            <a:endParaRPr lang="fr-FR" sz="2000" b="1" i="1" dirty="0">
              <a:solidFill>
                <a:srgbClr val="313E48"/>
              </a:solidFill>
              <a:latin typeface="Calibri Light" panose="020F0302020204030204"/>
              <a:cs typeface="Arial" panose="020B0604020202020204" pitchFamily="34" charset="0"/>
            </a:endParaRPr>
          </a:p>
        </p:txBody>
      </p:sp>
      <p:sp>
        <p:nvSpPr>
          <p:cNvPr id="166" name="Espace réservé du contenu 1">
            <a:extLst>
              <a:ext uri="{FF2B5EF4-FFF2-40B4-BE49-F238E27FC236}">
                <a16:creationId xmlns:a16="http://schemas.microsoft.com/office/drawing/2014/main" id="{D26AD90C-A6A4-FD90-69C1-81BAB61C3895}"/>
              </a:ext>
            </a:extLst>
          </p:cNvPr>
          <p:cNvSpPr txBox="1">
            <a:spLocks/>
          </p:cNvSpPr>
          <p:nvPr/>
        </p:nvSpPr>
        <p:spPr>
          <a:xfrm>
            <a:off x="4978945" y="4351283"/>
            <a:ext cx="2355166" cy="1649319"/>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2400" b="1" dirty="0">
                <a:solidFill>
                  <a:srgbClr val="313E48"/>
                </a:solidFill>
                <a:latin typeface="Calibri Light" panose="020F0302020204030204"/>
                <a:cs typeface="Arial" panose="020B0604020202020204" pitchFamily="34" charset="0"/>
              </a:rPr>
              <a:t>Mesurer le bien-être et la qualité de vie au travail</a:t>
            </a:r>
            <a:endParaRPr lang="fr-FR" sz="2000" b="1" i="1" dirty="0">
              <a:solidFill>
                <a:srgbClr val="313E48"/>
              </a:solidFill>
              <a:latin typeface="Calibri Light" panose="020F0302020204030204"/>
              <a:cs typeface="Arial" panose="020B0604020202020204" pitchFamily="34" charset="0"/>
            </a:endParaRPr>
          </a:p>
        </p:txBody>
      </p:sp>
      <p:sp>
        <p:nvSpPr>
          <p:cNvPr id="167" name="Espace réservé du contenu 1">
            <a:extLst>
              <a:ext uri="{FF2B5EF4-FFF2-40B4-BE49-F238E27FC236}">
                <a16:creationId xmlns:a16="http://schemas.microsoft.com/office/drawing/2014/main" id="{D21EDD8F-0F78-385C-3485-A1E219A45A00}"/>
              </a:ext>
            </a:extLst>
          </p:cNvPr>
          <p:cNvSpPr txBox="1">
            <a:spLocks/>
          </p:cNvSpPr>
          <p:nvPr/>
        </p:nvSpPr>
        <p:spPr>
          <a:xfrm>
            <a:off x="8622598" y="4351283"/>
            <a:ext cx="2355166" cy="905662"/>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2400" b="1" dirty="0">
                <a:solidFill>
                  <a:srgbClr val="313E48"/>
                </a:solidFill>
                <a:latin typeface="Calibri Light" panose="020F0302020204030204"/>
                <a:cs typeface="Arial" panose="020B0604020202020204" pitchFamily="34" charset="0"/>
              </a:rPr>
              <a:t>Donner la parole aux salariés</a:t>
            </a:r>
            <a:endParaRPr lang="fr-FR" sz="2000" b="1" i="1" dirty="0">
              <a:solidFill>
                <a:srgbClr val="313E48"/>
              </a:solidFill>
              <a:latin typeface="Calibri Light" panose="020F0302020204030204"/>
              <a:cs typeface="Arial" panose="020B0604020202020204" pitchFamily="34" charset="0"/>
            </a:endParaRPr>
          </a:p>
        </p:txBody>
      </p:sp>
    </p:spTree>
    <p:extLst>
      <p:ext uri="{BB962C8B-B14F-4D97-AF65-F5344CB8AC3E}">
        <p14:creationId xmlns:p14="http://schemas.microsoft.com/office/powerpoint/2010/main" val="335565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750" fill="hold"/>
                                        <p:tgtEl>
                                          <p:spTgt spid="50"/>
                                        </p:tgtEl>
                                        <p:attrNameLst>
                                          <p:attrName>ppt_w</p:attrName>
                                        </p:attrNameLst>
                                      </p:cBhvr>
                                      <p:tavLst>
                                        <p:tav tm="0">
                                          <p:val>
                                            <p:fltVal val="0"/>
                                          </p:val>
                                        </p:tav>
                                        <p:tav tm="100000">
                                          <p:val>
                                            <p:strVal val="#ppt_w"/>
                                          </p:val>
                                        </p:tav>
                                      </p:tavLst>
                                    </p:anim>
                                    <p:anim calcmode="lin" valueType="num">
                                      <p:cBhvr>
                                        <p:cTn id="8" dur="750" fill="hold"/>
                                        <p:tgtEl>
                                          <p:spTgt spid="50"/>
                                        </p:tgtEl>
                                        <p:attrNameLst>
                                          <p:attrName>ppt_h</p:attrName>
                                        </p:attrNameLst>
                                      </p:cBhvr>
                                      <p:tavLst>
                                        <p:tav tm="0">
                                          <p:val>
                                            <p:fltVal val="0"/>
                                          </p:val>
                                        </p:tav>
                                        <p:tav tm="100000">
                                          <p:val>
                                            <p:strVal val="#ppt_h"/>
                                          </p:val>
                                        </p:tav>
                                      </p:tavLst>
                                    </p:anim>
                                    <p:animEffect transition="in" filter="fade">
                                      <p:cBhvr>
                                        <p:cTn id="9" dur="750"/>
                                        <p:tgtEl>
                                          <p:spTgt spid="5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65"/>
                                        </p:tgtEl>
                                        <p:attrNameLst>
                                          <p:attrName>style.visibility</p:attrName>
                                        </p:attrNameLst>
                                      </p:cBhvr>
                                      <p:to>
                                        <p:strVal val="visible"/>
                                      </p:to>
                                    </p:set>
                                    <p:anim calcmode="lin" valueType="num">
                                      <p:cBhvr>
                                        <p:cTn id="12" dur="750" fill="hold"/>
                                        <p:tgtEl>
                                          <p:spTgt spid="165"/>
                                        </p:tgtEl>
                                        <p:attrNameLst>
                                          <p:attrName>ppt_w</p:attrName>
                                        </p:attrNameLst>
                                      </p:cBhvr>
                                      <p:tavLst>
                                        <p:tav tm="0">
                                          <p:val>
                                            <p:fltVal val="0"/>
                                          </p:val>
                                        </p:tav>
                                        <p:tav tm="100000">
                                          <p:val>
                                            <p:strVal val="#ppt_w"/>
                                          </p:val>
                                        </p:tav>
                                      </p:tavLst>
                                    </p:anim>
                                    <p:anim calcmode="lin" valueType="num">
                                      <p:cBhvr>
                                        <p:cTn id="13" dur="750" fill="hold"/>
                                        <p:tgtEl>
                                          <p:spTgt spid="165"/>
                                        </p:tgtEl>
                                        <p:attrNameLst>
                                          <p:attrName>ppt_h</p:attrName>
                                        </p:attrNameLst>
                                      </p:cBhvr>
                                      <p:tavLst>
                                        <p:tav tm="0">
                                          <p:val>
                                            <p:fltVal val="0"/>
                                          </p:val>
                                        </p:tav>
                                        <p:tav tm="100000">
                                          <p:val>
                                            <p:strVal val="#ppt_h"/>
                                          </p:val>
                                        </p:tav>
                                      </p:tavLst>
                                    </p:anim>
                                    <p:animEffect transition="in" filter="fade">
                                      <p:cBhvr>
                                        <p:cTn id="14" dur="750"/>
                                        <p:tgtEl>
                                          <p:spTgt spid="165"/>
                                        </p:tgtEl>
                                      </p:cBhvr>
                                    </p:animEffect>
                                  </p:childTnLst>
                                </p:cTn>
                              </p:par>
                              <p:par>
                                <p:cTn id="15" presetID="53" presetClass="entr" presetSubtype="16" fill="hold" nodeType="withEffect">
                                  <p:stCondLst>
                                    <p:cond delay="0"/>
                                  </p:stCondLst>
                                  <p:childTnLst>
                                    <p:set>
                                      <p:cBhvr>
                                        <p:cTn id="16" dur="1" fill="hold">
                                          <p:stCondLst>
                                            <p:cond delay="0"/>
                                          </p:stCondLst>
                                        </p:cTn>
                                        <p:tgtEl>
                                          <p:spTgt spid="218"/>
                                        </p:tgtEl>
                                        <p:attrNameLst>
                                          <p:attrName>style.visibility</p:attrName>
                                        </p:attrNameLst>
                                      </p:cBhvr>
                                      <p:to>
                                        <p:strVal val="visible"/>
                                      </p:to>
                                    </p:set>
                                    <p:anim calcmode="lin" valueType="num">
                                      <p:cBhvr>
                                        <p:cTn id="17" dur="750" fill="hold"/>
                                        <p:tgtEl>
                                          <p:spTgt spid="218"/>
                                        </p:tgtEl>
                                        <p:attrNameLst>
                                          <p:attrName>ppt_w</p:attrName>
                                        </p:attrNameLst>
                                      </p:cBhvr>
                                      <p:tavLst>
                                        <p:tav tm="0">
                                          <p:val>
                                            <p:fltVal val="0"/>
                                          </p:val>
                                        </p:tav>
                                        <p:tav tm="100000">
                                          <p:val>
                                            <p:strVal val="#ppt_w"/>
                                          </p:val>
                                        </p:tav>
                                      </p:tavLst>
                                    </p:anim>
                                    <p:anim calcmode="lin" valueType="num">
                                      <p:cBhvr>
                                        <p:cTn id="18" dur="750" fill="hold"/>
                                        <p:tgtEl>
                                          <p:spTgt spid="218"/>
                                        </p:tgtEl>
                                        <p:attrNameLst>
                                          <p:attrName>ppt_h</p:attrName>
                                        </p:attrNameLst>
                                      </p:cBhvr>
                                      <p:tavLst>
                                        <p:tav tm="0">
                                          <p:val>
                                            <p:fltVal val="0"/>
                                          </p:val>
                                        </p:tav>
                                        <p:tav tm="100000">
                                          <p:val>
                                            <p:strVal val="#ppt_h"/>
                                          </p:val>
                                        </p:tav>
                                      </p:tavLst>
                                    </p:anim>
                                    <p:animEffect transition="in" filter="fade">
                                      <p:cBhvr>
                                        <p:cTn id="19" dur="750"/>
                                        <p:tgtEl>
                                          <p:spTgt spid="218"/>
                                        </p:tgtEl>
                                      </p:cBhvr>
                                    </p:animEffect>
                                  </p:childTnLst>
                                </p:cTn>
                              </p:par>
                              <p:par>
                                <p:cTn id="20" presetID="42" presetClass="path" presetSubtype="0" decel="100000" fill="hold" grpId="0" nodeType="withEffect">
                                  <p:stCondLst>
                                    <p:cond delay="250"/>
                                  </p:stCondLst>
                                  <p:childTnLst>
                                    <p:animMotion origin="layout" path="M -2.70833E-6 -0.01111 L -0.00013 -0.23403 " pathEditMode="relative" rAng="0" ptsTypes="AA">
                                      <p:cBhvr>
                                        <p:cTn id="21" dur="750" fill="hold"/>
                                        <p:tgtEl>
                                          <p:spTgt spid="171"/>
                                        </p:tgtEl>
                                        <p:attrNameLst>
                                          <p:attrName>ppt_x</p:attrName>
                                          <p:attrName>ppt_y</p:attrName>
                                        </p:attrNameLst>
                                      </p:cBhvr>
                                      <p:rCtr x="-13" y="-11157"/>
                                    </p:animMotion>
                                  </p:childTnLst>
                                </p:cTn>
                              </p:par>
                            </p:childTnLst>
                          </p:cTn>
                        </p:par>
                        <p:par>
                          <p:cTn id="22" fill="hold">
                            <p:stCondLst>
                              <p:cond delay="1000"/>
                            </p:stCondLst>
                            <p:childTnLst>
                              <p:par>
                                <p:cTn id="23" presetID="53" presetClass="entr" presetSubtype="16" fill="hold" nodeType="afterEffect">
                                  <p:stCondLst>
                                    <p:cond delay="0"/>
                                  </p:stCondLst>
                                  <p:childTnLst>
                                    <p:set>
                                      <p:cBhvr>
                                        <p:cTn id="24" dur="1" fill="hold">
                                          <p:stCondLst>
                                            <p:cond delay="0"/>
                                          </p:stCondLst>
                                        </p:cTn>
                                        <p:tgtEl>
                                          <p:spTgt spid="194"/>
                                        </p:tgtEl>
                                        <p:attrNameLst>
                                          <p:attrName>style.visibility</p:attrName>
                                        </p:attrNameLst>
                                      </p:cBhvr>
                                      <p:to>
                                        <p:strVal val="visible"/>
                                      </p:to>
                                    </p:set>
                                    <p:anim calcmode="lin" valueType="num">
                                      <p:cBhvr>
                                        <p:cTn id="25" dur="750" fill="hold"/>
                                        <p:tgtEl>
                                          <p:spTgt spid="194"/>
                                        </p:tgtEl>
                                        <p:attrNameLst>
                                          <p:attrName>ppt_w</p:attrName>
                                        </p:attrNameLst>
                                      </p:cBhvr>
                                      <p:tavLst>
                                        <p:tav tm="0">
                                          <p:val>
                                            <p:fltVal val="0"/>
                                          </p:val>
                                        </p:tav>
                                        <p:tav tm="100000">
                                          <p:val>
                                            <p:strVal val="#ppt_w"/>
                                          </p:val>
                                        </p:tav>
                                      </p:tavLst>
                                    </p:anim>
                                    <p:anim calcmode="lin" valueType="num">
                                      <p:cBhvr>
                                        <p:cTn id="26" dur="750" fill="hold"/>
                                        <p:tgtEl>
                                          <p:spTgt spid="194"/>
                                        </p:tgtEl>
                                        <p:attrNameLst>
                                          <p:attrName>ppt_h</p:attrName>
                                        </p:attrNameLst>
                                      </p:cBhvr>
                                      <p:tavLst>
                                        <p:tav tm="0">
                                          <p:val>
                                            <p:fltVal val="0"/>
                                          </p:val>
                                        </p:tav>
                                        <p:tav tm="100000">
                                          <p:val>
                                            <p:strVal val="#ppt_h"/>
                                          </p:val>
                                        </p:tav>
                                      </p:tavLst>
                                    </p:anim>
                                    <p:animEffect transition="in" filter="fade">
                                      <p:cBhvr>
                                        <p:cTn id="27" dur="750"/>
                                        <p:tgtEl>
                                          <p:spTgt spid="194"/>
                                        </p:tgtEl>
                                      </p:cBhvr>
                                    </p:animEffect>
                                  </p:childTnLst>
                                </p:cTn>
                              </p:par>
                              <p:par>
                                <p:cTn id="28" presetID="53" presetClass="entr" presetSubtype="16" fill="hold" nodeType="withEffect">
                                  <p:stCondLst>
                                    <p:cond delay="0"/>
                                  </p:stCondLst>
                                  <p:childTnLst>
                                    <p:set>
                                      <p:cBhvr>
                                        <p:cTn id="29" dur="1" fill="hold">
                                          <p:stCondLst>
                                            <p:cond delay="0"/>
                                          </p:stCondLst>
                                        </p:cTn>
                                        <p:tgtEl>
                                          <p:spTgt spid="209"/>
                                        </p:tgtEl>
                                        <p:attrNameLst>
                                          <p:attrName>style.visibility</p:attrName>
                                        </p:attrNameLst>
                                      </p:cBhvr>
                                      <p:to>
                                        <p:strVal val="visible"/>
                                      </p:to>
                                    </p:set>
                                    <p:anim calcmode="lin" valueType="num">
                                      <p:cBhvr>
                                        <p:cTn id="30" dur="750" fill="hold"/>
                                        <p:tgtEl>
                                          <p:spTgt spid="209"/>
                                        </p:tgtEl>
                                        <p:attrNameLst>
                                          <p:attrName>ppt_w</p:attrName>
                                        </p:attrNameLst>
                                      </p:cBhvr>
                                      <p:tavLst>
                                        <p:tav tm="0">
                                          <p:val>
                                            <p:fltVal val="0"/>
                                          </p:val>
                                        </p:tav>
                                        <p:tav tm="100000">
                                          <p:val>
                                            <p:strVal val="#ppt_w"/>
                                          </p:val>
                                        </p:tav>
                                      </p:tavLst>
                                    </p:anim>
                                    <p:anim calcmode="lin" valueType="num">
                                      <p:cBhvr>
                                        <p:cTn id="31" dur="750" fill="hold"/>
                                        <p:tgtEl>
                                          <p:spTgt spid="209"/>
                                        </p:tgtEl>
                                        <p:attrNameLst>
                                          <p:attrName>ppt_h</p:attrName>
                                        </p:attrNameLst>
                                      </p:cBhvr>
                                      <p:tavLst>
                                        <p:tav tm="0">
                                          <p:val>
                                            <p:fltVal val="0"/>
                                          </p:val>
                                        </p:tav>
                                        <p:tav tm="100000">
                                          <p:val>
                                            <p:strVal val="#ppt_h"/>
                                          </p:val>
                                        </p:tav>
                                      </p:tavLst>
                                    </p:anim>
                                    <p:animEffect transition="in" filter="fade">
                                      <p:cBhvr>
                                        <p:cTn id="32" dur="750"/>
                                        <p:tgtEl>
                                          <p:spTgt spid="209"/>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66"/>
                                        </p:tgtEl>
                                        <p:attrNameLst>
                                          <p:attrName>style.visibility</p:attrName>
                                        </p:attrNameLst>
                                      </p:cBhvr>
                                      <p:to>
                                        <p:strVal val="visible"/>
                                      </p:to>
                                    </p:set>
                                    <p:anim calcmode="lin" valueType="num">
                                      <p:cBhvr>
                                        <p:cTn id="35" dur="750" fill="hold"/>
                                        <p:tgtEl>
                                          <p:spTgt spid="166"/>
                                        </p:tgtEl>
                                        <p:attrNameLst>
                                          <p:attrName>ppt_w</p:attrName>
                                        </p:attrNameLst>
                                      </p:cBhvr>
                                      <p:tavLst>
                                        <p:tav tm="0">
                                          <p:val>
                                            <p:fltVal val="0"/>
                                          </p:val>
                                        </p:tav>
                                        <p:tav tm="100000">
                                          <p:val>
                                            <p:strVal val="#ppt_w"/>
                                          </p:val>
                                        </p:tav>
                                      </p:tavLst>
                                    </p:anim>
                                    <p:anim calcmode="lin" valueType="num">
                                      <p:cBhvr>
                                        <p:cTn id="36" dur="750" fill="hold"/>
                                        <p:tgtEl>
                                          <p:spTgt spid="166"/>
                                        </p:tgtEl>
                                        <p:attrNameLst>
                                          <p:attrName>ppt_h</p:attrName>
                                        </p:attrNameLst>
                                      </p:cBhvr>
                                      <p:tavLst>
                                        <p:tav tm="0">
                                          <p:val>
                                            <p:fltVal val="0"/>
                                          </p:val>
                                        </p:tav>
                                        <p:tav tm="100000">
                                          <p:val>
                                            <p:strVal val="#ppt_h"/>
                                          </p:val>
                                        </p:tav>
                                      </p:tavLst>
                                    </p:anim>
                                    <p:animEffect transition="in" filter="fade">
                                      <p:cBhvr>
                                        <p:cTn id="37" dur="750"/>
                                        <p:tgtEl>
                                          <p:spTgt spid="166"/>
                                        </p:tgtEl>
                                      </p:cBhvr>
                                    </p:animEffect>
                                  </p:childTnLst>
                                </p:cTn>
                              </p:par>
                              <p:par>
                                <p:cTn id="38" presetID="42" presetClass="path" presetSubtype="0" decel="100000" fill="hold" grpId="0" nodeType="withEffect">
                                  <p:stCondLst>
                                    <p:cond delay="250"/>
                                  </p:stCondLst>
                                  <p:childTnLst>
                                    <p:animMotion origin="layout" path="M 2.08333E-6 -0.01111 L -0.00013 -0.23403 " pathEditMode="relative" rAng="0" ptsTypes="AA">
                                      <p:cBhvr>
                                        <p:cTn id="39" dur="750" fill="hold"/>
                                        <p:tgtEl>
                                          <p:spTgt spid="173"/>
                                        </p:tgtEl>
                                        <p:attrNameLst>
                                          <p:attrName>ppt_x</p:attrName>
                                          <p:attrName>ppt_y</p:attrName>
                                        </p:attrNameLst>
                                      </p:cBhvr>
                                      <p:rCtr x="-13" y="-11157"/>
                                    </p:animMotion>
                                  </p:childTnLst>
                                </p:cTn>
                              </p:par>
                            </p:childTnLst>
                          </p:cTn>
                        </p:par>
                        <p:par>
                          <p:cTn id="40" fill="hold">
                            <p:stCondLst>
                              <p:cond delay="2000"/>
                            </p:stCondLst>
                            <p:childTnLst>
                              <p:par>
                                <p:cTn id="41" presetID="53" presetClass="entr" presetSubtype="16" fill="hold" nodeType="afterEffect">
                                  <p:stCondLst>
                                    <p:cond delay="0"/>
                                  </p:stCondLst>
                                  <p:childTnLst>
                                    <p:set>
                                      <p:cBhvr>
                                        <p:cTn id="42" dur="1" fill="hold">
                                          <p:stCondLst>
                                            <p:cond delay="0"/>
                                          </p:stCondLst>
                                        </p:cTn>
                                        <p:tgtEl>
                                          <p:spTgt spid="207"/>
                                        </p:tgtEl>
                                        <p:attrNameLst>
                                          <p:attrName>style.visibility</p:attrName>
                                        </p:attrNameLst>
                                      </p:cBhvr>
                                      <p:to>
                                        <p:strVal val="visible"/>
                                      </p:to>
                                    </p:set>
                                    <p:anim calcmode="lin" valueType="num">
                                      <p:cBhvr>
                                        <p:cTn id="43" dur="750" fill="hold"/>
                                        <p:tgtEl>
                                          <p:spTgt spid="207"/>
                                        </p:tgtEl>
                                        <p:attrNameLst>
                                          <p:attrName>ppt_w</p:attrName>
                                        </p:attrNameLst>
                                      </p:cBhvr>
                                      <p:tavLst>
                                        <p:tav tm="0">
                                          <p:val>
                                            <p:fltVal val="0"/>
                                          </p:val>
                                        </p:tav>
                                        <p:tav tm="100000">
                                          <p:val>
                                            <p:strVal val="#ppt_w"/>
                                          </p:val>
                                        </p:tav>
                                      </p:tavLst>
                                    </p:anim>
                                    <p:anim calcmode="lin" valueType="num">
                                      <p:cBhvr>
                                        <p:cTn id="44" dur="750" fill="hold"/>
                                        <p:tgtEl>
                                          <p:spTgt spid="207"/>
                                        </p:tgtEl>
                                        <p:attrNameLst>
                                          <p:attrName>ppt_h</p:attrName>
                                        </p:attrNameLst>
                                      </p:cBhvr>
                                      <p:tavLst>
                                        <p:tav tm="0">
                                          <p:val>
                                            <p:fltVal val="0"/>
                                          </p:val>
                                        </p:tav>
                                        <p:tav tm="100000">
                                          <p:val>
                                            <p:strVal val="#ppt_h"/>
                                          </p:val>
                                        </p:tav>
                                      </p:tavLst>
                                    </p:anim>
                                    <p:animEffect transition="in" filter="fade">
                                      <p:cBhvr>
                                        <p:cTn id="45" dur="750"/>
                                        <p:tgtEl>
                                          <p:spTgt spid="207"/>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67"/>
                                        </p:tgtEl>
                                        <p:attrNameLst>
                                          <p:attrName>style.visibility</p:attrName>
                                        </p:attrNameLst>
                                      </p:cBhvr>
                                      <p:to>
                                        <p:strVal val="visible"/>
                                      </p:to>
                                    </p:set>
                                    <p:anim calcmode="lin" valueType="num">
                                      <p:cBhvr>
                                        <p:cTn id="48" dur="750" fill="hold"/>
                                        <p:tgtEl>
                                          <p:spTgt spid="167"/>
                                        </p:tgtEl>
                                        <p:attrNameLst>
                                          <p:attrName>ppt_w</p:attrName>
                                        </p:attrNameLst>
                                      </p:cBhvr>
                                      <p:tavLst>
                                        <p:tav tm="0">
                                          <p:val>
                                            <p:fltVal val="0"/>
                                          </p:val>
                                        </p:tav>
                                        <p:tav tm="100000">
                                          <p:val>
                                            <p:strVal val="#ppt_w"/>
                                          </p:val>
                                        </p:tav>
                                      </p:tavLst>
                                    </p:anim>
                                    <p:anim calcmode="lin" valueType="num">
                                      <p:cBhvr>
                                        <p:cTn id="49" dur="750" fill="hold"/>
                                        <p:tgtEl>
                                          <p:spTgt spid="167"/>
                                        </p:tgtEl>
                                        <p:attrNameLst>
                                          <p:attrName>ppt_h</p:attrName>
                                        </p:attrNameLst>
                                      </p:cBhvr>
                                      <p:tavLst>
                                        <p:tav tm="0">
                                          <p:val>
                                            <p:fltVal val="0"/>
                                          </p:val>
                                        </p:tav>
                                        <p:tav tm="100000">
                                          <p:val>
                                            <p:strVal val="#ppt_h"/>
                                          </p:val>
                                        </p:tav>
                                      </p:tavLst>
                                    </p:anim>
                                    <p:animEffect transition="in" filter="fade">
                                      <p:cBhvr>
                                        <p:cTn id="50" dur="750"/>
                                        <p:tgtEl>
                                          <p:spTgt spid="167"/>
                                        </p:tgtEl>
                                      </p:cBhvr>
                                    </p:animEffect>
                                  </p:childTnLst>
                                </p:cTn>
                              </p:par>
                              <p:par>
                                <p:cTn id="51" presetID="53" presetClass="entr" presetSubtype="16" fill="hold" nodeType="withEffect">
                                  <p:stCondLst>
                                    <p:cond delay="0"/>
                                  </p:stCondLst>
                                  <p:childTnLst>
                                    <p:set>
                                      <p:cBhvr>
                                        <p:cTn id="52" dur="1" fill="hold">
                                          <p:stCondLst>
                                            <p:cond delay="0"/>
                                          </p:stCondLst>
                                        </p:cTn>
                                        <p:tgtEl>
                                          <p:spTgt spid="196"/>
                                        </p:tgtEl>
                                        <p:attrNameLst>
                                          <p:attrName>style.visibility</p:attrName>
                                        </p:attrNameLst>
                                      </p:cBhvr>
                                      <p:to>
                                        <p:strVal val="visible"/>
                                      </p:to>
                                    </p:set>
                                    <p:anim calcmode="lin" valueType="num">
                                      <p:cBhvr>
                                        <p:cTn id="53" dur="750" fill="hold"/>
                                        <p:tgtEl>
                                          <p:spTgt spid="196"/>
                                        </p:tgtEl>
                                        <p:attrNameLst>
                                          <p:attrName>ppt_w</p:attrName>
                                        </p:attrNameLst>
                                      </p:cBhvr>
                                      <p:tavLst>
                                        <p:tav tm="0">
                                          <p:val>
                                            <p:fltVal val="0"/>
                                          </p:val>
                                        </p:tav>
                                        <p:tav tm="100000">
                                          <p:val>
                                            <p:strVal val="#ppt_w"/>
                                          </p:val>
                                        </p:tav>
                                      </p:tavLst>
                                    </p:anim>
                                    <p:anim calcmode="lin" valueType="num">
                                      <p:cBhvr>
                                        <p:cTn id="54" dur="750" fill="hold"/>
                                        <p:tgtEl>
                                          <p:spTgt spid="196"/>
                                        </p:tgtEl>
                                        <p:attrNameLst>
                                          <p:attrName>ppt_h</p:attrName>
                                        </p:attrNameLst>
                                      </p:cBhvr>
                                      <p:tavLst>
                                        <p:tav tm="0">
                                          <p:val>
                                            <p:fltVal val="0"/>
                                          </p:val>
                                        </p:tav>
                                        <p:tav tm="100000">
                                          <p:val>
                                            <p:strVal val="#ppt_h"/>
                                          </p:val>
                                        </p:tav>
                                      </p:tavLst>
                                    </p:anim>
                                    <p:animEffect transition="in" filter="fade">
                                      <p:cBhvr>
                                        <p:cTn id="55" dur="750"/>
                                        <p:tgtEl>
                                          <p:spTgt spid="196"/>
                                        </p:tgtEl>
                                      </p:cBhvr>
                                    </p:animEffect>
                                  </p:childTnLst>
                                </p:cTn>
                              </p:par>
                              <p:par>
                                <p:cTn id="56" presetID="42" presetClass="path" presetSubtype="0" decel="100000" fill="hold" grpId="0" nodeType="withEffect">
                                  <p:stCondLst>
                                    <p:cond delay="250"/>
                                  </p:stCondLst>
                                  <p:childTnLst>
                                    <p:animMotion origin="layout" path="M 3.95833E-6 -0.01111 L -0.00013 -0.23403 " pathEditMode="relative" rAng="0" ptsTypes="AA">
                                      <p:cBhvr>
                                        <p:cTn id="57" dur="750" fill="hold"/>
                                        <p:tgtEl>
                                          <p:spTgt spid="176"/>
                                        </p:tgtEl>
                                        <p:attrNameLst>
                                          <p:attrName>ppt_x</p:attrName>
                                          <p:attrName>ppt_y</p:attrName>
                                        </p:attrNameLst>
                                      </p:cBhvr>
                                      <p:rCtr x="-13" y="-1115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p:bldP spid="173" grpId="0"/>
      <p:bldP spid="176" grpId="0"/>
      <p:bldP spid="165" grpId="0"/>
      <p:bldP spid="166" grpId="0"/>
      <p:bldP spid="1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1">
            <a:extLst>
              <a:ext uri="{FF2B5EF4-FFF2-40B4-BE49-F238E27FC236}">
                <a16:creationId xmlns:a16="http://schemas.microsoft.com/office/drawing/2014/main" id="{A9A203AC-AC2C-CE23-352F-6FF14167567F}"/>
              </a:ext>
            </a:extLst>
          </p:cNvPr>
          <p:cNvSpPr txBox="1">
            <a:spLocks/>
          </p:cNvSpPr>
          <p:nvPr/>
        </p:nvSpPr>
        <p:spPr>
          <a:xfrm>
            <a:off x="287186" y="3000135"/>
            <a:ext cx="4302428" cy="857730"/>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4800" b="1" dirty="0">
                <a:solidFill>
                  <a:srgbClr val="EF8671"/>
                </a:solidFill>
                <a:cs typeface="Arial" panose="020B0604020202020204" pitchFamily="34" charset="0"/>
              </a:rPr>
              <a:t>56</a:t>
            </a:r>
            <a:r>
              <a:rPr lang="fr-FR" sz="4800" b="1" dirty="0">
                <a:solidFill>
                  <a:srgbClr val="313E48"/>
                </a:solidFill>
                <a:cs typeface="Arial" panose="020B0604020202020204" pitchFamily="34" charset="0"/>
              </a:rPr>
              <a:t> répondants</a:t>
            </a:r>
          </a:p>
        </p:txBody>
      </p:sp>
      <p:graphicFrame>
        <p:nvGraphicFramePr>
          <p:cNvPr id="12" name="Graphique 11">
            <a:extLst>
              <a:ext uri="{FF2B5EF4-FFF2-40B4-BE49-F238E27FC236}">
                <a16:creationId xmlns:a16="http://schemas.microsoft.com/office/drawing/2014/main" id="{37AE2E8C-548E-3523-9662-204E97DD95A3}"/>
              </a:ext>
            </a:extLst>
          </p:cNvPr>
          <p:cNvGraphicFramePr/>
          <p:nvPr>
            <p:extLst>
              <p:ext uri="{D42A27DB-BD31-4B8C-83A1-F6EECF244321}">
                <p14:modId xmlns:p14="http://schemas.microsoft.com/office/powerpoint/2010/main" val="3836706211"/>
              </p:ext>
            </p:extLst>
          </p:nvPr>
        </p:nvGraphicFramePr>
        <p:xfrm>
          <a:off x="4313088" y="1962312"/>
          <a:ext cx="4322914" cy="33397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Graphique 13">
            <a:extLst>
              <a:ext uri="{FF2B5EF4-FFF2-40B4-BE49-F238E27FC236}">
                <a16:creationId xmlns:a16="http://schemas.microsoft.com/office/drawing/2014/main" id="{87A7B3CA-1770-5FA2-1C1E-6AAC3F18B5D2}"/>
              </a:ext>
            </a:extLst>
          </p:cNvPr>
          <p:cNvGraphicFramePr/>
          <p:nvPr>
            <p:extLst>
              <p:ext uri="{D42A27DB-BD31-4B8C-83A1-F6EECF244321}">
                <p14:modId xmlns:p14="http://schemas.microsoft.com/office/powerpoint/2010/main" val="3363901837"/>
              </p:ext>
            </p:extLst>
          </p:nvPr>
        </p:nvGraphicFramePr>
        <p:xfrm>
          <a:off x="8636001" y="2634771"/>
          <a:ext cx="2746476" cy="2121857"/>
        </p:xfrm>
        <a:graphic>
          <a:graphicData uri="http://schemas.openxmlformats.org/drawingml/2006/chart">
            <c:chart xmlns:c="http://schemas.openxmlformats.org/drawingml/2006/chart" xmlns:r="http://schemas.openxmlformats.org/officeDocument/2006/relationships" r:id="rId3"/>
          </a:graphicData>
        </a:graphic>
      </p:graphicFrame>
      <p:sp>
        <p:nvSpPr>
          <p:cNvPr id="15" name="Espace réservé du contenu 1">
            <a:extLst>
              <a:ext uri="{FF2B5EF4-FFF2-40B4-BE49-F238E27FC236}">
                <a16:creationId xmlns:a16="http://schemas.microsoft.com/office/drawing/2014/main" id="{CA1C564D-67F4-35F1-60D7-9D0285F39179}"/>
              </a:ext>
            </a:extLst>
          </p:cNvPr>
          <p:cNvSpPr txBox="1">
            <a:spLocks/>
          </p:cNvSpPr>
          <p:nvPr/>
        </p:nvSpPr>
        <p:spPr>
          <a:xfrm>
            <a:off x="8924730" y="4629626"/>
            <a:ext cx="2169018" cy="1134607"/>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1600" dirty="0">
                <a:solidFill>
                  <a:srgbClr val="313E48"/>
                </a:solidFill>
                <a:latin typeface="Calibri Light" panose="020F0302020204030204"/>
                <a:cs typeface="Arial" panose="020B0604020202020204" pitchFamily="34" charset="0"/>
              </a:rPr>
              <a:t>Dans l'ensemble, je peux dire que c'est une entreprise où il fait vraiment bon travailler.</a:t>
            </a:r>
            <a:endParaRPr lang="fr-FR" sz="1400" i="1" dirty="0">
              <a:solidFill>
                <a:srgbClr val="313E48"/>
              </a:solidFill>
              <a:latin typeface="Calibri Light" panose="020F0302020204030204"/>
              <a:cs typeface="Arial" panose="020B0604020202020204" pitchFamily="34" charset="0"/>
            </a:endParaRPr>
          </a:p>
        </p:txBody>
      </p:sp>
      <p:sp>
        <p:nvSpPr>
          <p:cNvPr id="16" name="ZoneTexte 15">
            <a:extLst>
              <a:ext uri="{FF2B5EF4-FFF2-40B4-BE49-F238E27FC236}">
                <a16:creationId xmlns:a16="http://schemas.microsoft.com/office/drawing/2014/main" id="{58088AF7-15C2-3C05-C65C-0D777B87E119}"/>
              </a:ext>
            </a:extLst>
          </p:cNvPr>
          <p:cNvSpPr txBox="1"/>
          <p:nvPr/>
        </p:nvSpPr>
        <p:spPr>
          <a:xfrm>
            <a:off x="9424220" y="3372533"/>
            <a:ext cx="1170038" cy="646331"/>
          </a:xfrm>
          <a:prstGeom prst="rect">
            <a:avLst/>
          </a:prstGeom>
          <a:noFill/>
        </p:spPr>
        <p:txBody>
          <a:bodyPr wrap="square" rtlCol="0">
            <a:spAutoFit/>
          </a:bodyPr>
          <a:lstStyle/>
          <a:p>
            <a:pPr algn="ctr"/>
            <a:r>
              <a:rPr lang="fr-FR" sz="3600" dirty="0"/>
              <a:t>95 %</a:t>
            </a:r>
          </a:p>
        </p:txBody>
      </p:sp>
      <p:sp>
        <p:nvSpPr>
          <p:cNvPr id="17" name="Espace réservé du contenu 1">
            <a:extLst>
              <a:ext uri="{FF2B5EF4-FFF2-40B4-BE49-F238E27FC236}">
                <a16:creationId xmlns:a16="http://schemas.microsoft.com/office/drawing/2014/main" id="{B05CF989-F85F-F90D-C8C9-8BB46666836F}"/>
              </a:ext>
            </a:extLst>
          </p:cNvPr>
          <p:cNvSpPr txBox="1">
            <a:spLocks/>
          </p:cNvSpPr>
          <p:nvPr/>
        </p:nvSpPr>
        <p:spPr>
          <a:xfrm>
            <a:off x="628650" y="3915966"/>
            <a:ext cx="3684438" cy="1134607"/>
          </a:xfr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2800" dirty="0">
                <a:solidFill>
                  <a:srgbClr val="313E48"/>
                </a:solidFill>
                <a:latin typeface="Calibri Light" panose="020F0302020204030204"/>
                <a:cs typeface="Arial" panose="020B0604020202020204" pitchFamily="34" charset="0"/>
              </a:rPr>
              <a:t>Soit </a:t>
            </a:r>
            <a:r>
              <a:rPr lang="fr-FR" sz="2800" b="1" dirty="0">
                <a:solidFill>
                  <a:srgbClr val="EF8671"/>
                </a:solidFill>
                <a:latin typeface="Calibri Light" panose="020F0302020204030204"/>
                <a:cs typeface="Arial" panose="020B0604020202020204" pitchFamily="34" charset="0"/>
              </a:rPr>
              <a:t>93 %</a:t>
            </a:r>
            <a:r>
              <a:rPr lang="fr-FR" sz="2800" b="1" dirty="0">
                <a:solidFill>
                  <a:srgbClr val="313E48"/>
                </a:solidFill>
                <a:latin typeface="Calibri Light" panose="020F0302020204030204"/>
                <a:cs typeface="Arial" panose="020B0604020202020204" pitchFamily="34" charset="0"/>
              </a:rPr>
              <a:t> </a:t>
            </a:r>
            <a:r>
              <a:rPr lang="fr-FR" sz="2800" dirty="0">
                <a:solidFill>
                  <a:srgbClr val="313E48"/>
                </a:solidFill>
                <a:latin typeface="Calibri Light" panose="020F0302020204030204"/>
                <a:cs typeface="Arial" panose="020B0604020202020204" pitchFamily="34" charset="0"/>
              </a:rPr>
              <a:t>de participation</a:t>
            </a:r>
            <a:endParaRPr lang="fr-FR" sz="2400" i="1" dirty="0">
              <a:solidFill>
                <a:srgbClr val="313E48"/>
              </a:solidFill>
              <a:latin typeface="Calibri Light" panose="020F0302020204030204"/>
              <a:cs typeface="Arial" panose="020B0604020202020204" pitchFamily="34" charset="0"/>
            </a:endParaRPr>
          </a:p>
        </p:txBody>
      </p:sp>
      <p:sp>
        <p:nvSpPr>
          <p:cNvPr id="20" name="Espace réservé du contenu 2">
            <a:extLst>
              <a:ext uri="{FF2B5EF4-FFF2-40B4-BE49-F238E27FC236}">
                <a16:creationId xmlns:a16="http://schemas.microsoft.com/office/drawing/2014/main" id="{EA8B1D46-7FA6-8CFD-7352-EE2495634078}"/>
              </a:ext>
            </a:extLst>
          </p:cNvPr>
          <p:cNvSpPr txBox="1">
            <a:spLocks/>
          </p:cNvSpPr>
          <p:nvPr/>
        </p:nvSpPr>
        <p:spPr>
          <a:xfrm>
            <a:off x="687115" y="307600"/>
            <a:ext cx="10669998" cy="49465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b="1" kern="1200" cap="all" baseline="0">
                <a:solidFill>
                  <a:srgbClr val="313E48"/>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800" b="1" kern="1200" cap="all" baseline="0">
                <a:solidFill>
                  <a:srgbClr val="313E4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1" i="0" u="none" strike="noStrike" kern="1200" cap="all" spc="0" normalizeH="0" baseline="0" noProof="0" dirty="0">
                <a:ln>
                  <a:noFill/>
                </a:ln>
                <a:solidFill>
                  <a:srgbClr val="313E48"/>
                </a:solidFill>
                <a:effectLst/>
                <a:uLnTx/>
                <a:uFillTx/>
                <a:latin typeface="Calibri" panose="020F0502020204030204"/>
                <a:ea typeface="+mn-ea"/>
                <a:cs typeface="+mn-cs"/>
              </a:rPr>
              <a:t>VUE D’ENSEMBLE DES RÉSULTATS D’AGATE</a:t>
            </a:r>
          </a:p>
        </p:txBody>
      </p:sp>
      <p:cxnSp>
        <p:nvCxnSpPr>
          <p:cNvPr id="21" name="Connecteur droit 20">
            <a:extLst>
              <a:ext uri="{FF2B5EF4-FFF2-40B4-BE49-F238E27FC236}">
                <a16:creationId xmlns:a16="http://schemas.microsoft.com/office/drawing/2014/main" id="{4497DC53-41BB-0C3C-1C72-B62B2B00BAA9}"/>
              </a:ext>
            </a:extLst>
          </p:cNvPr>
          <p:cNvCxnSpPr>
            <a:cxnSpLocks/>
          </p:cNvCxnSpPr>
          <p:nvPr/>
        </p:nvCxnSpPr>
        <p:spPr>
          <a:xfrm flipV="1">
            <a:off x="523478" y="307600"/>
            <a:ext cx="0" cy="384858"/>
          </a:xfrm>
          <a:prstGeom prst="line">
            <a:avLst/>
          </a:prstGeom>
          <a:noFill/>
          <a:ln w="25400" cap="flat" cmpd="sng" algn="ctr">
            <a:solidFill>
              <a:srgbClr val="EF8671"/>
            </a:solidFill>
            <a:prstDash val="solid"/>
            <a:miter lim="800000"/>
          </a:ln>
          <a:effectLst/>
        </p:spPr>
      </p:cxnSp>
      <p:sp>
        <p:nvSpPr>
          <p:cNvPr id="31" name="Graphique 28">
            <a:extLst>
              <a:ext uri="{FF2B5EF4-FFF2-40B4-BE49-F238E27FC236}">
                <a16:creationId xmlns:a16="http://schemas.microsoft.com/office/drawing/2014/main" id="{F0879E19-FEEA-6658-B29F-DD7F75F51CEF}"/>
              </a:ext>
            </a:extLst>
          </p:cNvPr>
          <p:cNvSpPr/>
          <p:nvPr/>
        </p:nvSpPr>
        <p:spPr>
          <a:xfrm>
            <a:off x="0" y="5515582"/>
            <a:ext cx="1076325" cy="1330212"/>
          </a:xfrm>
          <a:custGeom>
            <a:avLst/>
            <a:gdLst>
              <a:gd name="connsiteX0" fmla="*/ 1468391 w 1655020"/>
              <a:gd name="connsiteY0" fmla="*/ 1989546 h 1971939"/>
              <a:gd name="connsiteX1" fmla="*/ 1686713 w 1655020"/>
              <a:gd name="connsiteY1" fmla="*/ 1989546 h 1971939"/>
              <a:gd name="connsiteX2" fmla="*/ 581018 w 1655020"/>
              <a:gd name="connsiteY2" fmla="*/ 0 h 1971939"/>
              <a:gd name="connsiteX3" fmla="*/ 0 w 1655020"/>
              <a:gd name="connsiteY3" fmla="*/ 1028226 h 1971939"/>
              <a:gd name="connsiteX4" fmla="*/ 0 w 1655020"/>
              <a:gd name="connsiteY4" fmla="*/ 1415571 h 1971939"/>
              <a:gd name="connsiteX5" fmla="*/ 172545 w 1655020"/>
              <a:gd name="connsiteY5" fmla="*/ 1112738 h 1971939"/>
              <a:gd name="connsiteX6" fmla="*/ 662008 w 1655020"/>
              <a:gd name="connsiteY6" fmla="*/ 1996589 h 1971939"/>
              <a:gd name="connsiteX7" fmla="*/ 746520 w 1655020"/>
              <a:gd name="connsiteY7" fmla="*/ 1996589 h 1971939"/>
              <a:gd name="connsiteX8" fmla="*/ 214801 w 1655020"/>
              <a:gd name="connsiteY8" fmla="*/ 1035268 h 1971939"/>
              <a:gd name="connsiteX9" fmla="*/ 577497 w 1655020"/>
              <a:gd name="connsiteY9" fmla="*/ 394388 h 1971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55020" h="1971939">
                <a:moveTo>
                  <a:pt x="1468391" y="1989546"/>
                </a:moveTo>
                <a:lnTo>
                  <a:pt x="1686713" y="1989546"/>
                </a:lnTo>
                <a:lnTo>
                  <a:pt x="581018" y="0"/>
                </a:lnTo>
                <a:lnTo>
                  <a:pt x="0" y="1028226"/>
                </a:lnTo>
                <a:lnTo>
                  <a:pt x="0" y="1415571"/>
                </a:lnTo>
                <a:lnTo>
                  <a:pt x="172545" y="1112738"/>
                </a:lnTo>
                <a:lnTo>
                  <a:pt x="662008" y="1996589"/>
                </a:lnTo>
                <a:lnTo>
                  <a:pt x="746520" y="1996589"/>
                </a:lnTo>
                <a:lnTo>
                  <a:pt x="214801" y="1035268"/>
                </a:lnTo>
                <a:lnTo>
                  <a:pt x="577497" y="394388"/>
                </a:lnTo>
                <a:close/>
              </a:path>
            </a:pathLst>
          </a:custGeom>
          <a:solidFill>
            <a:srgbClr val="F3F2F4"/>
          </a:solidFill>
          <a:ln w="35123" cap="flat">
            <a:noFill/>
            <a:prstDash val="solid"/>
            <a:miter/>
          </a:ln>
        </p:spPr>
        <p:txBody>
          <a:bodyPr rtlCol="0" anchor="ctr">
            <a:noAutofit/>
          </a:bodyPr>
          <a:lstStyle/>
          <a:p>
            <a:endParaRPr lang="fr-FR"/>
          </a:p>
        </p:txBody>
      </p:sp>
      <p:grpSp>
        <p:nvGrpSpPr>
          <p:cNvPr id="32" name="Graphique 15">
            <a:extLst>
              <a:ext uri="{FF2B5EF4-FFF2-40B4-BE49-F238E27FC236}">
                <a16:creationId xmlns:a16="http://schemas.microsoft.com/office/drawing/2014/main" id="{8F6F5DF7-91F5-9115-0167-C0BBEFB91231}"/>
              </a:ext>
            </a:extLst>
          </p:cNvPr>
          <p:cNvGrpSpPr/>
          <p:nvPr/>
        </p:nvGrpSpPr>
        <p:grpSpPr>
          <a:xfrm>
            <a:off x="11339587" y="6000596"/>
            <a:ext cx="700013" cy="700013"/>
            <a:chOff x="3395662" y="728662"/>
            <a:chExt cx="5400675" cy="5400675"/>
          </a:xfrm>
        </p:grpSpPr>
        <p:sp>
          <p:nvSpPr>
            <p:cNvPr id="33" name="Forme libre : forme 32">
              <a:extLst>
                <a:ext uri="{FF2B5EF4-FFF2-40B4-BE49-F238E27FC236}">
                  <a16:creationId xmlns:a16="http://schemas.microsoft.com/office/drawing/2014/main" id="{65360A90-642C-B78D-B651-49300A9CBBBC}"/>
                </a:ext>
              </a:extLst>
            </p:cNvPr>
            <p:cNvSpPr/>
            <p:nvPr/>
          </p:nvSpPr>
          <p:spPr>
            <a:xfrm>
              <a:off x="3395662" y="728662"/>
              <a:ext cx="5391150" cy="5391150"/>
            </a:xfrm>
            <a:custGeom>
              <a:avLst/>
              <a:gdLst>
                <a:gd name="connsiteX0" fmla="*/ 0 w 5391150"/>
                <a:gd name="connsiteY0" fmla="*/ 0 h 5391150"/>
                <a:gd name="connsiteX1" fmla="*/ 5399723 w 5391150"/>
                <a:gd name="connsiteY1" fmla="*/ 0 h 5391150"/>
                <a:gd name="connsiteX2" fmla="*/ 5399723 w 5391150"/>
                <a:gd name="connsiteY2" fmla="*/ 5399723 h 5391150"/>
                <a:gd name="connsiteX3" fmla="*/ 0 w 5391150"/>
                <a:gd name="connsiteY3" fmla="*/ 5399723 h 5391150"/>
              </a:gdLst>
              <a:ahLst/>
              <a:cxnLst>
                <a:cxn ang="0">
                  <a:pos x="connsiteX0" y="connsiteY0"/>
                </a:cxn>
                <a:cxn ang="0">
                  <a:pos x="connsiteX1" y="connsiteY1"/>
                </a:cxn>
                <a:cxn ang="0">
                  <a:pos x="connsiteX2" y="connsiteY2"/>
                </a:cxn>
                <a:cxn ang="0">
                  <a:pos x="connsiteX3" y="connsiteY3"/>
                </a:cxn>
              </a:cxnLst>
              <a:rect l="l" t="t" r="r" b="b"/>
              <a:pathLst>
                <a:path w="5391150" h="5391150">
                  <a:moveTo>
                    <a:pt x="0" y="0"/>
                  </a:moveTo>
                  <a:lnTo>
                    <a:pt x="5399723" y="0"/>
                  </a:lnTo>
                  <a:lnTo>
                    <a:pt x="5399723" y="5399723"/>
                  </a:lnTo>
                  <a:lnTo>
                    <a:pt x="0" y="5399723"/>
                  </a:lnTo>
                  <a:close/>
                </a:path>
              </a:pathLst>
            </a:custGeom>
            <a:solidFill>
              <a:srgbClr val="313E48"/>
            </a:solidFill>
            <a:ln w="9525" cap="flat">
              <a:noFill/>
              <a:prstDash val="solid"/>
              <a:miter/>
            </a:ln>
          </p:spPr>
          <p:txBody>
            <a:bodyPr rtlCol="0" anchor="ctr">
              <a:noAutofit/>
            </a:bodyPr>
            <a:lstStyle/>
            <a:p>
              <a:endParaRPr lang="fr-FR"/>
            </a:p>
          </p:txBody>
        </p:sp>
        <p:sp>
          <p:nvSpPr>
            <p:cNvPr id="34" name="Forme libre : forme 33">
              <a:extLst>
                <a:ext uri="{FF2B5EF4-FFF2-40B4-BE49-F238E27FC236}">
                  <a16:creationId xmlns:a16="http://schemas.microsoft.com/office/drawing/2014/main" id="{0AF93E5F-1322-1CB8-6D2C-7EAF9E89FA7A}"/>
                </a:ext>
              </a:extLst>
            </p:cNvPr>
            <p:cNvSpPr/>
            <p:nvPr/>
          </p:nvSpPr>
          <p:spPr>
            <a:xfrm>
              <a:off x="43405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8 w 209550"/>
                <a:gd name="connsiteY4" fmla="*/ 21907 h 390525"/>
                <a:gd name="connsiteX5" fmla="*/ 25718 w 209550"/>
                <a:gd name="connsiteY5" fmla="*/ 169545 h 390525"/>
                <a:gd name="connsiteX6" fmla="*/ 211455 w 209550"/>
                <a:gd name="connsiteY6" fmla="*/ 169545 h 390525"/>
                <a:gd name="connsiteX7" fmla="*/ 211455 w 209550"/>
                <a:gd name="connsiteY7" fmla="*/ 192405 h 390525"/>
                <a:gd name="connsiteX8" fmla="*/ 25718 w 209550"/>
                <a:gd name="connsiteY8" fmla="*/ 192405 h 390525"/>
                <a:gd name="connsiteX9" fmla="*/ 25718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8" y="21907"/>
                  </a:lnTo>
                  <a:lnTo>
                    <a:pt x="25718" y="169545"/>
                  </a:lnTo>
                  <a:lnTo>
                    <a:pt x="211455" y="169545"/>
                  </a:lnTo>
                  <a:lnTo>
                    <a:pt x="211455" y="192405"/>
                  </a:lnTo>
                  <a:lnTo>
                    <a:pt x="25718" y="192405"/>
                  </a:lnTo>
                  <a:lnTo>
                    <a:pt x="25718"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35" name="Forme libre : forme 34">
              <a:extLst>
                <a:ext uri="{FF2B5EF4-FFF2-40B4-BE49-F238E27FC236}">
                  <a16:creationId xmlns:a16="http://schemas.microsoft.com/office/drawing/2014/main" id="{3BFF105D-4D0F-AA1C-43BB-989560BB7E05}"/>
                </a:ext>
              </a:extLst>
            </p:cNvPr>
            <p:cNvSpPr/>
            <p:nvPr/>
          </p:nvSpPr>
          <p:spPr>
            <a:xfrm>
              <a:off x="5386387"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8 w 209550"/>
                <a:gd name="connsiteY10" fmla="*/ 369570 h 390525"/>
                <a:gd name="connsiteX11" fmla="*/ 212408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8" y="369570"/>
                  </a:lnTo>
                  <a:lnTo>
                    <a:pt x="212408"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36" name="Forme libre : forme 35">
              <a:extLst>
                <a:ext uri="{FF2B5EF4-FFF2-40B4-BE49-F238E27FC236}">
                  <a16:creationId xmlns:a16="http://schemas.microsoft.com/office/drawing/2014/main" id="{920AD9D3-5594-AC9B-7344-0DF3A4C8D82E}"/>
                </a:ext>
              </a:extLst>
            </p:cNvPr>
            <p:cNvSpPr/>
            <p:nvPr/>
          </p:nvSpPr>
          <p:spPr>
            <a:xfrm>
              <a:off x="7731442" y="4163377"/>
              <a:ext cx="209550" cy="390525"/>
            </a:xfrm>
            <a:custGeom>
              <a:avLst/>
              <a:gdLst>
                <a:gd name="connsiteX0" fmla="*/ 0 w 209550"/>
                <a:gd name="connsiteY0" fmla="*/ 392430 h 390525"/>
                <a:gd name="connsiteX1" fmla="*/ 0 w 209550"/>
                <a:gd name="connsiteY1" fmla="*/ 0 h 390525"/>
                <a:gd name="connsiteX2" fmla="*/ 211455 w 209550"/>
                <a:gd name="connsiteY2" fmla="*/ 0 h 390525"/>
                <a:gd name="connsiteX3" fmla="*/ 211455 w 209550"/>
                <a:gd name="connsiteY3" fmla="*/ 21907 h 390525"/>
                <a:gd name="connsiteX4" fmla="*/ 25717 w 209550"/>
                <a:gd name="connsiteY4" fmla="*/ 21907 h 390525"/>
                <a:gd name="connsiteX5" fmla="*/ 25717 w 209550"/>
                <a:gd name="connsiteY5" fmla="*/ 169545 h 390525"/>
                <a:gd name="connsiteX6" fmla="*/ 211455 w 209550"/>
                <a:gd name="connsiteY6" fmla="*/ 169545 h 390525"/>
                <a:gd name="connsiteX7" fmla="*/ 211455 w 209550"/>
                <a:gd name="connsiteY7" fmla="*/ 192405 h 390525"/>
                <a:gd name="connsiteX8" fmla="*/ 25717 w 209550"/>
                <a:gd name="connsiteY8" fmla="*/ 192405 h 390525"/>
                <a:gd name="connsiteX9" fmla="*/ 25717 w 209550"/>
                <a:gd name="connsiteY9" fmla="*/ 369570 h 390525"/>
                <a:gd name="connsiteX10" fmla="*/ 212407 w 209550"/>
                <a:gd name="connsiteY10" fmla="*/ 369570 h 390525"/>
                <a:gd name="connsiteX11" fmla="*/ 212407 w 209550"/>
                <a:gd name="connsiteY11" fmla="*/ 391478 h 390525"/>
                <a:gd name="connsiteX12" fmla="*/ 0 w 209550"/>
                <a:gd name="connsiteY12" fmla="*/ 391478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550" h="390525">
                  <a:moveTo>
                    <a:pt x="0" y="392430"/>
                  </a:moveTo>
                  <a:lnTo>
                    <a:pt x="0" y="0"/>
                  </a:lnTo>
                  <a:lnTo>
                    <a:pt x="211455" y="0"/>
                  </a:lnTo>
                  <a:lnTo>
                    <a:pt x="211455" y="21907"/>
                  </a:lnTo>
                  <a:lnTo>
                    <a:pt x="25717" y="21907"/>
                  </a:lnTo>
                  <a:lnTo>
                    <a:pt x="25717" y="169545"/>
                  </a:lnTo>
                  <a:lnTo>
                    <a:pt x="211455" y="169545"/>
                  </a:lnTo>
                  <a:lnTo>
                    <a:pt x="211455" y="192405"/>
                  </a:lnTo>
                  <a:lnTo>
                    <a:pt x="25717" y="192405"/>
                  </a:lnTo>
                  <a:lnTo>
                    <a:pt x="25717" y="369570"/>
                  </a:lnTo>
                  <a:lnTo>
                    <a:pt x="212407" y="369570"/>
                  </a:lnTo>
                  <a:lnTo>
                    <a:pt x="212407" y="391478"/>
                  </a:lnTo>
                  <a:lnTo>
                    <a:pt x="0" y="391478"/>
                  </a:lnTo>
                  <a:close/>
                </a:path>
              </a:pathLst>
            </a:custGeom>
            <a:solidFill>
              <a:srgbClr val="FFFFFF"/>
            </a:solidFill>
            <a:ln w="9525" cap="flat">
              <a:noFill/>
              <a:prstDash val="solid"/>
              <a:miter/>
            </a:ln>
          </p:spPr>
          <p:txBody>
            <a:bodyPr rtlCol="0" anchor="ctr">
              <a:noAutofit/>
            </a:bodyPr>
            <a:lstStyle/>
            <a:p>
              <a:endParaRPr lang="fr-FR"/>
            </a:p>
          </p:txBody>
        </p:sp>
        <p:sp>
          <p:nvSpPr>
            <p:cNvPr id="37" name="Forme libre : forme 36">
              <a:extLst>
                <a:ext uri="{FF2B5EF4-FFF2-40B4-BE49-F238E27FC236}">
                  <a16:creationId xmlns:a16="http://schemas.microsoft.com/office/drawing/2014/main" id="{D7CFA2B9-688A-956F-C7F0-98603EAB113D}"/>
                </a:ext>
              </a:extLst>
            </p:cNvPr>
            <p:cNvSpPr/>
            <p:nvPr/>
          </p:nvSpPr>
          <p:spPr>
            <a:xfrm>
              <a:off x="3942397" y="4163377"/>
              <a:ext cx="285750" cy="390525"/>
            </a:xfrm>
            <a:custGeom>
              <a:avLst/>
              <a:gdLst>
                <a:gd name="connsiteX0" fmla="*/ 0 w 285750"/>
                <a:gd name="connsiteY0" fmla="*/ 393382 h 390525"/>
                <a:gd name="connsiteX1" fmla="*/ 0 w 285750"/>
                <a:gd name="connsiteY1" fmla="*/ 0 h 390525"/>
                <a:gd name="connsiteX2" fmla="*/ 80963 w 285750"/>
                <a:gd name="connsiteY2" fmla="*/ 0 h 390525"/>
                <a:gd name="connsiteX3" fmla="*/ 293370 w 285750"/>
                <a:gd name="connsiteY3" fmla="*/ 197167 h 390525"/>
                <a:gd name="connsiteX4" fmla="*/ 86677 w 285750"/>
                <a:gd name="connsiteY4" fmla="*/ 393382 h 390525"/>
                <a:gd name="connsiteX5" fmla="*/ 0 w 285750"/>
                <a:gd name="connsiteY5" fmla="*/ 393382 h 390525"/>
                <a:gd name="connsiteX6" fmla="*/ 72390 w 285750"/>
                <a:gd name="connsiteY6" fmla="*/ 370522 h 390525"/>
                <a:gd name="connsiteX7" fmla="*/ 266700 w 285750"/>
                <a:gd name="connsiteY7" fmla="*/ 195263 h 390525"/>
                <a:gd name="connsiteX8" fmla="*/ 73342 w 285750"/>
                <a:gd name="connsiteY8" fmla="*/ 22860 h 390525"/>
                <a:gd name="connsiteX9" fmla="*/ 24765 w 285750"/>
                <a:gd name="connsiteY9" fmla="*/ 22860 h 390525"/>
                <a:gd name="connsiteX10" fmla="*/ 24765 w 285750"/>
                <a:gd name="connsiteY10" fmla="*/ 370522 h 390525"/>
                <a:gd name="connsiteX11" fmla="*/ 72390 w 285750"/>
                <a:gd name="connsiteY11" fmla="*/ 370522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5750" h="390525">
                  <a:moveTo>
                    <a:pt x="0" y="393382"/>
                  </a:moveTo>
                  <a:lnTo>
                    <a:pt x="0" y="0"/>
                  </a:lnTo>
                  <a:lnTo>
                    <a:pt x="80963" y="0"/>
                  </a:lnTo>
                  <a:cubicBezTo>
                    <a:pt x="197167" y="0"/>
                    <a:pt x="293370" y="68580"/>
                    <a:pt x="293370" y="197167"/>
                  </a:cubicBezTo>
                  <a:cubicBezTo>
                    <a:pt x="293370" y="318135"/>
                    <a:pt x="207645" y="393382"/>
                    <a:pt x="86677" y="393382"/>
                  </a:cubicBezTo>
                  <a:lnTo>
                    <a:pt x="0" y="393382"/>
                  </a:lnTo>
                  <a:close/>
                  <a:moveTo>
                    <a:pt x="72390" y="370522"/>
                  </a:moveTo>
                  <a:cubicBezTo>
                    <a:pt x="186690" y="370522"/>
                    <a:pt x="266700" y="313372"/>
                    <a:pt x="266700" y="195263"/>
                  </a:cubicBezTo>
                  <a:cubicBezTo>
                    <a:pt x="266700" y="77153"/>
                    <a:pt x="178117" y="22860"/>
                    <a:pt x="73342" y="22860"/>
                  </a:cubicBezTo>
                  <a:lnTo>
                    <a:pt x="24765" y="22860"/>
                  </a:lnTo>
                  <a:lnTo>
                    <a:pt x="24765" y="370522"/>
                  </a:lnTo>
                  <a:lnTo>
                    <a:pt x="72390" y="370522"/>
                  </a:lnTo>
                  <a:close/>
                </a:path>
              </a:pathLst>
            </a:custGeom>
            <a:solidFill>
              <a:srgbClr val="FFFFFF"/>
            </a:solidFill>
            <a:ln w="9525" cap="flat">
              <a:noFill/>
              <a:prstDash val="solid"/>
              <a:miter/>
            </a:ln>
          </p:spPr>
          <p:txBody>
            <a:bodyPr rtlCol="0" anchor="ctr">
              <a:noAutofit/>
            </a:bodyPr>
            <a:lstStyle/>
            <a:p>
              <a:endParaRPr lang="fr-FR"/>
            </a:p>
          </p:txBody>
        </p:sp>
        <p:sp>
          <p:nvSpPr>
            <p:cNvPr id="38" name="Forme libre : forme 37">
              <a:extLst>
                <a:ext uri="{FF2B5EF4-FFF2-40B4-BE49-F238E27FC236}">
                  <a16:creationId xmlns:a16="http://schemas.microsoft.com/office/drawing/2014/main" id="{EC2D478F-5141-A078-8E20-38F63C7F8656}"/>
                </a:ext>
              </a:extLst>
            </p:cNvPr>
            <p:cNvSpPr/>
            <p:nvPr/>
          </p:nvSpPr>
          <p:spPr>
            <a:xfrm>
              <a:off x="4608195"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2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7"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2" y="0"/>
                    <a:pt x="204788" y="21908"/>
                    <a:pt x="219075" y="37148"/>
                  </a:cubicBezTo>
                  <a:lnTo>
                    <a:pt x="203835" y="54293"/>
                  </a:lnTo>
                  <a:cubicBezTo>
                    <a:pt x="188595" y="39053"/>
                    <a:pt x="165735" y="22860"/>
                    <a:pt x="127635" y="22860"/>
                  </a:cubicBezTo>
                  <a:cubicBezTo>
                    <a:pt x="86677" y="22860"/>
                    <a:pt x="47625" y="45720"/>
                    <a:pt x="47625" y="93345"/>
                  </a:cubicBezTo>
                  <a:cubicBezTo>
                    <a:pt x="47625" y="193358"/>
                    <a:pt x="232410" y="164783"/>
                    <a:pt x="232410" y="303848"/>
                  </a:cubicBezTo>
                  <a:cubicBezTo>
                    <a:pt x="232410" y="355283"/>
                    <a:pt x="189547" y="408623"/>
                    <a:pt x="115252"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39" name="Forme libre : forme 38">
              <a:extLst>
                <a:ext uri="{FF2B5EF4-FFF2-40B4-BE49-F238E27FC236}">
                  <a16:creationId xmlns:a16="http://schemas.microsoft.com/office/drawing/2014/main" id="{BBF87125-B991-CAAB-5E72-7D015211F267}"/>
                </a:ext>
              </a:extLst>
            </p:cNvPr>
            <p:cNvSpPr/>
            <p:nvPr/>
          </p:nvSpPr>
          <p:spPr>
            <a:xfrm>
              <a:off x="5042534"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40" name="Forme libre : forme 39">
              <a:extLst>
                <a:ext uri="{FF2B5EF4-FFF2-40B4-BE49-F238E27FC236}">
                  <a16:creationId xmlns:a16="http://schemas.microsoft.com/office/drawing/2014/main" id="{5EEBB965-AFB3-710D-6808-A1FA8082AD82}"/>
                </a:ext>
              </a:extLst>
            </p:cNvPr>
            <p:cNvSpPr/>
            <p:nvPr/>
          </p:nvSpPr>
          <p:spPr>
            <a:xfrm>
              <a:off x="5689282"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2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2" y="0"/>
                    <a:pt x="207645" y="26670"/>
                    <a:pt x="207645" y="111442"/>
                  </a:cubicBezTo>
                  <a:cubicBezTo>
                    <a:pt x="207645" y="180022"/>
                    <a:pt x="159067" y="228600"/>
                    <a:pt x="77152" y="232410"/>
                  </a:cubicBezTo>
                  <a:lnTo>
                    <a:pt x="249555" y="393382"/>
                  </a:lnTo>
                  <a:lnTo>
                    <a:pt x="211455" y="393382"/>
                  </a:lnTo>
                  <a:close/>
                  <a:moveTo>
                    <a:pt x="55245" y="209550"/>
                  </a:moveTo>
                  <a:cubicBezTo>
                    <a:pt x="136208" y="209550"/>
                    <a:pt x="180975" y="174307"/>
                    <a:pt x="180975" y="111442"/>
                  </a:cubicBezTo>
                  <a:cubicBezTo>
                    <a:pt x="180975" y="52388"/>
                    <a:pt x="134302"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41" name="Forme libre : forme 40">
              <a:extLst>
                <a:ext uri="{FF2B5EF4-FFF2-40B4-BE49-F238E27FC236}">
                  <a16:creationId xmlns:a16="http://schemas.microsoft.com/office/drawing/2014/main" id="{2DE13055-999C-4497-BB22-60579DB6E747}"/>
                </a:ext>
              </a:extLst>
            </p:cNvPr>
            <p:cNvSpPr/>
            <p:nvPr/>
          </p:nvSpPr>
          <p:spPr>
            <a:xfrm>
              <a:off x="6011227" y="4163377"/>
              <a:ext cx="247650" cy="390525"/>
            </a:xfrm>
            <a:custGeom>
              <a:avLst/>
              <a:gdLst>
                <a:gd name="connsiteX0" fmla="*/ 211455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1455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1455"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7" y="228600"/>
                    <a:pt x="77153" y="232410"/>
                  </a:cubicBezTo>
                  <a:lnTo>
                    <a:pt x="249555" y="393382"/>
                  </a:lnTo>
                  <a:lnTo>
                    <a:pt x="211455"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42" name="Forme libre : forme 41">
              <a:extLst>
                <a:ext uri="{FF2B5EF4-FFF2-40B4-BE49-F238E27FC236}">
                  <a16:creationId xmlns:a16="http://schemas.microsoft.com/office/drawing/2014/main" id="{651F0F35-37BC-590D-89AB-4BD67BCC6955}"/>
                </a:ext>
              </a:extLst>
            </p:cNvPr>
            <p:cNvSpPr/>
            <p:nvPr/>
          </p:nvSpPr>
          <p:spPr>
            <a:xfrm>
              <a:off x="6332219"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43" name="Forme libre : forme 42">
              <a:extLst>
                <a:ext uri="{FF2B5EF4-FFF2-40B4-BE49-F238E27FC236}">
                  <a16:creationId xmlns:a16="http://schemas.microsoft.com/office/drawing/2014/main" id="{0ED5AD34-4705-7A03-688B-5668D4829AFE}"/>
                </a:ext>
              </a:extLst>
            </p:cNvPr>
            <p:cNvSpPr/>
            <p:nvPr/>
          </p:nvSpPr>
          <p:spPr>
            <a:xfrm>
              <a:off x="6443662" y="4164330"/>
              <a:ext cx="247650" cy="390525"/>
            </a:xfrm>
            <a:custGeom>
              <a:avLst/>
              <a:gdLst>
                <a:gd name="connsiteX0" fmla="*/ 114300 w 247650"/>
                <a:gd name="connsiteY0" fmla="*/ 392430 h 390525"/>
                <a:gd name="connsiteX1" fmla="*/ 114300 w 247650"/>
                <a:gd name="connsiteY1" fmla="*/ 21907 h 390525"/>
                <a:gd name="connsiteX2" fmla="*/ 0 w 247650"/>
                <a:gd name="connsiteY2" fmla="*/ 21907 h 390525"/>
                <a:gd name="connsiteX3" fmla="*/ 0 w 247650"/>
                <a:gd name="connsiteY3" fmla="*/ 0 h 390525"/>
                <a:gd name="connsiteX4" fmla="*/ 252413 w 247650"/>
                <a:gd name="connsiteY4" fmla="*/ 0 h 390525"/>
                <a:gd name="connsiteX5" fmla="*/ 252413 w 247650"/>
                <a:gd name="connsiteY5" fmla="*/ 21907 h 390525"/>
                <a:gd name="connsiteX6" fmla="*/ 138113 w 247650"/>
                <a:gd name="connsiteY6" fmla="*/ 21907 h 390525"/>
                <a:gd name="connsiteX7" fmla="*/ 138113 w 247650"/>
                <a:gd name="connsiteY7" fmla="*/ 392430 h 390525"/>
                <a:gd name="connsiteX8" fmla="*/ 114300 w 247650"/>
                <a:gd name="connsiteY8" fmla="*/ 39243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650" h="390525">
                  <a:moveTo>
                    <a:pt x="114300" y="392430"/>
                  </a:moveTo>
                  <a:lnTo>
                    <a:pt x="114300" y="21907"/>
                  </a:lnTo>
                  <a:lnTo>
                    <a:pt x="0" y="21907"/>
                  </a:lnTo>
                  <a:lnTo>
                    <a:pt x="0" y="0"/>
                  </a:lnTo>
                  <a:lnTo>
                    <a:pt x="252413" y="0"/>
                  </a:lnTo>
                  <a:lnTo>
                    <a:pt x="252413" y="21907"/>
                  </a:lnTo>
                  <a:lnTo>
                    <a:pt x="138113" y="21907"/>
                  </a:lnTo>
                  <a:lnTo>
                    <a:pt x="138113" y="392430"/>
                  </a:lnTo>
                  <a:lnTo>
                    <a:pt x="114300" y="392430"/>
                  </a:lnTo>
                  <a:close/>
                </a:path>
              </a:pathLst>
            </a:custGeom>
            <a:solidFill>
              <a:srgbClr val="FFFFFF"/>
            </a:solidFill>
            <a:ln w="9525" cap="flat">
              <a:noFill/>
              <a:prstDash val="solid"/>
              <a:miter/>
            </a:ln>
          </p:spPr>
          <p:txBody>
            <a:bodyPr rtlCol="0" anchor="ctr">
              <a:noAutofit/>
            </a:bodyPr>
            <a:lstStyle/>
            <a:p>
              <a:endParaRPr lang="fr-FR"/>
            </a:p>
          </p:txBody>
        </p:sp>
        <p:sp>
          <p:nvSpPr>
            <p:cNvPr id="44" name="Forme libre : forme 43">
              <a:extLst>
                <a:ext uri="{FF2B5EF4-FFF2-40B4-BE49-F238E27FC236}">
                  <a16:creationId xmlns:a16="http://schemas.microsoft.com/office/drawing/2014/main" id="{6E0BBE23-CD55-4CAF-719D-3832823DBDE4}"/>
                </a:ext>
              </a:extLst>
            </p:cNvPr>
            <p:cNvSpPr/>
            <p:nvPr/>
          </p:nvSpPr>
          <p:spPr>
            <a:xfrm>
              <a:off x="6737032" y="4155757"/>
              <a:ext cx="409575" cy="400050"/>
            </a:xfrm>
            <a:custGeom>
              <a:avLst/>
              <a:gdLst>
                <a:gd name="connsiteX0" fmla="*/ 206693 w 409575"/>
                <a:gd name="connsiteY0" fmla="*/ 407670 h 400050"/>
                <a:gd name="connsiteX1" fmla="*/ 0 w 409575"/>
                <a:gd name="connsiteY1" fmla="*/ 203835 h 400050"/>
                <a:gd name="connsiteX2" fmla="*/ 206693 w 409575"/>
                <a:gd name="connsiteY2" fmla="*/ 0 h 400050"/>
                <a:gd name="connsiteX3" fmla="*/ 412433 w 409575"/>
                <a:gd name="connsiteY3" fmla="*/ 205740 h 400050"/>
                <a:gd name="connsiteX4" fmla="*/ 206693 w 409575"/>
                <a:gd name="connsiteY4" fmla="*/ 407670 h 400050"/>
                <a:gd name="connsiteX5" fmla="*/ 206693 w 409575"/>
                <a:gd name="connsiteY5" fmla="*/ 23813 h 400050"/>
                <a:gd name="connsiteX6" fmla="*/ 25718 w 409575"/>
                <a:gd name="connsiteY6" fmla="*/ 201930 h 400050"/>
                <a:gd name="connsiteX7" fmla="*/ 202883 w 409575"/>
                <a:gd name="connsiteY7" fmla="*/ 384810 h 400050"/>
                <a:gd name="connsiteX8" fmla="*/ 385763 w 409575"/>
                <a:gd name="connsiteY8" fmla="*/ 205740 h 400050"/>
                <a:gd name="connsiteX9" fmla="*/ 206693 w 409575"/>
                <a:gd name="connsiteY9" fmla="*/ 23813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575" h="400050">
                  <a:moveTo>
                    <a:pt x="206693" y="407670"/>
                  </a:moveTo>
                  <a:cubicBezTo>
                    <a:pt x="90488" y="407670"/>
                    <a:pt x="0" y="317183"/>
                    <a:pt x="0" y="203835"/>
                  </a:cubicBezTo>
                  <a:cubicBezTo>
                    <a:pt x="0" y="90488"/>
                    <a:pt x="91440" y="0"/>
                    <a:pt x="206693" y="0"/>
                  </a:cubicBezTo>
                  <a:cubicBezTo>
                    <a:pt x="321945" y="0"/>
                    <a:pt x="412433" y="86678"/>
                    <a:pt x="412433" y="205740"/>
                  </a:cubicBezTo>
                  <a:cubicBezTo>
                    <a:pt x="412433" y="318135"/>
                    <a:pt x="319088" y="407670"/>
                    <a:pt x="206693" y="407670"/>
                  </a:cubicBezTo>
                  <a:close/>
                  <a:moveTo>
                    <a:pt x="206693" y="23813"/>
                  </a:moveTo>
                  <a:cubicBezTo>
                    <a:pt x="105728" y="23813"/>
                    <a:pt x="25718" y="99060"/>
                    <a:pt x="25718" y="201930"/>
                  </a:cubicBezTo>
                  <a:cubicBezTo>
                    <a:pt x="25718" y="299085"/>
                    <a:pt x="103823" y="384810"/>
                    <a:pt x="202883" y="384810"/>
                  </a:cubicBezTo>
                  <a:cubicBezTo>
                    <a:pt x="306705" y="384810"/>
                    <a:pt x="385763" y="307658"/>
                    <a:pt x="385763" y="205740"/>
                  </a:cubicBezTo>
                  <a:cubicBezTo>
                    <a:pt x="386715" y="99060"/>
                    <a:pt x="305753" y="23813"/>
                    <a:pt x="206693" y="23813"/>
                  </a:cubicBezTo>
                  <a:close/>
                </a:path>
              </a:pathLst>
            </a:custGeom>
            <a:solidFill>
              <a:srgbClr val="FFFFFF"/>
            </a:solidFill>
            <a:ln w="9525" cap="flat">
              <a:noFill/>
              <a:prstDash val="solid"/>
              <a:miter/>
            </a:ln>
          </p:spPr>
          <p:txBody>
            <a:bodyPr rtlCol="0" anchor="ctr">
              <a:noAutofit/>
            </a:bodyPr>
            <a:lstStyle/>
            <a:p>
              <a:endParaRPr lang="fr-FR"/>
            </a:p>
          </p:txBody>
        </p:sp>
        <p:sp>
          <p:nvSpPr>
            <p:cNvPr id="45" name="Forme libre : forme 44">
              <a:extLst>
                <a:ext uri="{FF2B5EF4-FFF2-40B4-BE49-F238E27FC236}">
                  <a16:creationId xmlns:a16="http://schemas.microsoft.com/office/drawing/2014/main" id="{E9F9438F-0FCE-3F23-D9E7-FF5EF66D1FD4}"/>
                </a:ext>
              </a:extLst>
            </p:cNvPr>
            <p:cNvSpPr/>
            <p:nvPr/>
          </p:nvSpPr>
          <p:spPr>
            <a:xfrm>
              <a:off x="7254240" y="4163377"/>
              <a:ext cx="19050" cy="390525"/>
            </a:xfrm>
            <a:custGeom>
              <a:avLst/>
              <a:gdLst>
                <a:gd name="connsiteX0" fmla="*/ 0 w 19050"/>
                <a:gd name="connsiteY0" fmla="*/ 393382 h 390525"/>
                <a:gd name="connsiteX1" fmla="*/ 0 w 19050"/>
                <a:gd name="connsiteY1" fmla="*/ 0 h 390525"/>
                <a:gd name="connsiteX2" fmla="*/ 24765 w 19050"/>
                <a:gd name="connsiteY2" fmla="*/ 0 h 390525"/>
                <a:gd name="connsiteX3" fmla="*/ 24765 w 19050"/>
                <a:gd name="connsiteY3" fmla="*/ 393382 h 390525"/>
                <a:gd name="connsiteX4" fmla="*/ 0 w 19050"/>
                <a:gd name="connsiteY4" fmla="*/ 393382 h 390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90525">
                  <a:moveTo>
                    <a:pt x="0" y="393382"/>
                  </a:moveTo>
                  <a:lnTo>
                    <a:pt x="0" y="0"/>
                  </a:lnTo>
                  <a:lnTo>
                    <a:pt x="24765" y="0"/>
                  </a:lnTo>
                  <a:lnTo>
                    <a:pt x="24765" y="393382"/>
                  </a:lnTo>
                  <a:lnTo>
                    <a:pt x="0" y="393382"/>
                  </a:lnTo>
                  <a:close/>
                </a:path>
              </a:pathLst>
            </a:custGeom>
            <a:solidFill>
              <a:srgbClr val="FFFFFF"/>
            </a:solidFill>
            <a:ln w="9525" cap="flat">
              <a:noFill/>
              <a:prstDash val="solid"/>
              <a:miter/>
            </a:ln>
          </p:spPr>
          <p:txBody>
            <a:bodyPr rtlCol="0" anchor="ctr">
              <a:noAutofit/>
            </a:bodyPr>
            <a:lstStyle/>
            <a:p>
              <a:endParaRPr lang="fr-FR"/>
            </a:p>
          </p:txBody>
        </p:sp>
        <p:sp>
          <p:nvSpPr>
            <p:cNvPr id="46" name="Forme libre : forme 45">
              <a:extLst>
                <a:ext uri="{FF2B5EF4-FFF2-40B4-BE49-F238E27FC236}">
                  <a16:creationId xmlns:a16="http://schemas.microsoft.com/office/drawing/2014/main" id="{7FE1F5AF-B32D-EB8A-74B5-4E61CCE38ED8}"/>
                </a:ext>
              </a:extLst>
            </p:cNvPr>
            <p:cNvSpPr/>
            <p:nvPr/>
          </p:nvSpPr>
          <p:spPr>
            <a:xfrm>
              <a:off x="7410450" y="4163377"/>
              <a:ext cx="247650" cy="390525"/>
            </a:xfrm>
            <a:custGeom>
              <a:avLst/>
              <a:gdLst>
                <a:gd name="connsiteX0" fmla="*/ 212407 w 247650"/>
                <a:gd name="connsiteY0" fmla="*/ 393382 h 390525"/>
                <a:gd name="connsiteX1" fmla="*/ 46672 w 247650"/>
                <a:gd name="connsiteY1" fmla="*/ 232410 h 390525"/>
                <a:gd name="connsiteX2" fmla="*/ 24765 w 247650"/>
                <a:gd name="connsiteY2" fmla="*/ 232410 h 390525"/>
                <a:gd name="connsiteX3" fmla="*/ 24765 w 247650"/>
                <a:gd name="connsiteY3" fmla="*/ 393382 h 390525"/>
                <a:gd name="connsiteX4" fmla="*/ 0 w 247650"/>
                <a:gd name="connsiteY4" fmla="*/ 393382 h 390525"/>
                <a:gd name="connsiteX5" fmla="*/ 0 w 247650"/>
                <a:gd name="connsiteY5" fmla="*/ 0 h 390525"/>
                <a:gd name="connsiteX6" fmla="*/ 75247 w 247650"/>
                <a:gd name="connsiteY6" fmla="*/ 0 h 390525"/>
                <a:gd name="connsiteX7" fmla="*/ 207645 w 247650"/>
                <a:gd name="connsiteY7" fmla="*/ 111442 h 390525"/>
                <a:gd name="connsiteX8" fmla="*/ 77153 w 247650"/>
                <a:gd name="connsiteY8" fmla="*/ 232410 h 390525"/>
                <a:gd name="connsiteX9" fmla="*/ 249555 w 247650"/>
                <a:gd name="connsiteY9" fmla="*/ 393382 h 390525"/>
                <a:gd name="connsiteX10" fmla="*/ 212407 w 247650"/>
                <a:gd name="connsiteY10" fmla="*/ 393382 h 390525"/>
                <a:gd name="connsiteX11" fmla="*/ 55245 w 247650"/>
                <a:gd name="connsiteY11" fmla="*/ 209550 h 390525"/>
                <a:gd name="connsiteX12" fmla="*/ 180975 w 247650"/>
                <a:gd name="connsiteY12" fmla="*/ 111442 h 390525"/>
                <a:gd name="connsiteX13" fmla="*/ 74295 w 247650"/>
                <a:gd name="connsiteY13" fmla="*/ 22860 h 390525"/>
                <a:gd name="connsiteX14" fmla="*/ 23813 w 247650"/>
                <a:gd name="connsiteY14" fmla="*/ 22860 h 390525"/>
                <a:gd name="connsiteX15" fmla="*/ 23813 w 247650"/>
                <a:gd name="connsiteY15" fmla="*/ 210503 h 390525"/>
                <a:gd name="connsiteX16" fmla="*/ 55245 w 247650"/>
                <a:gd name="connsiteY16" fmla="*/ 210503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650" h="390525">
                  <a:moveTo>
                    <a:pt x="212407" y="393382"/>
                  </a:moveTo>
                  <a:lnTo>
                    <a:pt x="46672" y="232410"/>
                  </a:lnTo>
                  <a:lnTo>
                    <a:pt x="24765" y="232410"/>
                  </a:lnTo>
                  <a:lnTo>
                    <a:pt x="24765" y="393382"/>
                  </a:lnTo>
                  <a:lnTo>
                    <a:pt x="0" y="393382"/>
                  </a:lnTo>
                  <a:lnTo>
                    <a:pt x="0" y="0"/>
                  </a:lnTo>
                  <a:lnTo>
                    <a:pt x="75247" y="0"/>
                  </a:lnTo>
                  <a:cubicBezTo>
                    <a:pt x="134303" y="0"/>
                    <a:pt x="207645" y="26670"/>
                    <a:pt x="207645" y="111442"/>
                  </a:cubicBezTo>
                  <a:cubicBezTo>
                    <a:pt x="207645" y="180022"/>
                    <a:pt x="159068" y="228600"/>
                    <a:pt x="77153" y="232410"/>
                  </a:cubicBezTo>
                  <a:lnTo>
                    <a:pt x="249555" y="393382"/>
                  </a:lnTo>
                  <a:lnTo>
                    <a:pt x="212407" y="393382"/>
                  </a:lnTo>
                  <a:close/>
                  <a:moveTo>
                    <a:pt x="55245" y="209550"/>
                  </a:moveTo>
                  <a:cubicBezTo>
                    <a:pt x="136207" y="209550"/>
                    <a:pt x="180975" y="174307"/>
                    <a:pt x="180975" y="111442"/>
                  </a:cubicBezTo>
                  <a:cubicBezTo>
                    <a:pt x="180975" y="52388"/>
                    <a:pt x="134303" y="22860"/>
                    <a:pt x="74295" y="22860"/>
                  </a:cubicBezTo>
                  <a:lnTo>
                    <a:pt x="23813" y="22860"/>
                  </a:lnTo>
                  <a:lnTo>
                    <a:pt x="23813" y="210503"/>
                  </a:lnTo>
                  <a:lnTo>
                    <a:pt x="55245" y="210503"/>
                  </a:lnTo>
                  <a:close/>
                </a:path>
              </a:pathLst>
            </a:custGeom>
            <a:solidFill>
              <a:srgbClr val="FFFFFF"/>
            </a:solidFill>
            <a:ln w="9525" cap="flat">
              <a:noFill/>
              <a:prstDash val="solid"/>
              <a:miter/>
            </a:ln>
          </p:spPr>
          <p:txBody>
            <a:bodyPr rtlCol="0" anchor="ctr">
              <a:noAutofit/>
            </a:bodyPr>
            <a:lstStyle/>
            <a:p>
              <a:endParaRPr lang="fr-FR"/>
            </a:p>
          </p:txBody>
        </p:sp>
        <p:sp>
          <p:nvSpPr>
            <p:cNvPr id="47" name="Forme libre : forme 46">
              <a:extLst>
                <a:ext uri="{FF2B5EF4-FFF2-40B4-BE49-F238E27FC236}">
                  <a16:creationId xmlns:a16="http://schemas.microsoft.com/office/drawing/2014/main" id="{E01FEA9B-BD49-98B0-61B3-78946BDE52B8}"/>
                </a:ext>
              </a:extLst>
            </p:cNvPr>
            <p:cNvSpPr/>
            <p:nvPr/>
          </p:nvSpPr>
          <p:spPr>
            <a:xfrm>
              <a:off x="7999094" y="4155757"/>
              <a:ext cx="228600" cy="400050"/>
            </a:xfrm>
            <a:custGeom>
              <a:avLst/>
              <a:gdLst>
                <a:gd name="connsiteX0" fmla="*/ 15240 w 228600"/>
                <a:gd name="connsiteY0" fmla="*/ 339090 h 400050"/>
                <a:gd name="connsiteX1" fmla="*/ 116205 w 228600"/>
                <a:gd name="connsiteY1" fmla="*/ 384810 h 400050"/>
                <a:gd name="connsiteX2" fmla="*/ 204788 w 228600"/>
                <a:gd name="connsiteY2" fmla="*/ 303848 h 400050"/>
                <a:gd name="connsiteX3" fmla="*/ 20955 w 228600"/>
                <a:gd name="connsiteY3" fmla="*/ 97155 h 400050"/>
                <a:gd name="connsiteX4" fmla="*/ 126683 w 228600"/>
                <a:gd name="connsiteY4" fmla="*/ 0 h 400050"/>
                <a:gd name="connsiteX5" fmla="*/ 219075 w 228600"/>
                <a:gd name="connsiteY5" fmla="*/ 37148 h 400050"/>
                <a:gd name="connsiteX6" fmla="*/ 203835 w 228600"/>
                <a:gd name="connsiteY6" fmla="*/ 54293 h 400050"/>
                <a:gd name="connsiteX7" fmla="*/ 127635 w 228600"/>
                <a:gd name="connsiteY7" fmla="*/ 22860 h 400050"/>
                <a:gd name="connsiteX8" fmla="*/ 47625 w 228600"/>
                <a:gd name="connsiteY8" fmla="*/ 93345 h 400050"/>
                <a:gd name="connsiteX9" fmla="*/ 232410 w 228600"/>
                <a:gd name="connsiteY9" fmla="*/ 303848 h 400050"/>
                <a:gd name="connsiteX10" fmla="*/ 115253 w 228600"/>
                <a:gd name="connsiteY10" fmla="*/ 408623 h 400050"/>
                <a:gd name="connsiteX11" fmla="*/ 0 w 228600"/>
                <a:gd name="connsiteY11" fmla="*/ 358140 h 400050"/>
                <a:gd name="connsiteX12" fmla="*/ 15240 w 228600"/>
                <a:gd name="connsiteY12" fmla="*/ 339090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 h="400050">
                  <a:moveTo>
                    <a:pt x="15240" y="339090"/>
                  </a:moveTo>
                  <a:cubicBezTo>
                    <a:pt x="29528" y="357188"/>
                    <a:pt x="59055" y="384810"/>
                    <a:pt x="116205" y="384810"/>
                  </a:cubicBezTo>
                  <a:cubicBezTo>
                    <a:pt x="165735" y="384810"/>
                    <a:pt x="204788" y="353378"/>
                    <a:pt x="204788" y="303848"/>
                  </a:cubicBezTo>
                  <a:cubicBezTo>
                    <a:pt x="204788" y="186690"/>
                    <a:pt x="20955" y="212408"/>
                    <a:pt x="20955" y="97155"/>
                  </a:cubicBezTo>
                  <a:cubicBezTo>
                    <a:pt x="20955" y="33338"/>
                    <a:pt x="71438" y="0"/>
                    <a:pt x="126683" y="0"/>
                  </a:cubicBezTo>
                  <a:cubicBezTo>
                    <a:pt x="172403" y="0"/>
                    <a:pt x="204788" y="21908"/>
                    <a:pt x="219075" y="37148"/>
                  </a:cubicBezTo>
                  <a:lnTo>
                    <a:pt x="203835" y="54293"/>
                  </a:lnTo>
                  <a:cubicBezTo>
                    <a:pt x="188595" y="39053"/>
                    <a:pt x="165735" y="22860"/>
                    <a:pt x="127635" y="22860"/>
                  </a:cubicBezTo>
                  <a:cubicBezTo>
                    <a:pt x="86678" y="22860"/>
                    <a:pt x="47625" y="45720"/>
                    <a:pt x="47625" y="93345"/>
                  </a:cubicBezTo>
                  <a:cubicBezTo>
                    <a:pt x="47625" y="193358"/>
                    <a:pt x="232410" y="164783"/>
                    <a:pt x="232410" y="303848"/>
                  </a:cubicBezTo>
                  <a:cubicBezTo>
                    <a:pt x="232410" y="355283"/>
                    <a:pt x="189548" y="408623"/>
                    <a:pt x="115253" y="408623"/>
                  </a:cubicBezTo>
                  <a:cubicBezTo>
                    <a:pt x="60960" y="408623"/>
                    <a:pt x="15240" y="380048"/>
                    <a:pt x="0" y="358140"/>
                  </a:cubicBezTo>
                  <a:lnTo>
                    <a:pt x="15240" y="339090"/>
                  </a:lnTo>
                  <a:close/>
                </a:path>
              </a:pathLst>
            </a:custGeom>
            <a:solidFill>
              <a:srgbClr val="FFFFFF"/>
            </a:solidFill>
            <a:ln w="9525" cap="flat">
              <a:noFill/>
              <a:prstDash val="solid"/>
              <a:miter/>
            </a:ln>
          </p:spPr>
          <p:txBody>
            <a:bodyPr rtlCol="0" anchor="ctr">
              <a:noAutofit/>
            </a:bodyPr>
            <a:lstStyle/>
            <a:p>
              <a:endParaRPr lang="fr-FR"/>
            </a:p>
          </p:txBody>
        </p:sp>
        <p:sp>
          <p:nvSpPr>
            <p:cNvPr id="48" name="Forme libre : forme 47">
              <a:extLst>
                <a:ext uri="{FF2B5EF4-FFF2-40B4-BE49-F238E27FC236}">
                  <a16:creationId xmlns:a16="http://schemas.microsoft.com/office/drawing/2014/main" id="{5085336F-EDF5-2010-7E3C-683C6476B028}"/>
                </a:ext>
              </a:extLst>
            </p:cNvPr>
            <p:cNvSpPr/>
            <p:nvPr/>
          </p:nvSpPr>
          <p:spPr>
            <a:xfrm>
              <a:off x="4383404" y="3589972"/>
              <a:ext cx="361950" cy="390525"/>
            </a:xfrm>
            <a:custGeom>
              <a:avLst/>
              <a:gdLst>
                <a:gd name="connsiteX0" fmla="*/ 236220 w 361950"/>
                <a:gd name="connsiteY0" fmla="*/ 235268 h 390525"/>
                <a:gd name="connsiteX1" fmla="*/ 236220 w 361950"/>
                <a:gd name="connsiteY1" fmla="*/ 213360 h 390525"/>
                <a:gd name="connsiteX2" fmla="*/ 367665 w 361950"/>
                <a:gd name="connsiteY2" fmla="*/ 213360 h 390525"/>
                <a:gd name="connsiteX3" fmla="*/ 193358 w 361950"/>
                <a:gd name="connsiteY3" fmla="*/ 391478 h 390525"/>
                <a:gd name="connsiteX4" fmla="*/ 0 w 361950"/>
                <a:gd name="connsiteY4" fmla="*/ 197168 h 390525"/>
                <a:gd name="connsiteX5" fmla="*/ 198120 w 361950"/>
                <a:gd name="connsiteY5" fmla="*/ 0 h 390525"/>
                <a:gd name="connsiteX6" fmla="*/ 337185 w 361950"/>
                <a:gd name="connsiteY6" fmla="*/ 54293 h 390525"/>
                <a:gd name="connsiteX7" fmla="*/ 321945 w 361950"/>
                <a:gd name="connsiteY7" fmla="*/ 71438 h 390525"/>
                <a:gd name="connsiteX8" fmla="*/ 199073 w 361950"/>
                <a:gd name="connsiteY8" fmla="*/ 22860 h 390525"/>
                <a:gd name="connsiteX9" fmla="*/ 24765 w 361950"/>
                <a:gd name="connsiteY9" fmla="*/ 198120 h 390525"/>
                <a:gd name="connsiteX10" fmla="*/ 194310 w 361950"/>
                <a:gd name="connsiteY10" fmla="*/ 370522 h 390525"/>
                <a:gd name="connsiteX11" fmla="*/ 343853 w 361950"/>
                <a:gd name="connsiteY11" fmla="*/ 236220 h 390525"/>
                <a:gd name="connsiteX12" fmla="*/ 236220 w 361950"/>
                <a:gd name="connsiteY12" fmla="*/ 23622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1950" h="390525">
                  <a:moveTo>
                    <a:pt x="236220" y="235268"/>
                  </a:moveTo>
                  <a:lnTo>
                    <a:pt x="236220" y="213360"/>
                  </a:lnTo>
                  <a:lnTo>
                    <a:pt x="367665" y="213360"/>
                  </a:lnTo>
                  <a:cubicBezTo>
                    <a:pt x="366713" y="333375"/>
                    <a:pt x="281940" y="391478"/>
                    <a:pt x="193358" y="391478"/>
                  </a:cubicBezTo>
                  <a:cubicBezTo>
                    <a:pt x="87630" y="391478"/>
                    <a:pt x="0" y="302895"/>
                    <a:pt x="0" y="197168"/>
                  </a:cubicBezTo>
                  <a:cubicBezTo>
                    <a:pt x="0" y="87630"/>
                    <a:pt x="82868" y="0"/>
                    <a:pt x="198120" y="0"/>
                  </a:cubicBezTo>
                  <a:cubicBezTo>
                    <a:pt x="283845" y="0"/>
                    <a:pt x="334328" y="51435"/>
                    <a:pt x="337185" y="54293"/>
                  </a:cubicBezTo>
                  <a:lnTo>
                    <a:pt x="321945" y="71438"/>
                  </a:lnTo>
                  <a:cubicBezTo>
                    <a:pt x="319088" y="68580"/>
                    <a:pt x="271463" y="22860"/>
                    <a:pt x="199073" y="22860"/>
                  </a:cubicBezTo>
                  <a:cubicBezTo>
                    <a:pt x="92393" y="22860"/>
                    <a:pt x="24765" y="99060"/>
                    <a:pt x="24765" y="198120"/>
                  </a:cubicBezTo>
                  <a:cubicBezTo>
                    <a:pt x="24765" y="283845"/>
                    <a:pt x="93345" y="370522"/>
                    <a:pt x="194310" y="370522"/>
                  </a:cubicBezTo>
                  <a:cubicBezTo>
                    <a:pt x="268605" y="370522"/>
                    <a:pt x="336233" y="324803"/>
                    <a:pt x="343853" y="236220"/>
                  </a:cubicBezTo>
                  <a:lnTo>
                    <a:pt x="236220" y="236220"/>
                  </a:lnTo>
                  <a:close/>
                </a:path>
              </a:pathLst>
            </a:custGeom>
            <a:solidFill>
              <a:srgbClr val="FFFFFF"/>
            </a:solidFill>
            <a:ln w="9525" cap="flat">
              <a:noFill/>
              <a:prstDash val="solid"/>
              <a:miter/>
            </a:ln>
          </p:spPr>
          <p:txBody>
            <a:bodyPr rtlCol="0" anchor="ctr">
              <a:noAutofit/>
            </a:bodyPr>
            <a:lstStyle/>
            <a:p>
              <a:endParaRPr lang="fr-FR"/>
            </a:p>
          </p:txBody>
        </p:sp>
        <p:sp>
          <p:nvSpPr>
            <p:cNvPr id="49" name="Forme libre : forme 48">
              <a:extLst>
                <a:ext uri="{FF2B5EF4-FFF2-40B4-BE49-F238E27FC236}">
                  <a16:creationId xmlns:a16="http://schemas.microsoft.com/office/drawing/2014/main" id="{ADF1EDED-27E5-478B-D002-827A87AC7400}"/>
                </a:ext>
              </a:extLst>
            </p:cNvPr>
            <p:cNvSpPr/>
            <p:nvPr/>
          </p:nvSpPr>
          <p:spPr>
            <a:xfrm>
              <a:off x="4845367"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50" name="Forme libre : forme 49">
              <a:extLst>
                <a:ext uri="{FF2B5EF4-FFF2-40B4-BE49-F238E27FC236}">
                  <a16:creationId xmlns:a16="http://schemas.microsoft.com/office/drawing/2014/main" id="{3925CF68-EACA-2C58-37B7-C866D627FE0A}"/>
                </a:ext>
              </a:extLst>
            </p:cNvPr>
            <p:cNvSpPr/>
            <p:nvPr/>
          </p:nvSpPr>
          <p:spPr>
            <a:xfrm>
              <a:off x="5975984" y="3596640"/>
              <a:ext cx="200025" cy="371475"/>
            </a:xfrm>
            <a:custGeom>
              <a:avLst/>
              <a:gdLst>
                <a:gd name="connsiteX0" fmla="*/ 0 w 200025"/>
                <a:gd name="connsiteY0" fmla="*/ 378142 h 371475"/>
                <a:gd name="connsiteX1" fmla="*/ 0 w 200025"/>
                <a:gd name="connsiteY1" fmla="*/ 0 h 371475"/>
                <a:gd name="connsiteX2" fmla="*/ 202883 w 200025"/>
                <a:gd name="connsiteY2" fmla="*/ 0 h 371475"/>
                <a:gd name="connsiteX3" fmla="*/ 202883 w 200025"/>
                <a:gd name="connsiteY3" fmla="*/ 21907 h 371475"/>
                <a:gd name="connsiteX4" fmla="*/ 23813 w 200025"/>
                <a:gd name="connsiteY4" fmla="*/ 21907 h 371475"/>
                <a:gd name="connsiteX5" fmla="*/ 23813 w 200025"/>
                <a:gd name="connsiteY5" fmla="*/ 163830 h 371475"/>
                <a:gd name="connsiteX6" fmla="*/ 202883 w 200025"/>
                <a:gd name="connsiteY6" fmla="*/ 163830 h 371475"/>
                <a:gd name="connsiteX7" fmla="*/ 202883 w 200025"/>
                <a:gd name="connsiteY7" fmla="*/ 185738 h 371475"/>
                <a:gd name="connsiteX8" fmla="*/ 23813 w 200025"/>
                <a:gd name="connsiteY8" fmla="*/ 185738 h 371475"/>
                <a:gd name="connsiteX9" fmla="*/ 23813 w 200025"/>
                <a:gd name="connsiteY9" fmla="*/ 356235 h 371475"/>
                <a:gd name="connsiteX10" fmla="*/ 202883 w 200025"/>
                <a:gd name="connsiteY10" fmla="*/ 356235 h 371475"/>
                <a:gd name="connsiteX11" fmla="*/ 202883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3" y="0"/>
                  </a:lnTo>
                  <a:lnTo>
                    <a:pt x="202883" y="21907"/>
                  </a:lnTo>
                  <a:lnTo>
                    <a:pt x="23813" y="21907"/>
                  </a:lnTo>
                  <a:lnTo>
                    <a:pt x="23813" y="163830"/>
                  </a:lnTo>
                  <a:lnTo>
                    <a:pt x="202883" y="163830"/>
                  </a:lnTo>
                  <a:lnTo>
                    <a:pt x="202883" y="185738"/>
                  </a:lnTo>
                  <a:lnTo>
                    <a:pt x="23813" y="185738"/>
                  </a:lnTo>
                  <a:lnTo>
                    <a:pt x="23813" y="356235"/>
                  </a:lnTo>
                  <a:lnTo>
                    <a:pt x="202883" y="356235"/>
                  </a:lnTo>
                  <a:lnTo>
                    <a:pt x="202883"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51" name="Forme libre : forme 50">
              <a:extLst>
                <a:ext uri="{FF2B5EF4-FFF2-40B4-BE49-F238E27FC236}">
                  <a16:creationId xmlns:a16="http://schemas.microsoft.com/office/drawing/2014/main" id="{D56BE8F9-312E-5D53-280D-C4DF1483D0D2}"/>
                </a:ext>
              </a:extLst>
            </p:cNvPr>
            <p:cNvSpPr/>
            <p:nvPr/>
          </p:nvSpPr>
          <p:spPr>
            <a:xfrm>
              <a:off x="8041005" y="3596640"/>
              <a:ext cx="200025" cy="371475"/>
            </a:xfrm>
            <a:custGeom>
              <a:avLst/>
              <a:gdLst>
                <a:gd name="connsiteX0" fmla="*/ 0 w 200025"/>
                <a:gd name="connsiteY0" fmla="*/ 378142 h 371475"/>
                <a:gd name="connsiteX1" fmla="*/ 0 w 200025"/>
                <a:gd name="connsiteY1" fmla="*/ 0 h 371475"/>
                <a:gd name="connsiteX2" fmla="*/ 202882 w 200025"/>
                <a:gd name="connsiteY2" fmla="*/ 0 h 371475"/>
                <a:gd name="connsiteX3" fmla="*/ 202882 w 200025"/>
                <a:gd name="connsiteY3" fmla="*/ 21907 h 371475"/>
                <a:gd name="connsiteX4" fmla="*/ 23813 w 200025"/>
                <a:gd name="connsiteY4" fmla="*/ 21907 h 371475"/>
                <a:gd name="connsiteX5" fmla="*/ 23813 w 200025"/>
                <a:gd name="connsiteY5" fmla="*/ 163830 h 371475"/>
                <a:gd name="connsiteX6" fmla="*/ 202882 w 200025"/>
                <a:gd name="connsiteY6" fmla="*/ 163830 h 371475"/>
                <a:gd name="connsiteX7" fmla="*/ 202882 w 200025"/>
                <a:gd name="connsiteY7" fmla="*/ 185738 h 371475"/>
                <a:gd name="connsiteX8" fmla="*/ 23813 w 200025"/>
                <a:gd name="connsiteY8" fmla="*/ 185738 h 371475"/>
                <a:gd name="connsiteX9" fmla="*/ 23813 w 200025"/>
                <a:gd name="connsiteY9" fmla="*/ 356235 h 371475"/>
                <a:gd name="connsiteX10" fmla="*/ 202882 w 200025"/>
                <a:gd name="connsiteY10" fmla="*/ 356235 h 371475"/>
                <a:gd name="connsiteX11" fmla="*/ 202882 w 200025"/>
                <a:gd name="connsiteY11" fmla="*/ 378142 h 371475"/>
                <a:gd name="connsiteX12" fmla="*/ 0 w 200025"/>
                <a:gd name="connsiteY12" fmla="*/ 37814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025" h="371475">
                  <a:moveTo>
                    <a:pt x="0" y="378142"/>
                  </a:moveTo>
                  <a:lnTo>
                    <a:pt x="0" y="0"/>
                  </a:lnTo>
                  <a:lnTo>
                    <a:pt x="202882" y="0"/>
                  </a:lnTo>
                  <a:lnTo>
                    <a:pt x="202882" y="21907"/>
                  </a:lnTo>
                  <a:lnTo>
                    <a:pt x="23813" y="21907"/>
                  </a:lnTo>
                  <a:lnTo>
                    <a:pt x="23813" y="163830"/>
                  </a:lnTo>
                  <a:lnTo>
                    <a:pt x="202882" y="163830"/>
                  </a:lnTo>
                  <a:lnTo>
                    <a:pt x="202882" y="185738"/>
                  </a:lnTo>
                  <a:lnTo>
                    <a:pt x="23813" y="185738"/>
                  </a:lnTo>
                  <a:lnTo>
                    <a:pt x="23813" y="356235"/>
                  </a:lnTo>
                  <a:lnTo>
                    <a:pt x="202882" y="356235"/>
                  </a:lnTo>
                  <a:lnTo>
                    <a:pt x="202882" y="378142"/>
                  </a:lnTo>
                  <a:lnTo>
                    <a:pt x="0" y="378142"/>
                  </a:lnTo>
                  <a:close/>
                </a:path>
              </a:pathLst>
            </a:custGeom>
            <a:solidFill>
              <a:srgbClr val="FFFFFF"/>
            </a:solidFill>
            <a:ln w="9525" cap="flat">
              <a:noFill/>
              <a:prstDash val="solid"/>
              <a:miter/>
            </a:ln>
          </p:spPr>
          <p:txBody>
            <a:bodyPr rtlCol="0" anchor="ctr">
              <a:noAutofit/>
            </a:bodyPr>
            <a:lstStyle/>
            <a:p>
              <a:endParaRPr lang="fr-FR"/>
            </a:p>
          </p:txBody>
        </p:sp>
        <p:sp>
          <p:nvSpPr>
            <p:cNvPr id="52" name="Forme libre : forme 51">
              <a:extLst>
                <a:ext uri="{FF2B5EF4-FFF2-40B4-BE49-F238E27FC236}">
                  <a16:creationId xmlns:a16="http://schemas.microsoft.com/office/drawing/2014/main" id="{41AB99F8-6361-9675-8772-A844F08FB152}"/>
                </a:ext>
              </a:extLst>
            </p:cNvPr>
            <p:cNvSpPr/>
            <p:nvPr/>
          </p:nvSpPr>
          <p:spPr>
            <a:xfrm>
              <a:off x="5138737"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53" name="Forme libre : forme 52">
              <a:extLst>
                <a:ext uri="{FF2B5EF4-FFF2-40B4-BE49-F238E27FC236}">
                  <a16:creationId xmlns:a16="http://schemas.microsoft.com/office/drawing/2014/main" id="{A2C36895-CEFC-9F1B-E7B7-566546691F97}"/>
                </a:ext>
              </a:extLst>
            </p:cNvPr>
            <p:cNvSpPr/>
            <p:nvPr/>
          </p:nvSpPr>
          <p:spPr>
            <a:xfrm>
              <a:off x="5556884" y="3589972"/>
              <a:ext cx="314325" cy="390525"/>
            </a:xfrm>
            <a:custGeom>
              <a:avLst/>
              <a:gdLst>
                <a:gd name="connsiteX0" fmla="*/ 321945 w 314325"/>
                <a:gd name="connsiteY0" fmla="*/ 344805 h 390525"/>
                <a:gd name="connsiteX1" fmla="*/ 198120 w 314325"/>
                <a:gd name="connsiteY1" fmla="*/ 391478 h 390525"/>
                <a:gd name="connsiteX2" fmla="*/ 0 w 314325"/>
                <a:gd name="connsiteY2" fmla="*/ 196215 h 390525"/>
                <a:gd name="connsiteX3" fmla="*/ 198120 w 314325"/>
                <a:gd name="connsiteY3" fmla="*/ 0 h 390525"/>
                <a:gd name="connsiteX4" fmla="*/ 321945 w 314325"/>
                <a:gd name="connsiteY4" fmla="*/ 46672 h 390525"/>
                <a:gd name="connsiteX5" fmla="*/ 307658 w 314325"/>
                <a:gd name="connsiteY5" fmla="*/ 64770 h 390525"/>
                <a:gd name="connsiteX6" fmla="*/ 193358 w 314325"/>
                <a:gd name="connsiteY6" fmla="*/ 21908 h 390525"/>
                <a:gd name="connsiteX7" fmla="*/ 24765 w 314325"/>
                <a:gd name="connsiteY7" fmla="*/ 198120 h 390525"/>
                <a:gd name="connsiteX8" fmla="*/ 198120 w 314325"/>
                <a:gd name="connsiteY8" fmla="*/ 369570 h 390525"/>
                <a:gd name="connsiteX9" fmla="*/ 310515 w 314325"/>
                <a:gd name="connsiteY9" fmla="*/ 328613 h 390525"/>
                <a:gd name="connsiteX10" fmla="*/ 321945 w 314325"/>
                <a:gd name="connsiteY10" fmla="*/ 344805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4325" h="390525">
                  <a:moveTo>
                    <a:pt x="321945" y="344805"/>
                  </a:moveTo>
                  <a:cubicBezTo>
                    <a:pt x="287655" y="375285"/>
                    <a:pt x="244793" y="391478"/>
                    <a:pt x="198120" y="391478"/>
                  </a:cubicBezTo>
                  <a:cubicBezTo>
                    <a:pt x="84773" y="391478"/>
                    <a:pt x="0" y="303847"/>
                    <a:pt x="0" y="196215"/>
                  </a:cubicBezTo>
                  <a:cubicBezTo>
                    <a:pt x="0" y="87630"/>
                    <a:pt x="83820" y="0"/>
                    <a:pt x="198120" y="0"/>
                  </a:cubicBezTo>
                  <a:cubicBezTo>
                    <a:pt x="244793" y="0"/>
                    <a:pt x="287655" y="16193"/>
                    <a:pt x="321945" y="46672"/>
                  </a:cubicBezTo>
                  <a:lnTo>
                    <a:pt x="307658" y="64770"/>
                  </a:lnTo>
                  <a:cubicBezTo>
                    <a:pt x="286703" y="42863"/>
                    <a:pt x="251460" y="21908"/>
                    <a:pt x="193358" y="21908"/>
                  </a:cubicBezTo>
                  <a:cubicBezTo>
                    <a:pt x="99060" y="21908"/>
                    <a:pt x="24765" y="93345"/>
                    <a:pt x="24765" y="198120"/>
                  </a:cubicBezTo>
                  <a:cubicBezTo>
                    <a:pt x="24765" y="295275"/>
                    <a:pt x="103823" y="369570"/>
                    <a:pt x="198120" y="369570"/>
                  </a:cubicBezTo>
                  <a:cubicBezTo>
                    <a:pt x="242888" y="369570"/>
                    <a:pt x="282893" y="354330"/>
                    <a:pt x="310515" y="328613"/>
                  </a:cubicBezTo>
                  <a:lnTo>
                    <a:pt x="321945" y="344805"/>
                  </a:lnTo>
                  <a:close/>
                </a:path>
              </a:pathLst>
            </a:custGeom>
            <a:solidFill>
              <a:srgbClr val="FFFFFF"/>
            </a:solidFill>
            <a:ln w="9525" cap="flat">
              <a:noFill/>
              <a:prstDash val="solid"/>
              <a:miter/>
            </a:ln>
          </p:spPr>
          <p:txBody>
            <a:bodyPr rtlCol="0" anchor="ctr">
              <a:noAutofit/>
            </a:bodyPr>
            <a:lstStyle/>
            <a:p>
              <a:endParaRPr lang="fr-FR"/>
            </a:p>
          </p:txBody>
        </p:sp>
        <p:sp>
          <p:nvSpPr>
            <p:cNvPr id="54" name="Forme libre : forme 53">
              <a:extLst>
                <a:ext uri="{FF2B5EF4-FFF2-40B4-BE49-F238E27FC236}">
                  <a16:creationId xmlns:a16="http://schemas.microsoft.com/office/drawing/2014/main" id="{B042C191-614E-18C7-471A-7C1E83437BF5}"/>
                </a:ext>
              </a:extLst>
            </p:cNvPr>
            <p:cNvSpPr/>
            <p:nvPr/>
          </p:nvSpPr>
          <p:spPr>
            <a:xfrm>
              <a:off x="6881812" y="3596640"/>
              <a:ext cx="180975" cy="371475"/>
            </a:xfrm>
            <a:custGeom>
              <a:avLst/>
              <a:gdLst>
                <a:gd name="connsiteX0" fmla="*/ 0 w 180975"/>
                <a:gd name="connsiteY0" fmla="*/ 378142 h 371475"/>
                <a:gd name="connsiteX1" fmla="*/ 0 w 180975"/>
                <a:gd name="connsiteY1" fmla="*/ 0 h 371475"/>
                <a:gd name="connsiteX2" fmla="*/ 23813 w 180975"/>
                <a:gd name="connsiteY2" fmla="*/ 0 h 371475"/>
                <a:gd name="connsiteX3" fmla="*/ 23813 w 180975"/>
                <a:gd name="connsiteY3" fmla="*/ 357188 h 371475"/>
                <a:gd name="connsiteX4" fmla="*/ 186690 w 180975"/>
                <a:gd name="connsiteY4" fmla="*/ 357188 h 371475"/>
                <a:gd name="connsiteX5" fmla="*/ 186690 w 180975"/>
                <a:gd name="connsiteY5" fmla="*/ 379095 h 371475"/>
                <a:gd name="connsiteX6" fmla="*/ 0 w 180975"/>
                <a:gd name="connsiteY6" fmla="*/ 379095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0975" h="371475">
                  <a:moveTo>
                    <a:pt x="0" y="378142"/>
                  </a:moveTo>
                  <a:lnTo>
                    <a:pt x="0" y="0"/>
                  </a:lnTo>
                  <a:lnTo>
                    <a:pt x="23813" y="0"/>
                  </a:lnTo>
                  <a:lnTo>
                    <a:pt x="23813" y="357188"/>
                  </a:lnTo>
                  <a:lnTo>
                    <a:pt x="186690" y="357188"/>
                  </a:lnTo>
                  <a:lnTo>
                    <a:pt x="186690"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55" name="Forme libre : forme 54">
              <a:extLst>
                <a:ext uri="{FF2B5EF4-FFF2-40B4-BE49-F238E27FC236}">
                  <a16:creationId xmlns:a16="http://schemas.microsoft.com/office/drawing/2014/main" id="{5B85606B-1BF7-C0EA-FD15-758253DDDE2B}"/>
                </a:ext>
              </a:extLst>
            </p:cNvPr>
            <p:cNvSpPr/>
            <p:nvPr/>
          </p:nvSpPr>
          <p:spPr>
            <a:xfrm>
              <a:off x="7154227" y="3595687"/>
              <a:ext cx="190500" cy="371475"/>
            </a:xfrm>
            <a:custGeom>
              <a:avLst/>
              <a:gdLst>
                <a:gd name="connsiteX0" fmla="*/ 0 w 190500"/>
                <a:gd name="connsiteY0" fmla="*/ 379095 h 371475"/>
                <a:gd name="connsiteX1" fmla="*/ 0 w 190500"/>
                <a:gd name="connsiteY1" fmla="*/ 0 h 371475"/>
                <a:gd name="connsiteX2" fmla="*/ 66675 w 190500"/>
                <a:gd name="connsiteY2" fmla="*/ 0 h 371475"/>
                <a:gd name="connsiteX3" fmla="*/ 199072 w 190500"/>
                <a:gd name="connsiteY3" fmla="*/ 106680 h 371475"/>
                <a:gd name="connsiteX4" fmla="*/ 58103 w 190500"/>
                <a:gd name="connsiteY4" fmla="*/ 223838 h 371475"/>
                <a:gd name="connsiteX5" fmla="*/ 22860 w 190500"/>
                <a:gd name="connsiteY5" fmla="*/ 223838 h 371475"/>
                <a:gd name="connsiteX6" fmla="*/ 22860 w 190500"/>
                <a:gd name="connsiteY6" fmla="*/ 378143 h 371475"/>
                <a:gd name="connsiteX7" fmla="*/ 0 w 190500"/>
                <a:gd name="connsiteY7" fmla="*/ 378143 h 371475"/>
                <a:gd name="connsiteX8" fmla="*/ 60007 w 190500"/>
                <a:gd name="connsiteY8" fmla="*/ 202882 h 371475"/>
                <a:gd name="connsiteX9" fmla="*/ 175260 w 190500"/>
                <a:gd name="connsiteY9" fmla="*/ 108585 h 371475"/>
                <a:gd name="connsiteX10" fmla="*/ 72390 w 190500"/>
                <a:gd name="connsiteY10" fmla="*/ 22860 h 371475"/>
                <a:gd name="connsiteX11" fmla="*/ 24765 w 190500"/>
                <a:gd name="connsiteY11" fmla="*/ 22860 h 371475"/>
                <a:gd name="connsiteX12" fmla="*/ 24765 w 190500"/>
                <a:gd name="connsiteY12" fmla="*/ 202882 h 371475"/>
                <a:gd name="connsiteX13" fmla="*/ 60007 w 190500"/>
                <a:gd name="connsiteY13" fmla="*/ 20288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 h="371475">
                  <a:moveTo>
                    <a:pt x="0" y="379095"/>
                  </a:moveTo>
                  <a:lnTo>
                    <a:pt x="0" y="0"/>
                  </a:lnTo>
                  <a:lnTo>
                    <a:pt x="66675" y="0"/>
                  </a:lnTo>
                  <a:cubicBezTo>
                    <a:pt x="134303" y="0"/>
                    <a:pt x="199072" y="29528"/>
                    <a:pt x="199072" y="106680"/>
                  </a:cubicBezTo>
                  <a:cubicBezTo>
                    <a:pt x="199072" y="172403"/>
                    <a:pt x="154305" y="223838"/>
                    <a:pt x="58103" y="223838"/>
                  </a:cubicBezTo>
                  <a:lnTo>
                    <a:pt x="22860" y="223838"/>
                  </a:lnTo>
                  <a:lnTo>
                    <a:pt x="22860" y="378143"/>
                  </a:lnTo>
                  <a:lnTo>
                    <a:pt x="0" y="378143"/>
                  </a:lnTo>
                  <a:close/>
                  <a:moveTo>
                    <a:pt x="60007" y="202882"/>
                  </a:moveTo>
                  <a:cubicBezTo>
                    <a:pt x="130492" y="202882"/>
                    <a:pt x="175260" y="169545"/>
                    <a:pt x="175260" y="108585"/>
                  </a:cubicBezTo>
                  <a:cubicBezTo>
                    <a:pt x="175260" y="52388"/>
                    <a:pt x="132397" y="22860"/>
                    <a:pt x="72390" y="22860"/>
                  </a:cubicBezTo>
                  <a:lnTo>
                    <a:pt x="24765" y="22860"/>
                  </a:lnTo>
                  <a:lnTo>
                    <a:pt x="24765" y="202882"/>
                  </a:lnTo>
                  <a:lnTo>
                    <a:pt x="60007" y="202882"/>
                  </a:lnTo>
                  <a:close/>
                </a:path>
              </a:pathLst>
            </a:custGeom>
            <a:solidFill>
              <a:srgbClr val="FFFFFF"/>
            </a:solidFill>
            <a:ln w="9525" cap="flat">
              <a:noFill/>
              <a:prstDash val="solid"/>
              <a:miter/>
            </a:ln>
          </p:spPr>
          <p:txBody>
            <a:bodyPr rtlCol="0" anchor="ctr">
              <a:noAutofit/>
            </a:bodyPr>
            <a:lstStyle/>
            <a:p>
              <a:endParaRPr lang="fr-FR"/>
            </a:p>
          </p:txBody>
        </p:sp>
        <p:sp>
          <p:nvSpPr>
            <p:cNvPr id="56" name="Forme libre : forme 55">
              <a:extLst>
                <a:ext uri="{FF2B5EF4-FFF2-40B4-BE49-F238E27FC236}">
                  <a16:creationId xmlns:a16="http://schemas.microsoft.com/office/drawing/2014/main" id="{1C31D094-6AB3-65B4-EA03-6E43F951EF77}"/>
                </a:ext>
              </a:extLst>
            </p:cNvPr>
            <p:cNvSpPr/>
            <p:nvPr/>
          </p:nvSpPr>
          <p:spPr>
            <a:xfrm>
              <a:off x="7446644" y="3595687"/>
              <a:ext cx="19050" cy="371475"/>
            </a:xfrm>
            <a:custGeom>
              <a:avLst/>
              <a:gdLst>
                <a:gd name="connsiteX0" fmla="*/ 0 w 19050"/>
                <a:gd name="connsiteY0" fmla="*/ 379095 h 371475"/>
                <a:gd name="connsiteX1" fmla="*/ 0 w 19050"/>
                <a:gd name="connsiteY1" fmla="*/ 0 h 371475"/>
                <a:gd name="connsiteX2" fmla="*/ 23813 w 19050"/>
                <a:gd name="connsiteY2" fmla="*/ 0 h 371475"/>
                <a:gd name="connsiteX3" fmla="*/ 23813 w 19050"/>
                <a:gd name="connsiteY3" fmla="*/ 379095 h 371475"/>
                <a:gd name="connsiteX4" fmla="*/ 0 w 19050"/>
                <a:gd name="connsiteY4" fmla="*/ 379095 h 371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 h="371475">
                  <a:moveTo>
                    <a:pt x="0" y="379095"/>
                  </a:moveTo>
                  <a:lnTo>
                    <a:pt x="0" y="0"/>
                  </a:lnTo>
                  <a:lnTo>
                    <a:pt x="23813" y="0"/>
                  </a:lnTo>
                  <a:lnTo>
                    <a:pt x="23813" y="379095"/>
                  </a:lnTo>
                  <a:lnTo>
                    <a:pt x="0" y="379095"/>
                  </a:lnTo>
                  <a:close/>
                </a:path>
              </a:pathLst>
            </a:custGeom>
            <a:solidFill>
              <a:srgbClr val="FFFFFF"/>
            </a:solidFill>
            <a:ln w="9525" cap="flat">
              <a:noFill/>
              <a:prstDash val="solid"/>
              <a:miter/>
            </a:ln>
          </p:spPr>
          <p:txBody>
            <a:bodyPr rtlCol="0" anchor="ctr">
              <a:noAutofit/>
            </a:bodyPr>
            <a:lstStyle/>
            <a:p>
              <a:endParaRPr lang="fr-FR"/>
            </a:p>
          </p:txBody>
        </p:sp>
        <p:sp>
          <p:nvSpPr>
            <p:cNvPr id="57" name="Forme libre : forme 56">
              <a:extLst>
                <a:ext uri="{FF2B5EF4-FFF2-40B4-BE49-F238E27FC236}">
                  <a16:creationId xmlns:a16="http://schemas.microsoft.com/office/drawing/2014/main" id="{2281C346-8E88-BFFD-DA45-6D0B8B80063A}"/>
                </a:ext>
              </a:extLst>
            </p:cNvPr>
            <p:cNvSpPr/>
            <p:nvPr/>
          </p:nvSpPr>
          <p:spPr>
            <a:xfrm>
              <a:off x="7597140" y="3587115"/>
              <a:ext cx="314325" cy="400050"/>
            </a:xfrm>
            <a:custGeom>
              <a:avLst/>
              <a:gdLst>
                <a:gd name="connsiteX0" fmla="*/ 23813 w 314325"/>
                <a:gd name="connsiteY0" fmla="*/ 63817 h 400050"/>
                <a:gd name="connsiteX1" fmla="*/ 23813 w 314325"/>
                <a:gd name="connsiteY1" fmla="*/ 387667 h 400050"/>
                <a:gd name="connsiteX2" fmla="*/ 0 w 314325"/>
                <a:gd name="connsiteY2" fmla="*/ 387667 h 400050"/>
                <a:gd name="connsiteX3" fmla="*/ 0 w 314325"/>
                <a:gd name="connsiteY3" fmla="*/ 0 h 400050"/>
                <a:gd name="connsiteX4" fmla="*/ 294322 w 314325"/>
                <a:gd name="connsiteY4" fmla="*/ 335280 h 400050"/>
                <a:gd name="connsiteX5" fmla="*/ 294322 w 314325"/>
                <a:gd name="connsiteY5" fmla="*/ 9525 h 400050"/>
                <a:gd name="connsiteX6" fmla="*/ 318135 w 314325"/>
                <a:gd name="connsiteY6" fmla="*/ 9525 h 400050"/>
                <a:gd name="connsiteX7" fmla="*/ 318135 w 314325"/>
                <a:gd name="connsiteY7" fmla="*/ 401003 h 400050"/>
                <a:gd name="connsiteX8" fmla="*/ 23813 w 314325"/>
                <a:gd name="connsiteY8" fmla="*/ 63817 h 400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325" h="400050">
                  <a:moveTo>
                    <a:pt x="23813" y="63817"/>
                  </a:moveTo>
                  <a:lnTo>
                    <a:pt x="23813" y="387667"/>
                  </a:lnTo>
                  <a:lnTo>
                    <a:pt x="0" y="387667"/>
                  </a:lnTo>
                  <a:lnTo>
                    <a:pt x="0" y="0"/>
                  </a:lnTo>
                  <a:lnTo>
                    <a:pt x="294322" y="335280"/>
                  </a:lnTo>
                  <a:lnTo>
                    <a:pt x="294322" y="9525"/>
                  </a:lnTo>
                  <a:lnTo>
                    <a:pt x="318135" y="9525"/>
                  </a:lnTo>
                  <a:lnTo>
                    <a:pt x="318135" y="401003"/>
                  </a:lnTo>
                  <a:lnTo>
                    <a:pt x="23813" y="63817"/>
                  </a:lnTo>
                  <a:close/>
                </a:path>
              </a:pathLst>
            </a:custGeom>
            <a:solidFill>
              <a:srgbClr val="FFFFFF"/>
            </a:solidFill>
            <a:ln w="9525" cap="flat">
              <a:noFill/>
              <a:prstDash val="solid"/>
              <a:miter/>
            </a:ln>
          </p:spPr>
          <p:txBody>
            <a:bodyPr rtlCol="0" anchor="ctr">
              <a:noAutofit/>
            </a:bodyPr>
            <a:lstStyle/>
            <a:p>
              <a:endParaRPr lang="fr-FR"/>
            </a:p>
          </p:txBody>
        </p:sp>
        <p:sp>
          <p:nvSpPr>
            <p:cNvPr id="58" name="Forme libre : forme 57">
              <a:extLst>
                <a:ext uri="{FF2B5EF4-FFF2-40B4-BE49-F238E27FC236}">
                  <a16:creationId xmlns:a16="http://schemas.microsoft.com/office/drawing/2014/main" id="{BE8AE891-1503-9924-10C4-ABD6984E78A2}"/>
                </a:ext>
              </a:extLst>
            </p:cNvPr>
            <p:cNvSpPr/>
            <p:nvPr/>
          </p:nvSpPr>
          <p:spPr>
            <a:xfrm>
              <a:off x="3929062"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7 w 428625"/>
                <a:gd name="connsiteY4" fmla="*/ 375285 h 371475"/>
                <a:gd name="connsiteX5" fmla="*/ 216217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7" y="375285"/>
                  </a:lnTo>
                  <a:lnTo>
                    <a:pt x="216217" y="42863"/>
                  </a:lnTo>
                  <a:close/>
                </a:path>
              </a:pathLst>
            </a:custGeom>
            <a:solidFill>
              <a:srgbClr val="FFFFFF"/>
            </a:solidFill>
            <a:ln w="9525" cap="flat">
              <a:noFill/>
              <a:prstDash val="solid"/>
              <a:miter/>
            </a:ln>
          </p:spPr>
          <p:txBody>
            <a:bodyPr rtlCol="0" anchor="ctr">
              <a:noAutofit/>
            </a:bodyPr>
            <a:lstStyle/>
            <a:p>
              <a:endParaRPr lang="fr-FR"/>
            </a:p>
          </p:txBody>
        </p:sp>
        <p:sp>
          <p:nvSpPr>
            <p:cNvPr id="59" name="Forme libre : forme 58">
              <a:extLst>
                <a:ext uri="{FF2B5EF4-FFF2-40B4-BE49-F238E27FC236}">
                  <a16:creationId xmlns:a16="http://schemas.microsoft.com/office/drawing/2014/main" id="{C7DECAFA-9397-2BD3-BC27-D66F39E22609}"/>
                </a:ext>
              </a:extLst>
            </p:cNvPr>
            <p:cNvSpPr/>
            <p:nvPr/>
          </p:nvSpPr>
          <p:spPr>
            <a:xfrm>
              <a:off x="4046220"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8097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8097" y="0"/>
                  </a:lnTo>
                  <a:close/>
                </a:path>
              </a:pathLst>
            </a:custGeom>
            <a:solidFill>
              <a:srgbClr val="FFFFFF"/>
            </a:solidFill>
            <a:ln w="9525" cap="flat">
              <a:noFill/>
              <a:prstDash val="solid"/>
              <a:miter/>
            </a:ln>
          </p:spPr>
          <p:txBody>
            <a:bodyPr rtlCol="0" anchor="ctr">
              <a:noAutofit/>
            </a:bodyPr>
            <a:lstStyle/>
            <a:p>
              <a:endParaRPr lang="fr-FR"/>
            </a:p>
          </p:txBody>
        </p:sp>
        <p:sp>
          <p:nvSpPr>
            <p:cNvPr id="60" name="Forme libre : forme 59">
              <a:extLst>
                <a:ext uri="{FF2B5EF4-FFF2-40B4-BE49-F238E27FC236}">
                  <a16:creationId xmlns:a16="http://schemas.microsoft.com/office/drawing/2014/main" id="{D400CBC6-CE41-95B0-B4C3-A000A35E42D5}"/>
                </a:ext>
              </a:extLst>
            </p:cNvPr>
            <p:cNvSpPr/>
            <p:nvPr/>
          </p:nvSpPr>
          <p:spPr>
            <a:xfrm>
              <a:off x="6395084" y="3597592"/>
              <a:ext cx="428625" cy="371475"/>
            </a:xfrm>
            <a:custGeom>
              <a:avLst/>
              <a:gdLst>
                <a:gd name="connsiteX0" fmla="*/ 24765 w 428625"/>
                <a:gd name="connsiteY0" fmla="*/ 374332 h 371475"/>
                <a:gd name="connsiteX1" fmla="*/ 0 w 428625"/>
                <a:gd name="connsiteY1" fmla="*/ 374332 h 371475"/>
                <a:gd name="connsiteX2" fmla="*/ 217170 w 428625"/>
                <a:gd name="connsiteY2" fmla="*/ 0 h 371475"/>
                <a:gd name="connsiteX3" fmla="*/ 431483 w 428625"/>
                <a:gd name="connsiteY3" fmla="*/ 375285 h 371475"/>
                <a:gd name="connsiteX4" fmla="*/ 406718 w 428625"/>
                <a:gd name="connsiteY4" fmla="*/ 375285 h 371475"/>
                <a:gd name="connsiteX5" fmla="*/ 217170 w 428625"/>
                <a:gd name="connsiteY5" fmla="*/ 42863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8625" h="371475">
                  <a:moveTo>
                    <a:pt x="24765" y="374332"/>
                  </a:moveTo>
                  <a:lnTo>
                    <a:pt x="0" y="374332"/>
                  </a:lnTo>
                  <a:lnTo>
                    <a:pt x="217170" y="0"/>
                  </a:lnTo>
                  <a:lnTo>
                    <a:pt x="431483" y="375285"/>
                  </a:lnTo>
                  <a:lnTo>
                    <a:pt x="406718" y="375285"/>
                  </a:lnTo>
                  <a:lnTo>
                    <a:pt x="217170" y="42863"/>
                  </a:lnTo>
                  <a:close/>
                </a:path>
              </a:pathLst>
            </a:custGeom>
            <a:solidFill>
              <a:srgbClr val="FFFFFF"/>
            </a:solidFill>
            <a:ln w="9525" cap="flat">
              <a:noFill/>
              <a:prstDash val="solid"/>
              <a:miter/>
            </a:ln>
          </p:spPr>
          <p:txBody>
            <a:bodyPr rtlCol="0" anchor="ctr">
              <a:noAutofit/>
            </a:bodyPr>
            <a:lstStyle/>
            <a:p>
              <a:endParaRPr lang="fr-FR"/>
            </a:p>
          </p:txBody>
        </p:sp>
        <p:sp>
          <p:nvSpPr>
            <p:cNvPr id="61" name="Forme libre : forme 60">
              <a:extLst>
                <a:ext uri="{FF2B5EF4-FFF2-40B4-BE49-F238E27FC236}">
                  <a16:creationId xmlns:a16="http://schemas.microsoft.com/office/drawing/2014/main" id="{CE87F64E-5010-E90E-31A8-BB83671DBBC8}"/>
                </a:ext>
              </a:extLst>
            </p:cNvPr>
            <p:cNvSpPr/>
            <p:nvPr/>
          </p:nvSpPr>
          <p:spPr>
            <a:xfrm>
              <a:off x="6512242" y="3769042"/>
              <a:ext cx="133350" cy="200025"/>
            </a:xfrm>
            <a:custGeom>
              <a:avLst/>
              <a:gdLst>
                <a:gd name="connsiteX0" fmla="*/ 0 w 133350"/>
                <a:gd name="connsiteY0" fmla="*/ 10477 h 200025"/>
                <a:gd name="connsiteX1" fmla="*/ 110490 w 133350"/>
                <a:gd name="connsiteY1" fmla="*/ 203835 h 200025"/>
                <a:gd name="connsiteX2" fmla="*/ 135255 w 133350"/>
                <a:gd name="connsiteY2" fmla="*/ 203835 h 200025"/>
                <a:gd name="connsiteX3" fmla="*/ 19050 w 133350"/>
                <a:gd name="connsiteY3" fmla="*/ 0 h 200025"/>
              </a:gdLst>
              <a:ahLst/>
              <a:cxnLst>
                <a:cxn ang="0">
                  <a:pos x="connsiteX0" y="connsiteY0"/>
                </a:cxn>
                <a:cxn ang="0">
                  <a:pos x="connsiteX1" y="connsiteY1"/>
                </a:cxn>
                <a:cxn ang="0">
                  <a:pos x="connsiteX2" y="connsiteY2"/>
                </a:cxn>
                <a:cxn ang="0">
                  <a:pos x="connsiteX3" y="connsiteY3"/>
                </a:cxn>
              </a:cxnLst>
              <a:rect l="l" t="t" r="r" b="b"/>
              <a:pathLst>
                <a:path w="133350" h="200025">
                  <a:moveTo>
                    <a:pt x="0" y="10477"/>
                  </a:moveTo>
                  <a:lnTo>
                    <a:pt x="110490" y="203835"/>
                  </a:lnTo>
                  <a:lnTo>
                    <a:pt x="135255" y="203835"/>
                  </a:lnTo>
                  <a:lnTo>
                    <a:pt x="19050" y="0"/>
                  </a:lnTo>
                  <a:close/>
                </a:path>
              </a:pathLst>
            </a:custGeom>
            <a:solidFill>
              <a:srgbClr val="FFFFFF"/>
            </a:solidFill>
            <a:ln w="9525" cap="flat">
              <a:noFill/>
              <a:prstDash val="solid"/>
              <a:miter/>
            </a:ln>
          </p:spPr>
          <p:txBody>
            <a:bodyPr rtlCol="0" anchor="ctr">
              <a:noAutofit/>
            </a:bodyPr>
            <a:lstStyle/>
            <a:p>
              <a:endParaRPr lang="fr-FR"/>
            </a:p>
          </p:txBody>
        </p:sp>
        <p:sp>
          <p:nvSpPr>
            <p:cNvPr id="62" name="Forme libre : forme 61">
              <a:extLst>
                <a:ext uri="{FF2B5EF4-FFF2-40B4-BE49-F238E27FC236}">
                  <a16:creationId xmlns:a16="http://schemas.microsoft.com/office/drawing/2014/main" id="{D98A2B17-C672-43DA-2A07-5D459178E4A5}"/>
                </a:ext>
              </a:extLst>
            </p:cNvPr>
            <p:cNvSpPr/>
            <p:nvPr/>
          </p:nvSpPr>
          <p:spPr>
            <a:xfrm>
              <a:off x="7734300" y="2309812"/>
              <a:ext cx="523875" cy="942975"/>
            </a:xfrm>
            <a:custGeom>
              <a:avLst/>
              <a:gdLst>
                <a:gd name="connsiteX0" fmla="*/ 100965 w 523875"/>
                <a:gd name="connsiteY0" fmla="*/ 855345 h 942975"/>
                <a:gd name="connsiteX1" fmla="*/ 100965 w 523875"/>
                <a:gd name="connsiteY1" fmla="*/ 488633 h 942975"/>
                <a:gd name="connsiteX2" fmla="*/ 530543 w 523875"/>
                <a:gd name="connsiteY2" fmla="*/ 488633 h 942975"/>
                <a:gd name="connsiteX3" fmla="*/ 530543 w 523875"/>
                <a:gd name="connsiteY3" fmla="*/ 392430 h 942975"/>
                <a:gd name="connsiteX4" fmla="*/ 100965 w 523875"/>
                <a:gd name="connsiteY4" fmla="*/ 392430 h 942975"/>
                <a:gd name="connsiteX5" fmla="*/ 100965 w 523875"/>
                <a:gd name="connsiteY5" fmla="*/ 94297 h 942975"/>
                <a:gd name="connsiteX6" fmla="*/ 530543 w 523875"/>
                <a:gd name="connsiteY6" fmla="*/ 94297 h 942975"/>
                <a:gd name="connsiteX7" fmla="*/ 530543 w 523875"/>
                <a:gd name="connsiteY7" fmla="*/ 0 h 942975"/>
                <a:gd name="connsiteX8" fmla="*/ 0 w 523875"/>
                <a:gd name="connsiteY8" fmla="*/ 0 h 942975"/>
                <a:gd name="connsiteX9" fmla="*/ 0 w 523875"/>
                <a:gd name="connsiteY9" fmla="*/ 949643 h 942975"/>
                <a:gd name="connsiteX10" fmla="*/ 530543 w 523875"/>
                <a:gd name="connsiteY10" fmla="*/ 949643 h 942975"/>
                <a:gd name="connsiteX11" fmla="*/ 530543 w 523875"/>
                <a:gd name="connsiteY11" fmla="*/ 855345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3875" h="942975">
                  <a:moveTo>
                    <a:pt x="100965" y="855345"/>
                  </a:moveTo>
                  <a:lnTo>
                    <a:pt x="100965" y="488633"/>
                  </a:lnTo>
                  <a:lnTo>
                    <a:pt x="530543" y="488633"/>
                  </a:lnTo>
                  <a:lnTo>
                    <a:pt x="530543" y="392430"/>
                  </a:lnTo>
                  <a:lnTo>
                    <a:pt x="100965" y="392430"/>
                  </a:lnTo>
                  <a:lnTo>
                    <a:pt x="100965" y="94297"/>
                  </a:lnTo>
                  <a:lnTo>
                    <a:pt x="530543" y="94297"/>
                  </a:lnTo>
                  <a:lnTo>
                    <a:pt x="530543" y="0"/>
                  </a:lnTo>
                  <a:lnTo>
                    <a:pt x="0" y="0"/>
                  </a:lnTo>
                  <a:lnTo>
                    <a:pt x="0" y="949643"/>
                  </a:lnTo>
                  <a:lnTo>
                    <a:pt x="530543" y="949643"/>
                  </a:lnTo>
                  <a:lnTo>
                    <a:pt x="530543" y="855345"/>
                  </a:lnTo>
                  <a:close/>
                </a:path>
              </a:pathLst>
            </a:custGeom>
            <a:solidFill>
              <a:srgbClr val="FFFFFF"/>
            </a:solidFill>
            <a:ln w="9525" cap="flat">
              <a:noFill/>
              <a:prstDash val="solid"/>
              <a:miter/>
            </a:ln>
          </p:spPr>
          <p:txBody>
            <a:bodyPr rtlCol="0" anchor="ctr">
              <a:noAutofit/>
            </a:bodyPr>
            <a:lstStyle/>
            <a:p>
              <a:endParaRPr lang="fr-FR"/>
            </a:p>
          </p:txBody>
        </p:sp>
        <p:sp>
          <p:nvSpPr>
            <p:cNvPr id="63" name="Forme libre : forme 62">
              <a:extLst>
                <a:ext uri="{FF2B5EF4-FFF2-40B4-BE49-F238E27FC236}">
                  <a16:creationId xmlns:a16="http://schemas.microsoft.com/office/drawing/2014/main" id="{CAD7B972-6D66-AACD-54DC-EC8859FD9531}"/>
                </a:ext>
              </a:extLst>
            </p:cNvPr>
            <p:cNvSpPr/>
            <p:nvPr/>
          </p:nvSpPr>
          <p:spPr>
            <a:xfrm>
              <a:off x="6940867" y="2310765"/>
              <a:ext cx="619125" cy="942975"/>
            </a:xfrm>
            <a:custGeom>
              <a:avLst/>
              <a:gdLst>
                <a:gd name="connsiteX0" fmla="*/ 0 w 619125"/>
                <a:gd name="connsiteY0" fmla="*/ 94297 h 942975"/>
                <a:gd name="connsiteX1" fmla="*/ 262890 w 619125"/>
                <a:gd name="connsiteY1" fmla="*/ 94297 h 942975"/>
                <a:gd name="connsiteX2" fmla="*/ 262890 w 619125"/>
                <a:gd name="connsiteY2" fmla="*/ 951547 h 942975"/>
                <a:gd name="connsiteX3" fmla="*/ 363855 w 619125"/>
                <a:gd name="connsiteY3" fmla="*/ 951547 h 942975"/>
                <a:gd name="connsiteX4" fmla="*/ 363855 w 619125"/>
                <a:gd name="connsiteY4" fmla="*/ 94297 h 942975"/>
                <a:gd name="connsiteX5" fmla="*/ 626745 w 619125"/>
                <a:gd name="connsiteY5" fmla="*/ 94297 h 942975"/>
                <a:gd name="connsiteX6" fmla="*/ 626745 w 619125"/>
                <a:gd name="connsiteY6" fmla="*/ 0 h 942975"/>
                <a:gd name="connsiteX7" fmla="*/ 0 w 619125"/>
                <a:gd name="connsiteY7" fmla="*/ 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5" h="942975">
                  <a:moveTo>
                    <a:pt x="0" y="94297"/>
                  </a:moveTo>
                  <a:lnTo>
                    <a:pt x="262890" y="94297"/>
                  </a:lnTo>
                  <a:lnTo>
                    <a:pt x="262890" y="951547"/>
                  </a:lnTo>
                  <a:lnTo>
                    <a:pt x="363855" y="951547"/>
                  </a:lnTo>
                  <a:lnTo>
                    <a:pt x="363855" y="94297"/>
                  </a:lnTo>
                  <a:lnTo>
                    <a:pt x="626745" y="94297"/>
                  </a:lnTo>
                  <a:lnTo>
                    <a:pt x="626745" y="0"/>
                  </a:lnTo>
                  <a:lnTo>
                    <a:pt x="0" y="0"/>
                  </a:lnTo>
                  <a:close/>
                </a:path>
              </a:pathLst>
            </a:custGeom>
            <a:solidFill>
              <a:srgbClr val="FFFFFF"/>
            </a:solidFill>
            <a:ln w="9525" cap="flat">
              <a:noFill/>
              <a:prstDash val="solid"/>
              <a:miter/>
            </a:ln>
          </p:spPr>
          <p:txBody>
            <a:bodyPr rtlCol="0" anchor="ctr">
              <a:noAutofit/>
            </a:bodyPr>
            <a:lstStyle/>
            <a:p>
              <a:endParaRPr lang="fr-FR"/>
            </a:p>
          </p:txBody>
        </p:sp>
        <p:sp>
          <p:nvSpPr>
            <p:cNvPr id="64" name="Forme libre : forme 63">
              <a:extLst>
                <a:ext uri="{FF2B5EF4-FFF2-40B4-BE49-F238E27FC236}">
                  <a16:creationId xmlns:a16="http://schemas.microsoft.com/office/drawing/2014/main" id="{1E63883D-4880-BF28-A214-0F137D6DE00E}"/>
                </a:ext>
              </a:extLst>
            </p:cNvPr>
            <p:cNvSpPr/>
            <p:nvPr/>
          </p:nvSpPr>
          <p:spPr>
            <a:xfrm>
              <a:off x="4976812" y="2293620"/>
              <a:ext cx="923925" cy="981075"/>
            </a:xfrm>
            <a:custGeom>
              <a:avLst/>
              <a:gdLst>
                <a:gd name="connsiteX0" fmla="*/ 566738 w 923925"/>
                <a:gd name="connsiteY0" fmla="*/ 608647 h 981075"/>
                <a:gd name="connsiteX1" fmla="*/ 821055 w 923925"/>
                <a:gd name="connsiteY1" fmla="*/ 608647 h 981075"/>
                <a:gd name="connsiteX2" fmla="*/ 486728 w 923925"/>
                <a:gd name="connsiteY2" fmla="*/ 887730 h 981075"/>
                <a:gd name="connsiteX3" fmla="*/ 101917 w 923925"/>
                <a:gd name="connsiteY3" fmla="*/ 495300 h 981075"/>
                <a:gd name="connsiteX4" fmla="*/ 499110 w 923925"/>
                <a:gd name="connsiteY4" fmla="*/ 96202 h 981075"/>
                <a:gd name="connsiteX5" fmla="*/ 777240 w 923925"/>
                <a:gd name="connsiteY5" fmla="*/ 206692 h 981075"/>
                <a:gd name="connsiteX6" fmla="*/ 793433 w 923925"/>
                <a:gd name="connsiteY6" fmla="*/ 226695 h 981075"/>
                <a:gd name="connsiteX7" fmla="*/ 857250 w 923925"/>
                <a:gd name="connsiteY7" fmla="*/ 151447 h 981075"/>
                <a:gd name="connsiteX8" fmla="*/ 846772 w 923925"/>
                <a:gd name="connsiteY8" fmla="*/ 138113 h 981075"/>
                <a:gd name="connsiteX9" fmla="*/ 497205 w 923925"/>
                <a:gd name="connsiteY9" fmla="*/ 0 h 981075"/>
                <a:gd name="connsiteX10" fmla="*/ 0 w 923925"/>
                <a:gd name="connsiteY10" fmla="*/ 495300 h 981075"/>
                <a:gd name="connsiteX11" fmla="*/ 486728 w 923925"/>
                <a:gd name="connsiteY11" fmla="*/ 983933 h 981075"/>
                <a:gd name="connsiteX12" fmla="*/ 926782 w 923925"/>
                <a:gd name="connsiteY12" fmla="*/ 536258 h 981075"/>
                <a:gd name="connsiteX13" fmla="*/ 926782 w 923925"/>
                <a:gd name="connsiteY13" fmla="*/ 514350 h 981075"/>
                <a:gd name="connsiteX14" fmla="*/ 567690 w 923925"/>
                <a:gd name="connsiteY14" fmla="*/ 514350 h 981075"/>
                <a:gd name="connsiteX15" fmla="*/ 567690 w 923925"/>
                <a:gd name="connsiteY15" fmla="*/ 608647 h 981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3925" h="981075">
                  <a:moveTo>
                    <a:pt x="566738" y="608647"/>
                  </a:moveTo>
                  <a:lnTo>
                    <a:pt x="821055" y="608647"/>
                  </a:lnTo>
                  <a:cubicBezTo>
                    <a:pt x="792480" y="814388"/>
                    <a:pt x="623888" y="887730"/>
                    <a:pt x="486728" y="887730"/>
                  </a:cubicBezTo>
                  <a:cubicBezTo>
                    <a:pt x="301942" y="887730"/>
                    <a:pt x="101917" y="738188"/>
                    <a:pt x="101917" y="495300"/>
                  </a:cubicBezTo>
                  <a:cubicBezTo>
                    <a:pt x="101917" y="260033"/>
                    <a:pt x="264795" y="96202"/>
                    <a:pt x="499110" y="96202"/>
                  </a:cubicBezTo>
                  <a:cubicBezTo>
                    <a:pt x="668655" y="96202"/>
                    <a:pt x="776288" y="205740"/>
                    <a:pt x="777240" y="206692"/>
                  </a:cubicBezTo>
                  <a:lnTo>
                    <a:pt x="793433" y="226695"/>
                  </a:lnTo>
                  <a:lnTo>
                    <a:pt x="857250" y="151447"/>
                  </a:lnTo>
                  <a:lnTo>
                    <a:pt x="846772" y="138113"/>
                  </a:lnTo>
                  <a:cubicBezTo>
                    <a:pt x="845820" y="137160"/>
                    <a:pt x="718185" y="0"/>
                    <a:pt x="497205" y="0"/>
                  </a:cubicBezTo>
                  <a:cubicBezTo>
                    <a:pt x="213360" y="0"/>
                    <a:pt x="0" y="212408"/>
                    <a:pt x="0" y="495300"/>
                  </a:cubicBezTo>
                  <a:cubicBezTo>
                    <a:pt x="0" y="760095"/>
                    <a:pt x="222885" y="983933"/>
                    <a:pt x="486728" y="983933"/>
                  </a:cubicBezTo>
                  <a:cubicBezTo>
                    <a:pt x="703897" y="983933"/>
                    <a:pt x="923925" y="845820"/>
                    <a:pt x="926782" y="536258"/>
                  </a:cubicBezTo>
                  <a:lnTo>
                    <a:pt x="926782" y="514350"/>
                  </a:lnTo>
                  <a:lnTo>
                    <a:pt x="567690" y="514350"/>
                  </a:lnTo>
                  <a:lnTo>
                    <a:pt x="567690" y="608647"/>
                  </a:lnTo>
                  <a:close/>
                </a:path>
              </a:pathLst>
            </a:custGeom>
            <a:solidFill>
              <a:srgbClr val="FFFFFF"/>
            </a:solidFill>
            <a:ln w="9525" cap="flat">
              <a:noFill/>
              <a:prstDash val="solid"/>
              <a:miter/>
            </a:ln>
          </p:spPr>
          <p:txBody>
            <a:bodyPr rtlCol="0" anchor="ctr">
              <a:noAutofit/>
            </a:bodyPr>
            <a:lstStyle/>
            <a:p>
              <a:endParaRPr lang="fr-FR"/>
            </a:p>
          </p:txBody>
        </p:sp>
        <p:sp>
          <p:nvSpPr>
            <p:cNvPr id="65" name="Forme libre : forme 64">
              <a:extLst>
                <a:ext uri="{FF2B5EF4-FFF2-40B4-BE49-F238E27FC236}">
                  <a16:creationId xmlns:a16="http://schemas.microsoft.com/office/drawing/2014/main" id="{358A9D80-9C11-982B-8EA4-5B3408B7D274}"/>
                </a:ext>
              </a:extLst>
            </p:cNvPr>
            <p:cNvSpPr/>
            <p:nvPr/>
          </p:nvSpPr>
          <p:spPr>
            <a:xfrm>
              <a:off x="3926205"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5760 w 1076325"/>
                <a:gd name="connsiteY5" fmla="*/ 486728 h 933450"/>
                <a:gd name="connsiteX6" fmla="*/ 541020 w 1076325"/>
                <a:gd name="connsiteY6" fmla="*/ 184785 h 933450"/>
                <a:gd name="connsiteX7" fmla="*/ 970598 w 1076325"/>
                <a:gd name="connsiteY7" fmla="*/ 936308 h 933450"/>
                <a:gd name="connsiteX8" fmla="*/ 1077278 w 1076325"/>
                <a:gd name="connsiteY8" fmla="*/ 936308 h 933450"/>
                <a:gd name="connsiteX9" fmla="*/ 541973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5760" y="486728"/>
                  </a:lnTo>
                  <a:lnTo>
                    <a:pt x="541020" y="184785"/>
                  </a:lnTo>
                  <a:lnTo>
                    <a:pt x="970598" y="936308"/>
                  </a:lnTo>
                  <a:lnTo>
                    <a:pt x="1077278" y="936308"/>
                  </a:lnTo>
                  <a:lnTo>
                    <a:pt x="541973" y="0"/>
                  </a:lnTo>
                  <a:close/>
                </a:path>
              </a:pathLst>
            </a:custGeom>
            <a:solidFill>
              <a:srgbClr val="FFFFFF"/>
            </a:solidFill>
            <a:ln w="9525" cap="flat">
              <a:noFill/>
              <a:prstDash val="solid"/>
              <a:miter/>
            </a:ln>
          </p:spPr>
          <p:txBody>
            <a:bodyPr rtlCol="0" anchor="ctr">
              <a:noAutofit/>
            </a:bodyPr>
            <a:lstStyle/>
            <a:p>
              <a:endParaRPr lang="fr-FR"/>
            </a:p>
          </p:txBody>
        </p:sp>
        <p:sp>
          <p:nvSpPr>
            <p:cNvPr id="66" name="Forme libre : forme 65">
              <a:extLst>
                <a:ext uri="{FF2B5EF4-FFF2-40B4-BE49-F238E27FC236}">
                  <a16:creationId xmlns:a16="http://schemas.microsoft.com/office/drawing/2014/main" id="{C760B07C-C334-8686-476B-790BC57C222A}"/>
                </a:ext>
              </a:extLst>
            </p:cNvPr>
            <p:cNvSpPr/>
            <p:nvPr/>
          </p:nvSpPr>
          <p:spPr>
            <a:xfrm>
              <a:off x="5937884" y="2316479"/>
              <a:ext cx="1076325" cy="933450"/>
            </a:xfrm>
            <a:custGeom>
              <a:avLst/>
              <a:gdLst>
                <a:gd name="connsiteX0" fmla="*/ 0 w 1076325"/>
                <a:gd name="connsiteY0" fmla="*/ 935355 h 933450"/>
                <a:gd name="connsiteX1" fmla="*/ 106680 w 1076325"/>
                <a:gd name="connsiteY1" fmla="*/ 935355 h 933450"/>
                <a:gd name="connsiteX2" fmla="*/ 344805 w 1076325"/>
                <a:gd name="connsiteY2" fmla="*/ 523875 h 933450"/>
                <a:gd name="connsiteX3" fmla="*/ 581025 w 1076325"/>
                <a:gd name="connsiteY3" fmla="*/ 939165 h 933450"/>
                <a:gd name="connsiteX4" fmla="*/ 622935 w 1076325"/>
                <a:gd name="connsiteY4" fmla="*/ 939165 h 933450"/>
                <a:gd name="connsiteX5" fmla="*/ 366713 w 1076325"/>
                <a:gd name="connsiteY5" fmla="*/ 486728 h 933450"/>
                <a:gd name="connsiteX6" fmla="*/ 541972 w 1076325"/>
                <a:gd name="connsiteY6" fmla="*/ 184785 h 933450"/>
                <a:gd name="connsiteX7" fmla="*/ 971550 w 1076325"/>
                <a:gd name="connsiteY7" fmla="*/ 936308 h 933450"/>
                <a:gd name="connsiteX8" fmla="*/ 1077278 w 1076325"/>
                <a:gd name="connsiteY8" fmla="*/ 936308 h 933450"/>
                <a:gd name="connsiteX9" fmla="*/ 541972 w 1076325"/>
                <a:gd name="connsiteY9" fmla="*/ 0 h 93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6325" h="933450">
                  <a:moveTo>
                    <a:pt x="0" y="935355"/>
                  </a:moveTo>
                  <a:lnTo>
                    <a:pt x="106680" y="935355"/>
                  </a:lnTo>
                  <a:lnTo>
                    <a:pt x="344805" y="523875"/>
                  </a:lnTo>
                  <a:lnTo>
                    <a:pt x="581025" y="939165"/>
                  </a:lnTo>
                  <a:lnTo>
                    <a:pt x="622935" y="939165"/>
                  </a:lnTo>
                  <a:lnTo>
                    <a:pt x="366713" y="486728"/>
                  </a:lnTo>
                  <a:lnTo>
                    <a:pt x="541972" y="184785"/>
                  </a:lnTo>
                  <a:lnTo>
                    <a:pt x="971550" y="936308"/>
                  </a:lnTo>
                  <a:lnTo>
                    <a:pt x="1077278" y="936308"/>
                  </a:lnTo>
                  <a:lnTo>
                    <a:pt x="541972" y="0"/>
                  </a:lnTo>
                  <a:close/>
                </a:path>
              </a:pathLst>
            </a:custGeom>
            <a:solidFill>
              <a:srgbClr val="FFFFFF"/>
            </a:solidFill>
            <a:ln w="9525" cap="flat">
              <a:noFill/>
              <a:prstDash val="solid"/>
              <a:miter/>
            </a:ln>
          </p:spPr>
          <p:txBody>
            <a:bodyPr rtlCol="0" anchor="ctr">
              <a:noAutofit/>
            </a:bodyPr>
            <a:lstStyle/>
            <a:p>
              <a:endParaRPr lang="fr-FR"/>
            </a:p>
          </p:txBody>
        </p:sp>
      </p:grpSp>
      <p:grpSp>
        <p:nvGrpSpPr>
          <p:cNvPr id="83" name="Groupe 82">
            <a:extLst>
              <a:ext uri="{FF2B5EF4-FFF2-40B4-BE49-F238E27FC236}">
                <a16:creationId xmlns:a16="http://schemas.microsoft.com/office/drawing/2014/main" id="{70A48D77-0C6A-F925-4BB2-E07E69854D2F}"/>
              </a:ext>
            </a:extLst>
          </p:cNvPr>
          <p:cNvGrpSpPr/>
          <p:nvPr/>
        </p:nvGrpSpPr>
        <p:grpSpPr>
          <a:xfrm>
            <a:off x="1417482" y="6420357"/>
            <a:ext cx="9357035" cy="98829"/>
            <a:chOff x="1417482" y="6420357"/>
            <a:chExt cx="9357035" cy="98829"/>
          </a:xfrm>
        </p:grpSpPr>
        <p:sp>
          <p:nvSpPr>
            <p:cNvPr id="23" name="Forme libre : forme 22">
              <a:extLst>
                <a:ext uri="{FF2B5EF4-FFF2-40B4-BE49-F238E27FC236}">
                  <a16:creationId xmlns:a16="http://schemas.microsoft.com/office/drawing/2014/main" id="{B938EF24-F04E-9964-0605-CB7D8174F4AA}"/>
                </a:ext>
              </a:extLst>
            </p:cNvPr>
            <p:cNvSpPr/>
            <p:nvPr/>
          </p:nvSpPr>
          <p:spPr>
            <a:xfrm>
              <a:off x="6814517"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a:p>
          </p:txBody>
        </p:sp>
        <p:sp>
          <p:nvSpPr>
            <p:cNvPr id="24" name="Forme libre : forme 23">
              <a:extLst>
                <a:ext uri="{FF2B5EF4-FFF2-40B4-BE49-F238E27FC236}">
                  <a16:creationId xmlns:a16="http://schemas.microsoft.com/office/drawing/2014/main" id="{945C5FEC-EBC2-CA3B-F1BB-A5C3F00534E0}"/>
                </a:ext>
              </a:extLst>
            </p:cNvPr>
            <p:cNvSpPr/>
            <p:nvPr/>
          </p:nvSpPr>
          <p:spPr>
            <a:xfrm>
              <a:off x="1417482" y="6467312"/>
              <a:ext cx="3960000" cy="19126"/>
            </a:xfrm>
            <a:custGeom>
              <a:avLst/>
              <a:gdLst>
                <a:gd name="connsiteX0" fmla="*/ 0 w 819150"/>
                <a:gd name="connsiteY0" fmla="*/ 0 h 0"/>
                <a:gd name="connsiteX1" fmla="*/ 824865 w 819150"/>
                <a:gd name="connsiteY1" fmla="*/ 0 h 0"/>
              </a:gdLst>
              <a:ahLst/>
              <a:cxnLst>
                <a:cxn ang="0">
                  <a:pos x="connsiteX0" y="connsiteY0"/>
                </a:cxn>
                <a:cxn ang="0">
                  <a:pos x="connsiteX1" y="connsiteY1"/>
                </a:cxn>
              </a:cxnLst>
              <a:rect l="l" t="t" r="r" b="b"/>
              <a:pathLst>
                <a:path w="819150">
                  <a:moveTo>
                    <a:pt x="0" y="0"/>
                  </a:moveTo>
                  <a:lnTo>
                    <a:pt x="824865" y="0"/>
                  </a:lnTo>
                </a:path>
              </a:pathLst>
            </a:custGeom>
            <a:ln w="6858" cap="flat">
              <a:solidFill>
                <a:srgbClr val="B9B6BE"/>
              </a:solidFill>
              <a:prstDash val="solid"/>
              <a:miter/>
            </a:ln>
          </p:spPr>
          <p:txBody>
            <a:bodyPr rtlCol="0" anchor="ctr">
              <a:noAutofit/>
            </a:bodyPr>
            <a:lstStyle/>
            <a:p>
              <a:endParaRPr lang="fr-FR" dirty="0"/>
            </a:p>
          </p:txBody>
        </p:sp>
        <p:grpSp>
          <p:nvGrpSpPr>
            <p:cNvPr id="75" name="Groupe 74">
              <a:extLst>
                <a:ext uri="{FF2B5EF4-FFF2-40B4-BE49-F238E27FC236}">
                  <a16:creationId xmlns:a16="http://schemas.microsoft.com/office/drawing/2014/main" id="{6CC3A1A8-1A36-AF10-7855-3AA0FC94C9D8}"/>
                </a:ext>
              </a:extLst>
            </p:cNvPr>
            <p:cNvGrpSpPr/>
            <p:nvPr/>
          </p:nvGrpSpPr>
          <p:grpSpPr bwMode="auto">
            <a:xfrm>
              <a:off x="5514426" y="6420357"/>
              <a:ext cx="1169359" cy="98829"/>
              <a:chOff x="0" y="0"/>
              <a:chExt cx="10064" cy="857"/>
            </a:xfrm>
          </p:grpSpPr>
          <p:sp>
            <p:nvSpPr>
              <p:cNvPr id="76" name="Ellipse 75">
                <a:extLst>
                  <a:ext uri="{FF2B5EF4-FFF2-40B4-BE49-F238E27FC236}">
                    <a16:creationId xmlns:a16="http://schemas.microsoft.com/office/drawing/2014/main" id="{24B681D3-BDBE-EED1-29AF-E628C164F9B2}"/>
                  </a:ext>
                </a:extLst>
              </p:cNvPr>
              <p:cNvSpPr>
                <a:spLocks noChangeArrowheads="1"/>
              </p:cNvSpPr>
              <p:nvPr/>
            </p:nvSpPr>
            <p:spPr bwMode="auto">
              <a:xfrm>
                <a:off x="0" y="0"/>
                <a:ext cx="857" cy="857"/>
              </a:xfrm>
              <a:prstGeom prst="ellipse">
                <a:avLst/>
              </a:prstGeom>
              <a:solidFill>
                <a:srgbClr val="DC584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77" name="Ellipse 76">
                <a:extLst>
                  <a:ext uri="{FF2B5EF4-FFF2-40B4-BE49-F238E27FC236}">
                    <a16:creationId xmlns:a16="http://schemas.microsoft.com/office/drawing/2014/main" id="{A4B3B1DD-DCE7-34AA-B8CE-87F1B67E2D98}"/>
                  </a:ext>
                </a:extLst>
              </p:cNvPr>
              <p:cNvSpPr>
                <a:spLocks noChangeArrowheads="1"/>
              </p:cNvSpPr>
              <p:nvPr/>
            </p:nvSpPr>
            <p:spPr bwMode="auto">
              <a:xfrm>
                <a:off x="1524" y="0"/>
                <a:ext cx="857" cy="857"/>
              </a:xfrm>
              <a:prstGeom prst="ellipse">
                <a:avLst/>
              </a:prstGeom>
              <a:solidFill>
                <a:srgbClr val="B0CB4F"/>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78" name="Ellipse 77">
                <a:extLst>
                  <a:ext uri="{FF2B5EF4-FFF2-40B4-BE49-F238E27FC236}">
                    <a16:creationId xmlns:a16="http://schemas.microsoft.com/office/drawing/2014/main" id="{95D8B8DF-AAAB-C2A6-D86F-A68F9BB72D4B}"/>
                  </a:ext>
                </a:extLst>
              </p:cNvPr>
              <p:cNvSpPr>
                <a:spLocks noChangeArrowheads="1"/>
              </p:cNvSpPr>
              <p:nvPr/>
            </p:nvSpPr>
            <p:spPr bwMode="auto">
              <a:xfrm>
                <a:off x="3048" y="0"/>
                <a:ext cx="857" cy="857"/>
              </a:xfrm>
              <a:prstGeom prst="ellipse">
                <a:avLst/>
              </a:prstGeom>
              <a:solidFill>
                <a:srgbClr val="FCC119"/>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79" name="Ellipse 78">
                <a:extLst>
                  <a:ext uri="{FF2B5EF4-FFF2-40B4-BE49-F238E27FC236}">
                    <a16:creationId xmlns:a16="http://schemas.microsoft.com/office/drawing/2014/main" id="{374A28E2-3F77-D523-9E7C-D66916F5306B}"/>
                  </a:ext>
                </a:extLst>
              </p:cNvPr>
              <p:cNvSpPr>
                <a:spLocks noChangeArrowheads="1"/>
              </p:cNvSpPr>
              <p:nvPr/>
            </p:nvSpPr>
            <p:spPr bwMode="auto">
              <a:xfrm>
                <a:off x="4572" y="0"/>
                <a:ext cx="857" cy="857"/>
              </a:xfrm>
              <a:prstGeom prst="ellipse">
                <a:avLst/>
              </a:prstGeom>
              <a:solidFill>
                <a:srgbClr val="49BABE"/>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80" name="Ellipse 79">
                <a:extLst>
                  <a:ext uri="{FF2B5EF4-FFF2-40B4-BE49-F238E27FC236}">
                    <a16:creationId xmlns:a16="http://schemas.microsoft.com/office/drawing/2014/main" id="{ECEA0134-5E75-80FB-2070-24FFD547ECFB}"/>
                  </a:ext>
                </a:extLst>
              </p:cNvPr>
              <p:cNvSpPr>
                <a:spLocks noChangeArrowheads="1"/>
              </p:cNvSpPr>
              <p:nvPr/>
            </p:nvSpPr>
            <p:spPr bwMode="auto">
              <a:xfrm>
                <a:off x="6159" y="0"/>
                <a:ext cx="857" cy="857"/>
              </a:xfrm>
              <a:prstGeom prst="ellipse">
                <a:avLst/>
              </a:prstGeom>
              <a:solidFill>
                <a:srgbClr val="5A7FA5"/>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81" name="Ellipse 80">
                <a:extLst>
                  <a:ext uri="{FF2B5EF4-FFF2-40B4-BE49-F238E27FC236}">
                    <a16:creationId xmlns:a16="http://schemas.microsoft.com/office/drawing/2014/main" id="{2CB3C8D1-08FC-F015-16D7-3D2678BCE1C8}"/>
                  </a:ext>
                </a:extLst>
              </p:cNvPr>
              <p:cNvSpPr>
                <a:spLocks noChangeArrowheads="1"/>
              </p:cNvSpPr>
              <p:nvPr/>
            </p:nvSpPr>
            <p:spPr bwMode="auto">
              <a:xfrm>
                <a:off x="7683" y="0"/>
                <a:ext cx="857" cy="857"/>
              </a:xfrm>
              <a:prstGeom prst="ellipse">
                <a:avLst/>
              </a:prstGeom>
              <a:solidFill>
                <a:srgbClr val="EC7D9D"/>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sp>
            <p:nvSpPr>
              <p:cNvPr id="82" name="Ellipse 81">
                <a:extLst>
                  <a:ext uri="{FF2B5EF4-FFF2-40B4-BE49-F238E27FC236}">
                    <a16:creationId xmlns:a16="http://schemas.microsoft.com/office/drawing/2014/main" id="{9F519756-4C3B-0F63-0811-D19AA0E3D48A}"/>
                  </a:ext>
                </a:extLst>
              </p:cNvPr>
              <p:cNvSpPr>
                <a:spLocks noChangeArrowheads="1"/>
              </p:cNvSpPr>
              <p:nvPr/>
            </p:nvSpPr>
            <p:spPr bwMode="auto">
              <a:xfrm>
                <a:off x="9207" y="0"/>
                <a:ext cx="857" cy="857"/>
              </a:xfrm>
              <a:prstGeom prst="ellipse">
                <a:avLst/>
              </a:prstGeom>
              <a:solidFill>
                <a:srgbClr val="A269A4"/>
              </a:solidFill>
              <a:ln>
                <a:noFill/>
              </a:ln>
              <a:extLst>
                <a:ext uri="{91240B29-F687-4F45-9708-019B960494DF}">
                  <a14:hiddenLine xmlns:a14="http://schemas.microsoft.com/office/drawing/2010/main" w="12700">
                    <a:solidFill>
                      <a:srgbClr val="000000"/>
                    </a:solidFill>
                    <a:miter lim="800000"/>
                    <a:headEnd/>
                    <a:tailEnd/>
                  </a14:hiddenLine>
                </a:ext>
              </a:extLst>
            </p:spPr>
            <p:txBody>
              <a:bodyPr rot="0" vert="horz" wrap="square" lIns="91440" tIns="45720" rIns="91440" bIns="45720" anchor="ctr" anchorCtr="0" upright="1">
                <a:noAutofit/>
              </a:bodyPr>
              <a:lstStyle/>
              <a:p>
                <a:endParaRPr lang="fr-FR"/>
              </a:p>
            </p:txBody>
          </p:sp>
        </p:grpSp>
      </p:grpSp>
      <p:sp>
        <p:nvSpPr>
          <p:cNvPr id="8" name="ZoneTexte 7">
            <a:extLst>
              <a:ext uri="{FF2B5EF4-FFF2-40B4-BE49-F238E27FC236}">
                <a16:creationId xmlns:a16="http://schemas.microsoft.com/office/drawing/2014/main" id="{F0C581BA-16B0-3C2C-B815-A3B7302F5B8A}"/>
              </a:ext>
            </a:extLst>
          </p:cNvPr>
          <p:cNvSpPr txBox="1"/>
          <p:nvPr/>
        </p:nvSpPr>
        <p:spPr>
          <a:xfrm>
            <a:off x="4983727" y="2785813"/>
            <a:ext cx="3045962" cy="169277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4800" b="0" i="0" u="none" strike="noStrike" kern="0" cap="none" spc="0" normalizeH="0" baseline="0" noProof="0" dirty="0">
                <a:ln>
                  <a:noFill/>
                </a:ln>
                <a:solidFill>
                  <a:prstClr val="black"/>
                </a:solidFill>
                <a:effectLst/>
                <a:uLnTx/>
                <a:uFillTx/>
              </a:rPr>
              <a:t>78 %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2800" b="0" i="0" u="none" strike="noStrike" kern="0" cap="none" spc="0" normalizeH="0" baseline="0" noProof="0" dirty="0">
                <a:ln>
                  <a:noFill/>
                </a:ln>
                <a:solidFill>
                  <a:prstClr val="black"/>
                </a:solidFill>
                <a:effectLst/>
                <a:uLnTx/>
                <a:uFillTx/>
                <a:latin typeface="Calibri Light" panose="020F0302020204030204"/>
              </a:rPr>
              <a:t>Moyenne </a:t>
            </a:r>
            <a:br>
              <a:rPr kumimoji="0" lang="fr-FR" sz="2800" b="0" i="0" u="none" strike="noStrike" kern="0" cap="none" spc="0" normalizeH="0" baseline="0" noProof="0" dirty="0">
                <a:ln>
                  <a:noFill/>
                </a:ln>
                <a:solidFill>
                  <a:prstClr val="black"/>
                </a:solidFill>
                <a:effectLst/>
                <a:uLnTx/>
                <a:uFillTx/>
                <a:latin typeface="Calibri Light" panose="020F0302020204030204"/>
              </a:rPr>
            </a:br>
            <a:r>
              <a:rPr kumimoji="0" lang="fr-FR" sz="2800" b="0" i="0" u="none" strike="noStrike" kern="0" cap="none" spc="0" normalizeH="0" baseline="0" noProof="0" dirty="0">
                <a:ln>
                  <a:noFill/>
                </a:ln>
                <a:solidFill>
                  <a:prstClr val="black"/>
                </a:solidFill>
                <a:effectLst/>
                <a:uLnTx/>
                <a:uFillTx/>
                <a:latin typeface="Calibri Light" panose="020F0302020204030204"/>
              </a:rPr>
              <a:t>globale</a:t>
            </a:r>
          </a:p>
        </p:txBody>
      </p:sp>
    </p:spTree>
    <p:extLst>
      <p:ext uri="{BB962C8B-B14F-4D97-AF65-F5344CB8AC3E}">
        <p14:creationId xmlns:p14="http://schemas.microsoft.com/office/powerpoint/2010/main" val="398643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childTnLst>
                          </p:cTn>
                        </p:par>
                        <p:par>
                          <p:cTn id="15" fill="hold">
                            <p:stCondLst>
                              <p:cond delay="500"/>
                            </p:stCondLst>
                            <p:childTnLst>
                              <p:par>
                                <p:cTn id="16" presetID="21" presetClass="entr" presetSubtype="1"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heel(1)">
                                      <p:cBhvr>
                                        <p:cTn id="18" dur="500"/>
                                        <p:tgtEl>
                                          <p:spTgt spid="1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par>
                          <p:cTn id="24" fill="hold">
                            <p:stCondLst>
                              <p:cond delay="1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00"/>
                                        <p:tgtEl>
                                          <p:spTgt spid="14"/>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Graphic spid="12" grpId="0">
        <p:bldAsOne/>
      </p:bldGraphic>
      <p:bldGraphic spid="14" grpId="0">
        <p:bldAsOne/>
      </p:bldGraphic>
      <p:bldP spid="15" grpId="0"/>
      <p:bldP spid="16" grpId="0"/>
      <p:bldP spid="17" grpId="0"/>
      <p:bldP spid="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wpt_agate.pptx" id="{8E3383D8-C88C-4D77-AF6B-9E3901348465}" vid="{CFFF23F0-027D-4028-BCEF-2F158D0BCA85}"/>
    </a:ext>
  </a:extLst>
</a:theme>
</file>

<file path=ppt/theme/theme3.xml><?xml version="1.0" encoding="utf-8"?>
<a:theme xmlns:a="http://schemas.openxmlformats.org/drawingml/2006/main" name="2_Thèm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ersonnalisé 3">
    <a:dk1>
      <a:sysClr val="windowText" lastClr="000000"/>
    </a:dk1>
    <a:lt1>
      <a:sysClr val="window" lastClr="FFFFFF"/>
    </a:lt1>
    <a:dk2>
      <a:srgbClr val="313E48"/>
    </a:dk2>
    <a:lt2>
      <a:srgbClr val="E7E6E6"/>
    </a:lt2>
    <a:accent1>
      <a:srgbClr val="DC584E"/>
    </a:accent1>
    <a:accent2>
      <a:srgbClr val="B0CB4F"/>
    </a:accent2>
    <a:accent3>
      <a:srgbClr val="FCC119"/>
    </a:accent3>
    <a:accent4>
      <a:srgbClr val="49BABE"/>
    </a:accent4>
    <a:accent5>
      <a:srgbClr val="EC7D9D"/>
    </a:accent5>
    <a:accent6>
      <a:srgbClr val="A269A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Personnalisé 3">
    <a:dk1>
      <a:sysClr val="windowText" lastClr="000000"/>
    </a:dk1>
    <a:lt1>
      <a:sysClr val="window" lastClr="FFFFFF"/>
    </a:lt1>
    <a:dk2>
      <a:srgbClr val="313E48"/>
    </a:dk2>
    <a:lt2>
      <a:srgbClr val="E7E6E6"/>
    </a:lt2>
    <a:accent1>
      <a:srgbClr val="DC584E"/>
    </a:accent1>
    <a:accent2>
      <a:srgbClr val="B0CB4F"/>
    </a:accent2>
    <a:accent3>
      <a:srgbClr val="FCC119"/>
    </a:accent3>
    <a:accent4>
      <a:srgbClr val="49BABE"/>
    </a:accent4>
    <a:accent5>
      <a:srgbClr val="EC7D9D"/>
    </a:accent5>
    <a:accent6>
      <a:srgbClr val="A269A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D2ABE4A27B044B0423E57944890B8" ma:contentTypeVersion="16" ma:contentTypeDescription="Crée un document." ma:contentTypeScope="" ma:versionID="47ba0b23d0bebee71e5055ccfce3f18b">
  <xsd:schema xmlns:xsd="http://www.w3.org/2001/XMLSchema" xmlns:xs="http://www.w3.org/2001/XMLSchema" xmlns:p="http://schemas.microsoft.com/office/2006/metadata/properties" xmlns:ns2="e3ea2b35-a11e-49f9-8541-752c0fc35212" xmlns:ns3="59a8ce0d-de3e-4f49-8740-e56d33c2e49c" targetNamespace="http://schemas.microsoft.com/office/2006/metadata/properties" ma:root="true" ma:fieldsID="25a414fe7fdc20bab3f0b52136c67823" ns2:_="" ns3:_="">
    <xsd:import namespace="e3ea2b35-a11e-49f9-8541-752c0fc35212"/>
    <xsd:import namespace="59a8ce0d-de3e-4f49-8740-e56d33c2e49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ea2b35-a11e-49f9-8541-752c0fc352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e4acbcf4-ee59-4bbd-906b-686e9124489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9a8ce0d-de3e-4f49-8740-e56d33c2e49c"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cc4fd2df-33b5-4c0d-889a-dcaf49d18957}" ma:internalName="TaxCatchAll" ma:showField="CatchAllData" ma:web="59a8ce0d-de3e-4f49-8740-e56d33c2e4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e3ea2b35-a11e-49f9-8541-752c0fc35212" xsi:nil="true"/>
    <TaxCatchAll xmlns="59a8ce0d-de3e-4f49-8740-e56d33c2e49c" xsi:nil="true"/>
    <lcf76f155ced4ddcb4097134ff3c332f xmlns="e3ea2b35-a11e-49f9-8541-752c0fc35212">
      <Terms xmlns="http://schemas.microsoft.com/office/infopath/2007/PartnerControls"/>
    </lcf76f155ced4ddcb4097134ff3c332f>
    <SharedWithUsers xmlns="59a8ce0d-de3e-4f49-8740-e56d33c2e49c">
      <UserInfo>
        <DisplayName/>
        <AccountId xsi:nil="true"/>
        <AccountType/>
      </UserInfo>
    </SharedWithUsers>
  </documentManagement>
</p:properties>
</file>

<file path=customXml/itemProps1.xml><?xml version="1.0" encoding="utf-8"?>
<ds:datastoreItem xmlns:ds="http://schemas.openxmlformats.org/officeDocument/2006/customXml" ds:itemID="{40A73C86-C56E-45FD-8283-0E9F2192D85D}"/>
</file>

<file path=customXml/itemProps2.xml><?xml version="1.0" encoding="utf-8"?>
<ds:datastoreItem xmlns:ds="http://schemas.openxmlformats.org/officeDocument/2006/customXml" ds:itemID="{061E8EA2-01C1-4119-8EAC-30F78413583C}"/>
</file>

<file path=customXml/itemProps3.xml><?xml version="1.0" encoding="utf-8"?>
<ds:datastoreItem xmlns:ds="http://schemas.openxmlformats.org/officeDocument/2006/customXml" ds:itemID="{2CB74E6A-540E-4E37-B060-1AE4B672BCC3}"/>
</file>

<file path=docProps/app.xml><?xml version="1.0" encoding="utf-8"?>
<Properties xmlns="http://schemas.openxmlformats.org/officeDocument/2006/extended-properties" xmlns:vt="http://schemas.openxmlformats.org/officeDocument/2006/docPropsVTypes">
  <TotalTime>269</TotalTime>
  <Words>381</Words>
  <Application>Microsoft Office PowerPoint</Application>
  <PresentationFormat>Grand écran</PresentationFormat>
  <Paragraphs>74</Paragraphs>
  <Slides>6</Slides>
  <Notes>1</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6</vt:i4>
      </vt:variant>
    </vt:vector>
  </HeadingPairs>
  <TitlesOfParts>
    <vt:vector size="16" baseType="lpstr">
      <vt:lpstr>Arial</vt:lpstr>
      <vt:lpstr>Calibri</vt:lpstr>
      <vt:lpstr>Calibri Light</vt:lpstr>
      <vt:lpstr>CanalLightRomain</vt:lpstr>
      <vt:lpstr>Gilroy-Regular</vt:lpstr>
      <vt:lpstr>Helvetica</vt:lpstr>
      <vt:lpstr>Roboto Medium</vt:lpstr>
      <vt:lpstr>Thème Office</vt:lpstr>
      <vt:lpstr>1_Thème Office</vt:lpstr>
      <vt:lpstr>2_Thème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GPTW</dc:title>
  <dc:creator>Victorine SAGNARD</dc:creator>
  <cp:lastModifiedBy>Victorine SAGNARD</cp:lastModifiedBy>
  <cp:revision>27</cp:revision>
  <dcterms:created xsi:type="dcterms:W3CDTF">2022-11-15T09:00:00Z</dcterms:created>
  <dcterms:modified xsi:type="dcterms:W3CDTF">2022-11-17T14:03:52Z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MediaServiceImageTags">
    <vt:lpwstr/>
  </property>
</Properties>
</file>