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8" r:id="rId8"/>
    <p:sldId id="263" r:id="rId9"/>
    <p:sldId id="261" r:id="rId10"/>
    <p:sldId id="262" r:id="rId11"/>
    <p:sldId id="269" r:id="rId12"/>
    <p:sldId id="265" r:id="rId13"/>
    <p:sldId id="264" r:id="rId14"/>
    <p:sldId id="267" r:id="rId15"/>
    <p:sldId id="266" r:id="rId16"/>
  </p:sldIdLst>
  <p:sldSz cx="9144000" cy="6858000" type="screen4x3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000000"/>
          </p15:clr>
        </p15:guide>
        <p15:guide id="2" pos="2236">
          <p15:clr>
            <a:srgbClr val="000000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ihHTGlQFBxNOhyr8g7Ikc1r80l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8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137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137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96176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8" name="Google Shape;18;p1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1:notes"/>
          <p:cNvSpPr txBox="1"/>
          <p:nvPr/>
        </p:nvSpPr>
        <p:spPr>
          <a:xfrm>
            <a:off x="4021137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5909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dbd109be2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dbd109be26_0_5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2dbd109be26_0_5:notes"/>
          <p:cNvSpPr txBox="1">
            <a:spLocks noGrp="1"/>
          </p:cNvSpPr>
          <p:nvPr>
            <p:ph type="sldNum" idx="12"/>
          </p:nvPr>
        </p:nvSpPr>
        <p:spPr>
          <a:xfrm>
            <a:off x="4021137" y="9721850"/>
            <a:ext cx="3076500" cy="511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11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3" name="Google Shape;93;p8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8:notes"/>
          <p:cNvSpPr txBox="1"/>
          <p:nvPr/>
        </p:nvSpPr>
        <p:spPr>
          <a:xfrm>
            <a:off x="4021137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10" name="Google Shape;110;p9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9:notes"/>
          <p:cNvSpPr txBox="1"/>
          <p:nvPr/>
        </p:nvSpPr>
        <p:spPr>
          <a:xfrm>
            <a:off x="4021137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4" name="Google Shape;34;p4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:notes"/>
          <p:cNvSpPr txBox="1"/>
          <p:nvPr/>
        </p:nvSpPr>
        <p:spPr>
          <a:xfrm>
            <a:off x="4021137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dbd109be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Google Shape;41;g2dbd109be26_0_0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g2dbd109be26_0_0:notes"/>
          <p:cNvSpPr txBox="1">
            <a:spLocks noGrp="1"/>
          </p:cNvSpPr>
          <p:nvPr>
            <p:ph type="sldNum" idx="12"/>
          </p:nvPr>
        </p:nvSpPr>
        <p:spPr>
          <a:xfrm>
            <a:off x="4021137" y="9721850"/>
            <a:ext cx="3076500" cy="511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7" name="Google Shape;47;p5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:notes"/>
          <p:cNvSpPr txBox="1"/>
          <p:nvPr/>
        </p:nvSpPr>
        <p:spPr>
          <a:xfrm>
            <a:off x="4021137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7" name="Google Shape;47;p5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:notes"/>
          <p:cNvSpPr txBox="1"/>
          <p:nvPr/>
        </p:nvSpPr>
        <p:spPr>
          <a:xfrm>
            <a:off x="4021137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82" name="Google Shape;82;p7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7:notes"/>
          <p:cNvSpPr txBox="1"/>
          <p:nvPr/>
        </p:nvSpPr>
        <p:spPr>
          <a:xfrm>
            <a:off x="4021137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 descr="C:\Users\FDOTSI-03\Desktop\photos Memento\powerpoint_clai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/>
          <p:cNvSpPr txBox="1"/>
          <p:nvPr/>
        </p:nvSpPr>
        <p:spPr>
          <a:xfrm>
            <a:off x="152400" y="6567487"/>
            <a:ext cx="5257800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fr-FR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Rencontre des petites pépites – Aiguebelette 09/10/25</a:t>
            </a:r>
          </a:p>
        </p:txBody>
      </p:sp>
      <p:pic>
        <p:nvPicPr>
          <p:cNvPr id="12" name="Google Shape;12;p1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1975" y="7937"/>
            <a:ext cx="962025" cy="153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0" descr="Une image contenant cercle, capture d’écran, Graphique&#10;&#10;Description générée automatiquement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325" y="76200"/>
            <a:ext cx="1082675" cy="13366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eves-vercors.fr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4.png"/><Relationship Id="rId4" Type="http://schemas.openxmlformats.org/officeDocument/2006/relationships/hyperlink" Target="mailto:contact@trieves-vercors.fr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4.png"/><Relationship Id="rId4" Type="http://schemas.openxmlformats.org/officeDocument/2006/relationships/image" Target="../media/image13.jpeg"/><Relationship Id="rId9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"/>
          <p:cNvSpPr txBox="1"/>
          <p:nvPr/>
        </p:nvSpPr>
        <p:spPr>
          <a:xfrm>
            <a:off x="179387" y="2349500"/>
            <a:ext cx="8856662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lang="fr-FR" sz="3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 Réseau Tourisme Trièves</a:t>
            </a:r>
            <a:endParaRPr sz="32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endParaRPr sz="28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Françoise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Guinot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Clara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Lecellier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OTI du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Trièves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31" y="5452683"/>
            <a:ext cx="877751" cy="101794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543050" y="4505325"/>
            <a:ext cx="6410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  <a:buSzPts val="2000"/>
            </a:pPr>
            <a:r>
              <a:rPr lang="fr-FR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Rencontre des petites pépites – </a:t>
            </a:r>
            <a:r>
              <a:rPr lang="fr-FR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Aiguebelette</a:t>
            </a:r>
            <a:r>
              <a:rPr lang="fr-FR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-le-lac </a:t>
            </a:r>
          </a:p>
          <a:p>
            <a:pPr lvl="0" algn="ctr">
              <a:buClr>
                <a:schemeClr val="dk1"/>
              </a:buClr>
              <a:buSzPts val="2000"/>
            </a:pPr>
            <a:r>
              <a:rPr lang="fr-FR" dirty="0">
                <a:solidFill>
                  <a:schemeClr val="dk1"/>
                </a:solidFill>
                <a:latin typeface="Verdana"/>
                <a:ea typeface="Verdana"/>
                <a:sym typeface="Verdana"/>
              </a:rPr>
              <a:t>Jeudi 9 octobre 2025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6" y="5461509"/>
            <a:ext cx="877751" cy="101794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41" y="794340"/>
            <a:ext cx="7093237" cy="501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13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g2dbd109be26_0_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800" y="649175"/>
            <a:ext cx="6792325" cy="48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6" y="5318896"/>
            <a:ext cx="877751" cy="10179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587" y="1052512"/>
            <a:ext cx="4383087" cy="523081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8"/>
          <p:cNvSpPr txBox="1"/>
          <p:nvPr/>
        </p:nvSpPr>
        <p:spPr>
          <a:xfrm>
            <a:off x="1042987" y="188912"/>
            <a:ext cx="739775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r>
              <a:rPr lang="en-US" sz="4000" b="1" i="0" u="sng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Situation </a:t>
            </a:r>
            <a:r>
              <a:rPr lang="en-US" sz="4000" b="1" i="0" u="sng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présente</a:t>
            </a:r>
            <a:r>
              <a:rPr lang="en-US" sz="4000" b="1" i="0" u="sng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et à </a:t>
            </a:r>
            <a:r>
              <a:rPr lang="en-US" sz="4000" b="1" i="0" u="sng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venir</a:t>
            </a:r>
            <a:endParaRPr dirty="0"/>
          </a:p>
        </p:txBody>
      </p:sp>
      <p:sp>
        <p:nvSpPr>
          <p:cNvPr id="98" name="Google Shape;98;p8"/>
          <p:cNvSpPr txBox="1"/>
          <p:nvPr/>
        </p:nvSpPr>
        <p:spPr>
          <a:xfrm>
            <a:off x="179386" y="1856988"/>
            <a:ext cx="3384550" cy="1461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US" sz="25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Points </a:t>
            </a:r>
            <a:r>
              <a:rPr lang="en-US" sz="25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positifs</a:t>
            </a:r>
            <a:endParaRPr lang="en-US" sz="25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endParaRPr lang="en-US" sz="2500" dirty="0">
              <a:solidFill>
                <a:schemeClr val="dk1"/>
              </a:solidFill>
              <a:latin typeface="Trebuchet MS"/>
              <a:sym typeface="Trebuchet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US" sz="25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Points de vigilance</a:t>
            </a:r>
            <a:endParaRPr dirty="0"/>
          </a:p>
        </p:txBody>
      </p:sp>
      <p:sp>
        <p:nvSpPr>
          <p:cNvPr id="99" name="Google Shape;99;p8"/>
          <p:cNvSpPr txBox="1"/>
          <p:nvPr/>
        </p:nvSpPr>
        <p:spPr>
          <a:xfrm>
            <a:off x="6057475" y="1052488"/>
            <a:ext cx="10533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2026</a:t>
            </a:r>
            <a:endParaRPr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6" y="5444731"/>
            <a:ext cx="877751" cy="10179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"/>
          <p:cNvSpPr txBox="1"/>
          <p:nvPr/>
        </p:nvSpPr>
        <p:spPr>
          <a:xfrm>
            <a:off x="10414000" y="6540500"/>
            <a:ext cx="920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952" y="1467849"/>
            <a:ext cx="8003098" cy="436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6" y="5547523"/>
            <a:ext cx="760181" cy="8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30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 txBox="1"/>
          <p:nvPr/>
        </p:nvSpPr>
        <p:spPr>
          <a:xfrm>
            <a:off x="2181137" y="4630700"/>
            <a:ext cx="4781726" cy="163117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rebuchet MS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OT DU TRIEVES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Verdana"/>
              <a:buNone/>
            </a:pPr>
            <a:r>
              <a:rPr lang="en-US" sz="2500" b="0" i="0" u="sng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www.trieves-vercors.fr</a:t>
            </a:r>
            <a:r>
              <a:rPr lang="en-US" sz="2500" b="0" i="0" u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Verdana"/>
              <a:buNone/>
            </a:pPr>
            <a:r>
              <a:rPr lang="en-US" sz="2500" b="0" i="0" u="sng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contact@trieves-vercors.fr</a:t>
            </a:r>
            <a:r>
              <a:rPr lang="en-US" sz="2500" b="0" i="0" u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rebuchet MS"/>
              <a:buNone/>
            </a:pPr>
            <a:r>
              <a:rPr lang="en-US" sz="2500" b="0" i="0" u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04 82 62 63 50</a:t>
            </a:r>
            <a:endParaRPr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84" y="5517076"/>
            <a:ext cx="877751" cy="101794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90" y="1521080"/>
            <a:ext cx="9152389" cy="27609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1910" y="4763757"/>
            <a:ext cx="1676850" cy="1691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5157" y="285558"/>
            <a:ext cx="5230812" cy="545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61" y="3988871"/>
            <a:ext cx="2837365" cy="177362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3570" y="1822613"/>
            <a:ext cx="2548368" cy="191127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358" y="1821036"/>
            <a:ext cx="2042718" cy="204271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2" y="5437099"/>
            <a:ext cx="877751" cy="10179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845" b="22699"/>
          <a:stretch/>
        </p:blipFill>
        <p:spPr>
          <a:xfrm>
            <a:off x="6115708" y="4792876"/>
            <a:ext cx="2761853" cy="163305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931881" y="404812"/>
            <a:ext cx="3054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u="sng" dirty="0">
                <a:latin typeface="Trebuchet MS" pitchFamily="34" charset="0"/>
              </a:rPr>
              <a:t>CC </a:t>
            </a:r>
            <a:r>
              <a:rPr lang="fr-FR" sz="1800" u="sng" dirty="0" err="1">
                <a:latin typeface="Trebuchet MS" pitchFamily="34" charset="0"/>
              </a:rPr>
              <a:t>Trièves</a:t>
            </a:r>
            <a:r>
              <a:rPr lang="fr-FR" sz="1800" u="sng" dirty="0">
                <a:latin typeface="Trebuchet MS" pitchFamily="34" charset="0"/>
              </a:rPr>
              <a:t> </a:t>
            </a:r>
            <a:r>
              <a:rPr lang="fr-FR" sz="1800" dirty="0">
                <a:latin typeface="Trebuchet MS" pitchFamily="34" charset="0"/>
              </a:rPr>
              <a:t>= 27 communes parmi lesquels Mens, </a:t>
            </a:r>
            <a:r>
              <a:rPr lang="fr-FR" sz="1800" dirty="0" err="1">
                <a:latin typeface="Trebuchet MS" pitchFamily="34" charset="0"/>
              </a:rPr>
              <a:t>Monestier</a:t>
            </a:r>
            <a:r>
              <a:rPr lang="fr-FR" sz="1800" dirty="0">
                <a:latin typeface="Trebuchet MS" pitchFamily="34" charset="0"/>
              </a:rPr>
              <a:t> de Clermont, </a:t>
            </a:r>
            <a:r>
              <a:rPr lang="fr-FR" sz="1800" dirty="0" err="1">
                <a:latin typeface="Trebuchet MS" pitchFamily="34" charset="0"/>
              </a:rPr>
              <a:t>Clelles</a:t>
            </a:r>
            <a:r>
              <a:rPr lang="fr-FR" sz="1800" dirty="0">
                <a:latin typeface="Trebuchet MS" pitchFamily="34" charset="0"/>
              </a:rPr>
              <a:t>, </a:t>
            </a:r>
            <a:r>
              <a:rPr lang="fr-FR" sz="1800" dirty="0" err="1">
                <a:latin typeface="Trebuchet MS" pitchFamily="34" charset="0"/>
              </a:rPr>
              <a:t>Gresse</a:t>
            </a:r>
            <a:r>
              <a:rPr lang="fr-FR" sz="1800" dirty="0">
                <a:latin typeface="Trebuchet MS" pitchFamily="34" charset="0"/>
              </a:rPr>
              <a:t> en Vercors.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32139" y="4331700"/>
            <a:ext cx="1702966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DU VERCORS…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043592" y="4205699"/>
            <a:ext cx="1538346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…AU DEVOLUY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/>
          <p:nvPr/>
        </p:nvSpPr>
        <p:spPr>
          <a:xfrm>
            <a:off x="2052637" y="836612"/>
            <a:ext cx="59055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r>
              <a:rPr lang="en-US" sz="4000" b="1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Le contexte</a:t>
            </a:r>
            <a:endParaRPr/>
          </a:p>
        </p:txBody>
      </p:sp>
      <p:sp>
        <p:nvSpPr>
          <p:cNvPr id="38" name="Google Shape;38;p4"/>
          <p:cNvSpPr txBox="1"/>
          <p:nvPr/>
        </p:nvSpPr>
        <p:spPr>
          <a:xfrm>
            <a:off x="360362" y="1916112"/>
            <a:ext cx="8423275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rebuchet MS"/>
              <a:buChar char="-"/>
            </a:pPr>
            <a:r>
              <a:rPr lang="en-US" sz="25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2012 fusion des CDC / 2015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fermeture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de 3 B.I.T.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sur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5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rebuchet MS"/>
              <a:buChar char="-"/>
            </a:pPr>
            <a:r>
              <a:rPr lang="en-US" sz="25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Mauvaise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répartition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l’accueil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/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insatisfactions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rebuchet MS"/>
              <a:buChar char="-"/>
            </a:pPr>
            <a:r>
              <a:rPr lang="en-US" sz="25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Projet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Maison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de Pays</a:t>
            </a:r>
            <a:endParaRPr dirty="0"/>
          </a:p>
          <a:p>
            <a:pPr marL="34290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erdana"/>
              <a:buNone/>
            </a:pPr>
            <a:endParaRPr sz="25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rebuchet MS"/>
              <a:buNone/>
            </a:pPr>
            <a:r>
              <a:rPr lang="en-US" sz="2500" b="1" i="0" u="sng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Problématique</a:t>
            </a:r>
            <a:r>
              <a:rPr lang="en-US" sz="2500" b="1" i="0" u="sng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: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rebuchet MS"/>
              <a:buNone/>
            </a:pPr>
            <a:r>
              <a:rPr lang="en-US" sz="25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Comment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réorganiser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l’accueil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touristique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pour </a:t>
            </a:r>
            <a:r>
              <a:rPr lang="en-US" sz="25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qu’il</a:t>
            </a:r>
            <a:r>
              <a:rPr lang="en-US" sz="25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satisfasse</a:t>
            </a:r>
            <a:r>
              <a:rPr lang="en-US" sz="25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les communes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et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qu’il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soit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efficace</a:t>
            </a:r>
            <a:r>
              <a:rPr lang="en-US" sz="25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et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acceptable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budgétairement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?</a:t>
            </a:r>
            <a:endParaRPr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6" y="5461509"/>
            <a:ext cx="877751" cy="10179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g2dbd109be26_0_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350" y="924898"/>
            <a:ext cx="6547323" cy="462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43" y="5361598"/>
            <a:ext cx="877751" cy="1017948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5528345" y="4546833"/>
            <a:ext cx="562062" cy="32717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4145560" y="2467761"/>
            <a:ext cx="562062" cy="32717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172437" y="3734499"/>
            <a:ext cx="562062" cy="32717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088858" y="5361598"/>
            <a:ext cx="369115" cy="8179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541863" y="5287078"/>
            <a:ext cx="13590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/>
              <a:t>PIT informels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/>
          <p:nvPr/>
        </p:nvSpPr>
        <p:spPr>
          <a:xfrm>
            <a:off x="2052637" y="836612"/>
            <a:ext cx="59055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r>
              <a:rPr lang="en-US" sz="4000" b="1" i="0" u="sng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Etude</a:t>
            </a:r>
            <a:endParaRPr dirty="0"/>
          </a:p>
        </p:txBody>
      </p:sp>
      <p:sp>
        <p:nvSpPr>
          <p:cNvPr id="51" name="Google Shape;51;p5"/>
          <p:cNvSpPr txBox="1"/>
          <p:nvPr/>
        </p:nvSpPr>
        <p:spPr>
          <a:xfrm>
            <a:off x="295275" y="1939531"/>
            <a:ext cx="8610600" cy="27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- 2021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Appel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à un expert: Jean-Luc BOULIN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erdana"/>
              <a:buNone/>
            </a:pPr>
            <a:endParaRPr sz="25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rebuchet MS"/>
              <a:buNone/>
            </a:pPr>
            <a:r>
              <a:rPr lang="en-US" sz="25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 </a:t>
            </a:r>
            <a:r>
              <a:rPr lang="en-US" sz="25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cénario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retenu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le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Réseau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Trièves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Tourisme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constitué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de Points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d’Information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Tourisme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coordonnés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par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l’Office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tourisme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du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Trièves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dont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l’unique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bureau sera à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terme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(début 2026)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dans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la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Maison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de Pays (RD 1075 –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Clelles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6" y="5461509"/>
            <a:ext cx="877751" cy="10179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/>
          <p:nvPr/>
        </p:nvSpPr>
        <p:spPr>
          <a:xfrm>
            <a:off x="2052637" y="836612"/>
            <a:ext cx="59055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r>
              <a:rPr lang="en-US" sz="4000" b="1" i="0" u="sng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Le RTT de PIT</a:t>
            </a:r>
            <a:endParaRPr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6" y="5461509"/>
            <a:ext cx="877751" cy="101794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55835" y="1789633"/>
            <a:ext cx="870585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rebuchet MS" pitchFamily="34" charset="0"/>
              </a:rPr>
              <a:t>Les points d’information touristique (PIT) sont publics ou privés</a:t>
            </a:r>
          </a:p>
          <a:p>
            <a:r>
              <a:rPr lang="fr-FR" sz="2400" dirty="0">
                <a:latin typeface="Trebuchet MS" pitchFamily="34" charset="0"/>
              </a:rPr>
              <a:t>Le PIT donne la 1</a:t>
            </a:r>
            <a:r>
              <a:rPr lang="fr-FR" sz="2400" baseline="30000" dirty="0">
                <a:latin typeface="Trebuchet MS" pitchFamily="34" charset="0"/>
              </a:rPr>
              <a:t>ère</a:t>
            </a:r>
            <a:r>
              <a:rPr lang="fr-FR" sz="2400" dirty="0">
                <a:latin typeface="Trebuchet MS" pitchFamily="34" charset="0"/>
              </a:rPr>
              <a:t> information: accueil de 1</a:t>
            </a:r>
            <a:r>
              <a:rPr lang="fr-FR" sz="2400" baseline="30000" dirty="0">
                <a:latin typeface="Trebuchet MS" pitchFamily="34" charset="0"/>
              </a:rPr>
              <a:t>er</a:t>
            </a:r>
            <a:r>
              <a:rPr lang="fr-FR" sz="2400" dirty="0">
                <a:latin typeface="Trebuchet MS" pitchFamily="34" charset="0"/>
              </a:rPr>
              <a:t> niveau</a:t>
            </a:r>
          </a:p>
          <a:p>
            <a:endParaRPr lang="fr-FR" sz="2400" dirty="0">
              <a:latin typeface="Trebuchet MS" pitchFamily="34" charset="0"/>
            </a:endParaRPr>
          </a:p>
          <a:p>
            <a:r>
              <a:rPr lang="fr-FR" sz="2400" dirty="0">
                <a:latin typeface="Trebuchet MS" pitchFamily="34" charset="0"/>
              </a:rPr>
              <a:t>Chaque PIT signe une convention avec la CDCT</a:t>
            </a:r>
          </a:p>
          <a:p>
            <a:endParaRPr lang="fr-FR" sz="2400" dirty="0">
              <a:latin typeface="Trebuchet MS" pitchFamily="34" charset="0"/>
            </a:endParaRPr>
          </a:p>
          <a:p>
            <a:r>
              <a:rPr lang="fr-FR" sz="2400" dirty="0">
                <a:latin typeface="Trebuchet MS" pitchFamily="34" charset="0"/>
              </a:rPr>
              <a:t>La convention : des engagements réciproques</a:t>
            </a:r>
          </a:p>
          <a:p>
            <a:r>
              <a:rPr lang="fr-FR" sz="2400" dirty="0">
                <a:latin typeface="Trebuchet MS" pitchFamily="34" charset="0"/>
              </a:rPr>
              <a:t>	Formation </a:t>
            </a:r>
            <a:r>
              <a:rPr lang="fr-FR" sz="2000" dirty="0">
                <a:latin typeface="Trebuchet MS" pitchFamily="34" charset="0"/>
              </a:rPr>
              <a:t>(accueil, offre </a:t>
            </a:r>
            <a:r>
              <a:rPr lang="fr-FR" sz="2000" dirty="0" err="1">
                <a:latin typeface="Trebuchet MS" pitchFamily="34" charset="0"/>
              </a:rPr>
              <a:t>Trièves</a:t>
            </a:r>
            <a:r>
              <a:rPr lang="fr-FR" sz="2000" dirty="0">
                <a:latin typeface="Trebuchet MS" pitchFamily="34" charset="0"/>
              </a:rPr>
              <a:t>, </a:t>
            </a:r>
            <a:r>
              <a:rPr lang="fr-FR" sz="2000" dirty="0" err="1">
                <a:latin typeface="Trebuchet MS" pitchFamily="34" charset="0"/>
              </a:rPr>
              <a:t>randos</a:t>
            </a:r>
            <a:r>
              <a:rPr lang="fr-FR" sz="2000" dirty="0">
                <a:latin typeface="Trebuchet MS" pitchFamily="34" charset="0"/>
              </a:rPr>
              <a:t>, familles)</a:t>
            </a:r>
          </a:p>
          <a:p>
            <a:r>
              <a:rPr lang="fr-FR" sz="2400" dirty="0">
                <a:latin typeface="Trebuchet MS" pitchFamily="34" charset="0"/>
              </a:rPr>
              <a:t>	Animation de la vie du réseau (3 ou 4 rdv annuels)</a:t>
            </a:r>
          </a:p>
          <a:p>
            <a:r>
              <a:rPr lang="fr-FR" sz="2400" dirty="0">
                <a:latin typeface="Trebuchet MS" pitchFamily="34" charset="0"/>
              </a:rPr>
              <a:t>	Signalétique et présentoirs estampillés « Trièves »</a:t>
            </a:r>
          </a:p>
          <a:p>
            <a:r>
              <a:rPr lang="fr-FR" sz="2400" dirty="0">
                <a:latin typeface="Trebuchet MS" pitchFamily="34" charset="0"/>
              </a:rPr>
              <a:t>	Communication claire en tant que PIT et lien avec l’OT</a:t>
            </a:r>
          </a:p>
          <a:p>
            <a:r>
              <a:rPr lang="fr-FR" sz="2400" dirty="0">
                <a:latin typeface="Trebuchet MS" pitchFamily="34" charset="0"/>
              </a:rPr>
              <a:t>	Les tournées mensuelles de l’OT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5432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 txBox="1"/>
          <p:nvPr/>
        </p:nvSpPr>
        <p:spPr>
          <a:xfrm>
            <a:off x="2052637" y="836612"/>
            <a:ext cx="59055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r>
              <a:rPr lang="en-US" sz="3200" b="1" u="sng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Signalétique</a:t>
            </a:r>
            <a:r>
              <a:rPr lang="en-US" sz="3200" b="1" u="sng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et </a:t>
            </a:r>
            <a:r>
              <a:rPr lang="en-US" sz="3200" b="1" u="sng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présentoirs</a:t>
            </a:r>
            <a:endParaRPr sz="3200" dirty="0"/>
          </a:p>
        </p:txBody>
      </p:sp>
      <p:pic>
        <p:nvPicPr>
          <p:cNvPr id="88" name="Google Shape;88;p7" descr="https://attachments.office.net/owa/c.lecellier%40cdctrieves.fr/service.svc/s/GetAttachmentThumbnail?id=AAMkADk4ODgzNDlmLWYxZTYtNGJiZS04NGFhLTdhMWJkZTcyM2FhNABGAAAAAAAAiTsrDke%2BRIhV5S9%2BlEuiBwCb9iS2IDk8R6TUXfMECqDIAAAAAAEMAACb9iS2IDk8R6TUXfMECqDIAAIK538wAAABEgAQADHdVzivlFhNkfJnZYABEyg%3D&amp;thumbnailType=2&amp;token=eyJhbGciOiJSUzI1NiIsImtpZCI6IkU1RDJGMEY4REE5M0I2NzA5QzQzQTlFOEE2MTQzQzAzRDYyRjlBODAiLCJ0eXAiOiJKV1QiLCJ4NXQiOiI1ZEx3LU5xVHRuQ2NRNm5vcGhROEE5WXZtb0EifQ.eyJvcmlnaW4iOiJodHRwczovL291dGxvb2sub2ZmaWNlLmNvbSIsInVjIjoiNWJmZWI2ZTQ1OWNiNGExMjhjNWY3MjNkZjZkOGYxODciLCJzaWduaW5fc3RhdGUiOiJrbXNpIiwidmVyIjoiRXhjaGFuZ2UuQ2FsbGJhY2suVjEiLCJhcHBjdHhzZW5kZXIiOiJPd2FEb3dubG9hZEBiNzkyODg2NS1jZDEzLTQyMjItYTU5MS02NDc3NTMzZTczYzAiLCJpc3NyaW5nIjoiV1ciLCJhcHBjdHgiOiJ7XCJtc2V4Y2hwcm90XCI6XCJvd2FcIixcInB1aWRcIjpcIjExNTM4MDExMjIwMTUzNTc2MTlcIixcInNjb3BlXCI6XCJPd2FEb3dubG9hZFwiLFwib2lkXCI6XCI4NGJjNzNlNS0xN2U5LTQ2YWMtOGY0NS02MjA3YTMzMzk0NzZcIixcInByaW1hcnlzaWRcIjpcIlMtMS01LTIxLTE2NzM4NTQwODAtNzgxMjM3ODQ1LTgzNzM0NDM4OC0xMTY5ODE5MFwifSIsIm5iZiI6MTcxNTU5NDI1OSwiZXhwIjoxNzE1NTk0NTU5LCJpc3MiOiIwMDAwMDAwMi0wMDAwLTBmZjEtY2UwMC0wMDAwMDAwMDAwMDBAYjc5Mjg4NjUtY2QxMy00MjIyLWE1OTEtNjQ3NzUzM2U3M2MwIiwiYXVkIjoiMDAwMDAwMDItMDAwMC0wZmYxLWNlMDAtMDAwMDAwMDAwMDAwL2F0dGFjaG1lbnRzLm9mZmljZS5uZXRAYjc5Mjg4NjUtY2QxMy00MjIyLWE1OTEtNjQ3NzUzM2U3M2MwIiwiaGFwcCI6Im93YSJ9.HVMWyY1qIgIfEWhTE2-k2KCfG2CLyArQTtEaW5rdFVquaiiJtQlpIN-OnftvUMq1xT9llqGf4wA-F46KORkNAPoeloD6ZzUrI8vz88ifD1eociB8-bqxvqRJnW72AUKw4K0v87CBLs-FhzNF60MF9Qyxxq2zgsd8PS4hCQNNmK2priBbxdM7ZvgVlVaR2x_L7xytLD8OkCj6p9mjMEF6U4TI-C7-B73ica2_OEF-C16SBOqnLMEofZTlfBSBLQDKoS18TrP0rI0ODeWmwLP0FCjQIKrkeWF_SCJ8UQl7S2XA_61OmfTTcVStV9n5FhtJ04o-WRBTcLipvU024Rdqhg&amp;X-OWA-CANARY=bdvoV-WOQzwAAAAAAAAAAGAfADYzc9wYxFKcPsdHqEms_-uSyY7NvkwXflekcIxe3f6L5yo2pjQ.&amp;owa=outlook.office.com&amp;scriptVer=20240503010.43&amp;clientId=BF062DEB02DA4CAFB06767357A4CA3F8&amp;animation=tru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7357" y="1785857"/>
            <a:ext cx="953148" cy="1450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82" t="10311" r="13180" b="21469"/>
          <a:stretch/>
        </p:blipFill>
        <p:spPr>
          <a:xfrm>
            <a:off x="264776" y="1690312"/>
            <a:ext cx="2732952" cy="363770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6" y="5461509"/>
            <a:ext cx="877751" cy="1017948"/>
          </a:xfrm>
          <a:prstGeom prst="rect">
            <a:avLst/>
          </a:prstGeom>
        </p:spPr>
      </p:pic>
      <p:pic>
        <p:nvPicPr>
          <p:cNvPr id="13" name="Picture 2" descr="C:\Users\f.guinot\Desktop\logos\PanneauPITBleuCCT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5252" y="1839738"/>
            <a:ext cx="962652" cy="145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f.guinot\Desktop\logos\PetitsPanneauxPIT2024-V2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2475" y="1854124"/>
            <a:ext cx="953148" cy="14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f.guinot\Desktop\logos\PetitsPanneauxPIT2024-V2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7212" y="1850034"/>
            <a:ext cx="958556" cy="145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23" y="3429000"/>
            <a:ext cx="4028704" cy="29702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6"/>
          <p:cNvGrpSpPr/>
          <p:nvPr/>
        </p:nvGrpSpPr>
        <p:grpSpPr>
          <a:xfrm>
            <a:off x="1619251" y="981074"/>
            <a:ext cx="6415087" cy="4432300"/>
            <a:chOff x="0" y="602"/>
            <a:chExt cx="6095999" cy="4062796"/>
          </a:xfrm>
        </p:grpSpPr>
        <p:sp>
          <p:nvSpPr>
            <p:cNvPr id="57" name="Google Shape;57;p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>
                <a:gd name="adj" fmla="val 14040"/>
              </a:avLst>
            </a:prstGeom>
            <a:solidFill>
              <a:srgbClr val="92CCDC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8" name="Google Shape;58;p6"/>
            <p:cNvSpPr txBox="1"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600" tIns="14600" rIns="14600" bIns="14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300"/>
                <a:buFont typeface="Arial"/>
                <a:buNone/>
              </a:pPr>
              <a:r>
                <a:rPr lang="en-US" sz="2300" b="0" i="0" u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2023</a:t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rot="5400000">
              <a:off x="3076178" y="-2286589"/>
              <a:ext cx="732631" cy="5307012"/>
            </a:xfrm>
            <a:custGeom>
              <a:avLst/>
              <a:gdLst/>
              <a:ahLst/>
              <a:cxnLst/>
              <a:rect l="l" t="t" r="r" b="b"/>
              <a:pathLst>
                <a:path w="732631" h="5307012" extrusionOk="0">
                  <a:moveTo>
                    <a:pt x="122108" y="0"/>
                  </a:moveTo>
                  <a:lnTo>
                    <a:pt x="610523" y="0"/>
                  </a:lnTo>
                  <a:cubicBezTo>
                    <a:pt x="677961" y="0"/>
                    <a:pt x="732631" y="54670"/>
                    <a:pt x="732631" y="122108"/>
                  </a:cubicBezTo>
                  <a:lnTo>
                    <a:pt x="732631" y="5307012"/>
                  </a:lnTo>
                  <a:lnTo>
                    <a:pt x="732631" y="5307012"/>
                  </a:lnTo>
                  <a:lnTo>
                    <a:pt x="0" y="5307012"/>
                  </a:lnTo>
                  <a:lnTo>
                    <a:pt x="0" y="5307012"/>
                  </a:lnTo>
                  <a:lnTo>
                    <a:pt x="0" y="122108"/>
                  </a:lnTo>
                  <a:cubicBezTo>
                    <a:pt x="0" y="54670"/>
                    <a:pt x="54670" y="0"/>
                    <a:pt x="122108" y="0"/>
                  </a:cubicBezTo>
                  <a:close/>
                </a:path>
              </a:pathLst>
            </a:custGeom>
            <a:solidFill>
              <a:schemeClr val="lt1">
                <a:alpha val="89019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0" name="Google Shape;60;p6"/>
            <p:cNvSpPr txBox="1"/>
            <p:nvPr/>
          </p:nvSpPr>
          <p:spPr>
            <a:xfrm>
              <a:off x="788988" y="36365"/>
              <a:ext cx="5271248" cy="661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450" tIns="8250" rIns="8250" bIns="8250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Char char="•"/>
              </a:pPr>
              <a:r>
                <a:rPr lang="en-US" sz="13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Signature </a:t>
              </a:r>
              <a:r>
                <a:rPr lang="en-US" sz="13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d’une</a:t>
              </a:r>
              <a:r>
                <a:rPr lang="en-US" sz="13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convention – </a:t>
              </a:r>
              <a:r>
                <a:rPr lang="en-US" sz="13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Transfert</a:t>
              </a:r>
              <a:r>
                <a:rPr lang="en-US" sz="13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de charges et </a:t>
              </a:r>
              <a:r>
                <a:rPr lang="en-US" sz="13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ouverture</a:t>
              </a:r>
              <a:r>
                <a:rPr lang="en-US" sz="13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du PIT à </a:t>
              </a:r>
              <a:r>
                <a:rPr lang="en-US" sz="13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Gresse</a:t>
              </a:r>
              <a:r>
                <a:rPr lang="en-US" sz="13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-en-</a:t>
              </a:r>
              <a:r>
                <a:rPr lang="en-US" sz="13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Vercors</a:t>
              </a:r>
              <a:endParaRPr dirty="0"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Char char="•"/>
              </a:pPr>
              <a:r>
                <a:rPr lang="en-US" sz="13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Signature des conventions avec les PIT déjà </a:t>
              </a:r>
              <a:r>
                <a:rPr lang="en-US" sz="13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existants</a:t>
              </a:r>
              <a:r>
                <a:rPr lang="en-US" sz="13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(8 PIT + bureau de </a:t>
              </a:r>
              <a:r>
                <a:rPr lang="en-US" sz="13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Mens</a:t>
              </a:r>
              <a:r>
                <a:rPr lang="en-US" sz="13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dirty="0"/>
            </a:p>
          </p:txBody>
        </p:sp>
        <p:sp>
          <p:nvSpPr>
            <p:cNvPr id="61" name="Google Shape;61;p6"/>
            <p:cNvSpPr/>
            <p:nvPr/>
          </p:nvSpPr>
          <p:spPr>
            <a:xfrm rot="5400000">
              <a:off x="-169068" y="1148227"/>
              <a:ext cx="1127124" cy="788987"/>
            </a:xfrm>
            <a:prstGeom prst="chevron">
              <a:avLst>
                <a:gd name="adj" fmla="val 14040"/>
              </a:avLst>
            </a:prstGeom>
            <a:solidFill>
              <a:srgbClr val="76923C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2" name="Google Shape;62;p6"/>
            <p:cNvSpPr txBox="1"/>
            <p:nvPr/>
          </p:nvSpPr>
          <p:spPr>
            <a:xfrm>
              <a:off x="1" y="1373653"/>
              <a:ext cx="788987" cy="338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600" tIns="14600" rIns="14600" bIns="14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300"/>
                <a:buFont typeface="Arial"/>
                <a:buNone/>
              </a:pPr>
              <a:r>
                <a:rPr lang="en-US" sz="2300" b="0" i="0" u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2024</a:t>
              </a: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 rot="5400000">
              <a:off x="3076178" y="-1308031"/>
              <a:ext cx="732631" cy="5307012"/>
            </a:xfrm>
            <a:custGeom>
              <a:avLst/>
              <a:gdLst/>
              <a:ahLst/>
              <a:cxnLst/>
              <a:rect l="l" t="t" r="r" b="b"/>
              <a:pathLst>
                <a:path w="732631" h="5307012" extrusionOk="0">
                  <a:moveTo>
                    <a:pt x="122108" y="0"/>
                  </a:moveTo>
                  <a:lnTo>
                    <a:pt x="610523" y="0"/>
                  </a:lnTo>
                  <a:cubicBezTo>
                    <a:pt x="677961" y="0"/>
                    <a:pt x="732631" y="54670"/>
                    <a:pt x="732631" y="122108"/>
                  </a:cubicBezTo>
                  <a:lnTo>
                    <a:pt x="732631" y="5307012"/>
                  </a:lnTo>
                  <a:lnTo>
                    <a:pt x="732631" y="5307012"/>
                  </a:lnTo>
                  <a:lnTo>
                    <a:pt x="0" y="5307012"/>
                  </a:lnTo>
                  <a:lnTo>
                    <a:pt x="0" y="5307012"/>
                  </a:lnTo>
                  <a:lnTo>
                    <a:pt x="0" y="122108"/>
                  </a:lnTo>
                  <a:cubicBezTo>
                    <a:pt x="0" y="54670"/>
                    <a:pt x="54670" y="0"/>
                    <a:pt x="122108" y="0"/>
                  </a:cubicBezTo>
                  <a:close/>
                </a:path>
              </a:pathLst>
            </a:custGeom>
            <a:solidFill>
              <a:schemeClr val="lt1">
                <a:alpha val="89019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4" name="Google Shape;64;p6"/>
            <p:cNvSpPr txBox="1"/>
            <p:nvPr/>
          </p:nvSpPr>
          <p:spPr>
            <a:xfrm>
              <a:off x="788988" y="1014923"/>
              <a:ext cx="5271248" cy="661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450" tIns="8250" rIns="8250" bIns="8250" anchor="ctr" anchorCtr="0">
              <a:noAutofit/>
            </a:bodyPr>
            <a:lstStyle/>
            <a:p>
              <a:pPr marL="114300" marR="0" lvl="1" indent="-1079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None/>
              </a:pPr>
              <a:endParaRPr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Char char="•"/>
              </a:pPr>
              <a:r>
                <a:rPr lang="en-US" sz="13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Amplification du </a:t>
              </a:r>
              <a:r>
                <a:rPr lang="en-US" sz="13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réseau</a:t>
              </a:r>
              <a:r>
                <a:rPr lang="en-US" sz="13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 9 PIT (</a:t>
              </a:r>
              <a:r>
                <a:rPr lang="en-US" sz="13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Lalley</a:t>
              </a:r>
              <a:r>
                <a:rPr lang="en-US" sz="13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) + BIT de MENS</a:t>
              </a:r>
              <a:endParaRPr dirty="0"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Char char="•"/>
              </a:pPr>
              <a:r>
                <a:rPr lang="en-US" sz="13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Visites</a:t>
              </a:r>
              <a:r>
                <a:rPr lang="en-US" sz="13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3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mensuelles</a:t>
              </a:r>
              <a:r>
                <a:rPr lang="en-US" sz="13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des P.I.T. </a:t>
              </a:r>
              <a:endParaRPr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6"/>
            <p:cNvSpPr/>
            <p:nvPr/>
          </p:nvSpPr>
          <p:spPr>
            <a:xfrm rot="5400000">
              <a:off x="-169068" y="2126784"/>
              <a:ext cx="1127124" cy="788987"/>
            </a:xfrm>
            <a:prstGeom prst="chevron">
              <a:avLst>
                <a:gd name="adj" fmla="val 14040"/>
              </a:avLst>
            </a:prstGeom>
            <a:solidFill>
              <a:srgbClr val="953734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6" name="Google Shape;66;p6"/>
            <p:cNvSpPr txBox="1"/>
            <p:nvPr/>
          </p:nvSpPr>
          <p:spPr>
            <a:xfrm>
              <a:off x="1" y="2352210"/>
              <a:ext cx="788987" cy="338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600" tIns="14600" rIns="14600" bIns="14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300"/>
                <a:buFont typeface="Arial"/>
                <a:buNone/>
              </a:pPr>
              <a:r>
                <a:rPr lang="en-US" sz="2300" b="0" i="0" u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2025</a:t>
              </a:r>
              <a:endParaRPr/>
            </a:p>
          </p:txBody>
        </p:sp>
        <p:sp>
          <p:nvSpPr>
            <p:cNvPr id="67" name="Google Shape;67;p6"/>
            <p:cNvSpPr/>
            <p:nvPr/>
          </p:nvSpPr>
          <p:spPr>
            <a:xfrm rot="5400000">
              <a:off x="3076178" y="-329474"/>
              <a:ext cx="732631" cy="5307012"/>
            </a:xfrm>
            <a:custGeom>
              <a:avLst/>
              <a:gdLst/>
              <a:ahLst/>
              <a:cxnLst/>
              <a:rect l="l" t="t" r="r" b="b"/>
              <a:pathLst>
                <a:path w="732631" h="5307012" extrusionOk="0">
                  <a:moveTo>
                    <a:pt x="122108" y="0"/>
                  </a:moveTo>
                  <a:lnTo>
                    <a:pt x="610523" y="0"/>
                  </a:lnTo>
                  <a:cubicBezTo>
                    <a:pt x="677961" y="0"/>
                    <a:pt x="732631" y="54670"/>
                    <a:pt x="732631" y="122108"/>
                  </a:cubicBezTo>
                  <a:lnTo>
                    <a:pt x="732631" y="5307012"/>
                  </a:lnTo>
                  <a:lnTo>
                    <a:pt x="732631" y="5307012"/>
                  </a:lnTo>
                  <a:lnTo>
                    <a:pt x="0" y="5307012"/>
                  </a:lnTo>
                  <a:lnTo>
                    <a:pt x="0" y="5307012"/>
                  </a:lnTo>
                  <a:lnTo>
                    <a:pt x="0" y="122108"/>
                  </a:lnTo>
                  <a:cubicBezTo>
                    <a:pt x="0" y="54670"/>
                    <a:pt x="54670" y="0"/>
                    <a:pt x="122108" y="0"/>
                  </a:cubicBezTo>
                  <a:close/>
                </a:path>
              </a:pathLst>
            </a:custGeom>
            <a:solidFill>
              <a:schemeClr val="lt1">
                <a:alpha val="89019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8" name="Google Shape;68;p6"/>
            <p:cNvSpPr txBox="1"/>
            <p:nvPr/>
          </p:nvSpPr>
          <p:spPr>
            <a:xfrm>
              <a:off x="788988" y="1993480"/>
              <a:ext cx="5271248" cy="661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450" tIns="8250" rIns="8250" bIns="8250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Char char="•"/>
              </a:pPr>
              <a:r>
                <a:rPr lang="en-US" sz="13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Signature </a:t>
              </a:r>
              <a:r>
                <a:rPr lang="en-US" sz="13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d’une</a:t>
              </a:r>
              <a:r>
                <a:rPr lang="en-US" sz="13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convention – </a:t>
              </a:r>
              <a:r>
                <a:rPr lang="en-US" sz="13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Transfert</a:t>
              </a:r>
              <a:r>
                <a:rPr lang="en-US" sz="13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de charges et </a:t>
              </a:r>
              <a:r>
                <a:rPr lang="en-US" sz="13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ouverture</a:t>
              </a:r>
              <a:r>
                <a:rPr lang="en-US" sz="13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du PIT à </a:t>
              </a:r>
              <a:r>
                <a:rPr lang="en-US" sz="13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Mens</a:t>
              </a:r>
              <a:endParaRPr dirty="0"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Char char="•"/>
              </a:pPr>
              <a:r>
                <a:rPr lang="en-US" sz="13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 PIT (pause de Terre </a:t>
              </a:r>
              <a:r>
                <a:rPr lang="en-US" sz="13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Vivante</a:t>
              </a:r>
              <a:r>
                <a:rPr lang="en-US" sz="13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dirty="0"/>
            </a:p>
          </p:txBody>
        </p:sp>
        <p:sp>
          <p:nvSpPr>
            <p:cNvPr id="69" name="Google Shape;69;p6"/>
            <p:cNvSpPr/>
            <p:nvPr/>
          </p:nvSpPr>
          <p:spPr>
            <a:xfrm rot="5400000">
              <a:off x="-169068" y="3105342"/>
              <a:ext cx="1127124" cy="788987"/>
            </a:xfrm>
            <a:prstGeom prst="chevron">
              <a:avLst>
                <a:gd name="adj" fmla="val 14040"/>
              </a:avLst>
            </a:prstGeom>
            <a:solidFill>
              <a:srgbClr val="FFC000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0" name="Google Shape;70;p6"/>
            <p:cNvSpPr txBox="1"/>
            <p:nvPr/>
          </p:nvSpPr>
          <p:spPr>
            <a:xfrm>
              <a:off x="1" y="3330768"/>
              <a:ext cx="788987" cy="338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600" tIns="14600" rIns="14600" bIns="14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300"/>
                <a:buFont typeface="Arial"/>
                <a:buNone/>
              </a:pPr>
              <a:r>
                <a:rPr lang="en-US" sz="2300" b="0" i="0" u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2026</a:t>
              </a: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 rot="5400000">
              <a:off x="3076178" y="649082"/>
              <a:ext cx="732631" cy="5307012"/>
            </a:xfrm>
            <a:custGeom>
              <a:avLst/>
              <a:gdLst/>
              <a:ahLst/>
              <a:cxnLst/>
              <a:rect l="l" t="t" r="r" b="b"/>
              <a:pathLst>
                <a:path w="732631" h="5307012" extrusionOk="0">
                  <a:moveTo>
                    <a:pt x="122108" y="0"/>
                  </a:moveTo>
                  <a:lnTo>
                    <a:pt x="610523" y="0"/>
                  </a:lnTo>
                  <a:cubicBezTo>
                    <a:pt x="677961" y="0"/>
                    <a:pt x="732631" y="54670"/>
                    <a:pt x="732631" y="122108"/>
                  </a:cubicBezTo>
                  <a:lnTo>
                    <a:pt x="732631" y="5307012"/>
                  </a:lnTo>
                  <a:lnTo>
                    <a:pt x="732631" y="5307012"/>
                  </a:lnTo>
                  <a:lnTo>
                    <a:pt x="0" y="5307012"/>
                  </a:lnTo>
                  <a:lnTo>
                    <a:pt x="0" y="5307012"/>
                  </a:lnTo>
                  <a:lnTo>
                    <a:pt x="0" y="122108"/>
                  </a:lnTo>
                  <a:cubicBezTo>
                    <a:pt x="0" y="54670"/>
                    <a:pt x="54670" y="0"/>
                    <a:pt x="122108" y="0"/>
                  </a:cubicBezTo>
                  <a:close/>
                </a:path>
              </a:pathLst>
            </a:custGeom>
            <a:solidFill>
              <a:schemeClr val="lt1">
                <a:alpha val="89019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2" name="Google Shape;72;p6"/>
            <p:cNvSpPr txBox="1"/>
            <p:nvPr/>
          </p:nvSpPr>
          <p:spPr>
            <a:xfrm>
              <a:off x="788988" y="2972037"/>
              <a:ext cx="5271248" cy="661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450" tIns="8250" rIns="8250" bIns="8250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Char char="•"/>
              </a:pPr>
              <a:r>
                <a:rPr lang="en-US" sz="13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Ouverture</a:t>
              </a:r>
              <a:r>
                <a:rPr lang="en-US" sz="13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de </a:t>
              </a:r>
              <a:r>
                <a:rPr lang="en-US" sz="13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l’Office</a:t>
              </a:r>
              <a:r>
                <a:rPr lang="en-US" sz="13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de </a:t>
              </a:r>
              <a:r>
                <a:rPr lang="en-US" sz="13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tourisme</a:t>
              </a:r>
              <a:r>
                <a:rPr lang="en-US" sz="13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au sein de la </a:t>
              </a:r>
              <a:r>
                <a:rPr lang="en-US" sz="13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Maison</a:t>
              </a:r>
              <a:r>
                <a:rPr lang="en-US" sz="13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de Pays à </a:t>
              </a:r>
              <a:r>
                <a:rPr lang="en-US" sz="13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Clelles</a:t>
              </a:r>
              <a:endParaRPr dirty="0"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Char char="•"/>
              </a:pPr>
              <a:r>
                <a:rPr lang="en-US" sz="13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Poursuite</a:t>
              </a:r>
              <a:r>
                <a:rPr lang="en-US" sz="13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de la coordination du </a:t>
              </a:r>
              <a:r>
                <a:rPr lang="en-US" sz="13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Réseau</a:t>
              </a:r>
              <a:r>
                <a:rPr lang="en-US" sz="13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3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Trièves</a:t>
              </a:r>
              <a:r>
                <a:rPr lang="en-US" sz="13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3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Tourisme</a:t>
              </a:r>
              <a:r>
                <a:rPr lang="en-US" sz="13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des PIT</a:t>
              </a: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Char char="•"/>
              </a:pPr>
              <a:r>
                <a:rPr lang="en-US" sz="1300" dirty="0"/>
                <a:t>Amplification du </a:t>
              </a:r>
              <a:r>
                <a:rPr lang="en-US" sz="1300" dirty="0" err="1"/>
                <a:t>réseau</a:t>
              </a:r>
              <a:r>
                <a:rPr lang="en-US" sz="1300" dirty="0"/>
                <a:t>, au </a:t>
              </a:r>
              <a:r>
                <a:rPr lang="en-US" sz="1300" dirty="0" err="1"/>
                <a:t>moins</a:t>
              </a:r>
              <a:r>
                <a:rPr lang="en-US" sz="1300" dirty="0"/>
                <a:t> 10 </a:t>
              </a:r>
              <a:r>
                <a:rPr lang="en-US" sz="1300" dirty="0" err="1"/>
                <a:t>lieux</a:t>
              </a:r>
              <a:r>
                <a:rPr lang="en-US" sz="1300" dirty="0"/>
                <a:t> </a:t>
              </a:r>
              <a:r>
                <a:rPr lang="en-US" sz="1300" dirty="0" err="1"/>
                <a:t>d’accueil</a:t>
              </a:r>
              <a:r>
                <a:rPr lang="en-US" sz="1300" dirty="0"/>
                <a:t> </a:t>
              </a:r>
              <a:r>
                <a:rPr lang="en-US" sz="1300" dirty="0" err="1"/>
                <a:t>dans</a:t>
              </a:r>
              <a:r>
                <a:rPr lang="en-US" sz="1300" dirty="0"/>
                <a:t> le </a:t>
              </a:r>
              <a:r>
                <a:rPr lang="en-US" sz="1300" dirty="0" err="1"/>
                <a:t>Trièves</a:t>
              </a:r>
              <a:endParaRPr dirty="0"/>
            </a:p>
          </p:txBody>
        </p:sp>
      </p:grpSp>
      <p:sp>
        <p:nvSpPr>
          <p:cNvPr id="73" name="Google Shape;73;p6"/>
          <p:cNvSpPr txBox="1"/>
          <p:nvPr/>
        </p:nvSpPr>
        <p:spPr>
          <a:xfrm>
            <a:off x="10414000" y="6540500"/>
            <a:ext cx="920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6" y="5461509"/>
            <a:ext cx="877751" cy="10179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550" y="1153450"/>
            <a:ext cx="6923377" cy="489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6" y="5461509"/>
            <a:ext cx="877751" cy="10179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5_Éclipse">
  <a:themeElements>
    <a:clrScheme name="É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Éclipse">
  <a:themeElements>
    <a:clrScheme name="É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DD2ABE4A27B044B0423E57944890B8" ma:contentTypeVersion="18" ma:contentTypeDescription="Crée un document." ma:contentTypeScope="" ma:versionID="cd85506c9f7f5c3b00c49f49f5dca7b5">
  <xsd:schema xmlns:xsd="http://www.w3.org/2001/XMLSchema" xmlns:xs="http://www.w3.org/2001/XMLSchema" xmlns:p="http://schemas.microsoft.com/office/2006/metadata/properties" xmlns:ns2="e3ea2b35-a11e-49f9-8541-752c0fc35212" xmlns:ns3="59a8ce0d-de3e-4f49-8740-e56d33c2e49c" targetNamespace="http://schemas.microsoft.com/office/2006/metadata/properties" ma:root="true" ma:fieldsID="befac3da7174ac06e4f72cd2e40e7a55" ns2:_="" ns3:_="">
    <xsd:import namespace="e3ea2b35-a11e-49f9-8541-752c0fc35212"/>
    <xsd:import namespace="59a8ce0d-de3e-4f49-8740-e56d33c2e4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a2b35-a11e-49f9-8541-752c0fc35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e4acbcf4-ee59-4bbd-906b-686e912448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8ce0d-de3e-4f49-8740-e56d33c2e4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c4fd2df-33b5-4c0d-889a-dcaf49d18957}" ma:internalName="TaxCatchAll" ma:showField="CatchAllData" ma:web="59a8ce0d-de3e-4f49-8740-e56d33c2e4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a8ce0d-de3e-4f49-8740-e56d33c2e49c" xsi:nil="true"/>
    <lcf76f155ced4ddcb4097134ff3c332f xmlns="e3ea2b35-a11e-49f9-8541-752c0fc3521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2CE8873-D06E-4799-832F-35F9F5D48D96}"/>
</file>

<file path=customXml/itemProps2.xml><?xml version="1.0" encoding="utf-8"?>
<ds:datastoreItem xmlns:ds="http://schemas.openxmlformats.org/officeDocument/2006/customXml" ds:itemID="{DC3648B5-62AC-470B-B60E-4A1FEC8D1DED}"/>
</file>

<file path=customXml/itemProps3.xml><?xml version="1.0" encoding="utf-8"?>
<ds:datastoreItem xmlns:ds="http://schemas.openxmlformats.org/officeDocument/2006/customXml" ds:itemID="{76FBB283-0FAE-409F-AC3B-CC9482F27E1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Microsoft Office PowerPoint</Application>
  <PresentationFormat>Affichage à l'écran (4:3)</PresentationFormat>
  <Paragraphs>67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Trebuchet MS</vt:lpstr>
      <vt:lpstr>Verdana</vt:lpstr>
      <vt:lpstr>5_Éclipse</vt:lpstr>
      <vt:lpstr>4_Éclipse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FDOTSI Isère</dc:creator>
  <cp:lastModifiedBy>Mariek Verhoeven</cp:lastModifiedBy>
  <cp:revision>26</cp:revision>
  <dcterms:created xsi:type="dcterms:W3CDTF">2007-05-14T08:07:25Z</dcterms:created>
  <dcterms:modified xsi:type="dcterms:W3CDTF">2025-10-07T10:41:55Z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0x01010084DD2ABE4A27B044B0423E57944890B8</vt:lpwstr>
  </property>
</Properties>
</file>